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948" r:id="rId1"/>
  </p:sldMasterIdLst>
  <p:notesMasterIdLst>
    <p:notesMasterId r:id="rId9"/>
  </p:notesMasterIdLst>
  <p:handoutMasterIdLst>
    <p:handoutMasterId r:id="rId10"/>
  </p:handoutMasterIdLst>
  <p:sldIdLst>
    <p:sldId id="301" r:id="rId2"/>
    <p:sldId id="313" r:id="rId3"/>
    <p:sldId id="329" r:id="rId4"/>
    <p:sldId id="326" r:id="rId5"/>
    <p:sldId id="312" r:id="rId6"/>
    <p:sldId id="325" r:id="rId7"/>
    <p:sldId id="331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33"/>
    <a:srgbClr val="FF6600"/>
    <a:srgbClr val="FF33CC"/>
    <a:srgbClr val="AA0D9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03" autoAdjust="0"/>
    <p:restoredTop sz="94454" autoAdjust="0"/>
  </p:normalViewPr>
  <p:slideViewPr>
    <p:cSldViewPr snapToGrid="0" snapToObjects="1">
      <p:cViewPr>
        <p:scale>
          <a:sx n="75" d="100"/>
          <a:sy n="75" d="100"/>
        </p:scale>
        <p:origin x="-776" y="-6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92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notesMaster" Target="notesMasters/notesMaster1.xml"/><Relationship Id="rId1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877734-53D2-1846-9767-797EE6AC8027}" type="datetimeFigureOut">
              <a:rPr lang="en-US" smtClean="0"/>
              <a:t>7/15/13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7C3D19-E53F-4443-BF61-C0BB7DAAB9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78241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AD82C5-39A2-404F-9C64-42D3610A1A75}" type="datetimeFigureOut">
              <a:rPr lang="en-US" smtClean="0"/>
              <a:t>7/15/13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BF7498-BCDD-064D-BD34-0B4C09B628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7251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Its time to write about the turtles,</a:t>
            </a:r>
            <a:r>
              <a:rPr lang="en-US" baseline="0" dirty="0" smtClean="0"/>
              <a:t> not watch the turtles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BF7498-BCDD-064D-BD34-0B4C09B6287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47836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4C895-829D-0046-A33A-4800141BB93E}" type="datetimeFigureOut">
              <a:rPr lang="en-US" smtClean="0"/>
              <a:t>7/15/13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995ED-753F-F44C-9A81-46D9759BE9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77050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4C895-829D-0046-A33A-4800141BB93E}" type="datetimeFigureOut">
              <a:rPr lang="en-US" smtClean="0"/>
              <a:t>7/15/13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995ED-753F-F44C-9A81-46D9759BE9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60416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4C895-829D-0046-A33A-4800141BB93E}" type="datetimeFigureOut">
              <a:rPr lang="en-US" smtClean="0"/>
              <a:t>7/15/13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995ED-753F-F44C-9A81-46D9759BE9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5889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4C895-829D-0046-A33A-4800141BB93E}" type="datetimeFigureOut">
              <a:rPr lang="en-US" smtClean="0"/>
              <a:t>7/15/13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995ED-753F-F44C-9A81-46D9759BE9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242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4C895-829D-0046-A33A-4800141BB93E}" type="datetimeFigureOut">
              <a:rPr lang="en-US" smtClean="0"/>
              <a:t>7/15/13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995ED-753F-F44C-9A81-46D9759BE9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1743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4C895-829D-0046-A33A-4800141BB93E}" type="datetimeFigureOut">
              <a:rPr lang="en-US" smtClean="0"/>
              <a:t>7/15/13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995ED-753F-F44C-9A81-46D9759BE9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56795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4C895-829D-0046-A33A-4800141BB93E}" type="datetimeFigureOut">
              <a:rPr lang="en-US" smtClean="0"/>
              <a:t>7/15/13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995ED-753F-F44C-9A81-46D9759BE9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8007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4C895-829D-0046-A33A-4800141BB93E}" type="datetimeFigureOut">
              <a:rPr lang="en-US" smtClean="0"/>
              <a:t>7/15/13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995ED-753F-F44C-9A81-46D9759BE9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73253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4C895-829D-0046-A33A-4800141BB93E}" type="datetimeFigureOut">
              <a:rPr lang="en-US" smtClean="0"/>
              <a:t>7/15/13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995ED-753F-F44C-9A81-46D9759BE9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3422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4C895-829D-0046-A33A-4800141BB93E}" type="datetimeFigureOut">
              <a:rPr lang="en-US" smtClean="0"/>
              <a:t>7/15/13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995ED-753F-F44C-9A81-46D9759BE9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73096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4C895-829D-0046-A33A-4800141BB93E}" type="datetimeFigureOut">
              <a:rPr lang="en-US" smtClean="0"/>
              <a:t>7/15/13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995ED-753F-F44C-9A81-46D9759BE9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21895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4C895-829D-0046-A33A-4800141BB93E}" type="datetimeFigureOut">
              <a:rPr lang="en-US" smtClean="0"/>
              <a:t>7/15/13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8995ED-753F-F44C-9A81-46D9759BE9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7859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13641"/>
            <a:ext cx="9144000" cy="1470025"/>
          </a:xfrm>
        </p:spPr>
        <p:txBody>
          <a:bodyPr>
            <a:noAutofit/>
          </a:bodyPr>
          <a:lstStyle/>
          <a:p>
            <a:r>
              <a:rPr lang="en-US" sz="4800" dirty="0" smtClean="0">
                <a:solidFill>
                  <a:srgbClr val="AA0D91"/>
                </a:solidFill>
                <a:latin typeface="Franklin Gothic Medium"/>
                <a:cs typeface="Franklin Gothic Medium"/>
              </a:rPr>
              <a:t/>
            </a:r>
            <a:br>
              <a:rPr lang="en-US" sz="4800" dirty="0" smtClean="0">
                <a:solidFill>
                  <a:srgbClr val="AA0D91"/>
                </a:solidFill>
                <a:latin typeface="Franklin Gothic Medium"/>
                <a:cs typeface="Franklin Gothic Medium"/>
              </a:rPr>
            </a:br>
            <a:r>
              <a:rPr lang="en-US" sz="4800" dirty="0" smtClean="0">
                <a:solidFill>
                  <a:srgbClr val="AA0D91"/>
                </a:solidFill>
                <a:latin typeface="Franklin Gothic Medium"/>
                <a:cs typeface="Franklin Gothic Medium"/>
              </a:rPr>
              <a:t>Safe Sex Attitudes and Behaviors</a:t>
            </a:r>
            <a:endParaRPr lang="en-US" sz="4800" dirty="0">
              <a:solidFill>
                <a:srgbClr val="AA0D91"/>
              </a:solidFill>
              <a:latin typeface="Franklin Gothic Medium"/>
              <a:cs typeface="Franklin Gothic Medium"/>
            </a:endParaRPr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1371600" y="1710766"/>
            <a:ext cx="6400800" cy="1752600"/>
          </a:xfrm>
        </p:spPr>
        <p:txBody>
          <a:bodyPr>
            <a:normAutofit/>
          </a:bodyPr>
          <a:lstStyle/>
          <a:p>
            <a:r>
              <a:rPr lang="en-US" sz="2800" dirty="0" err="1">
                <a:latin typeface="Franklin Gothic Medium"/>
                <a:cs typeface="Franklin Gothic Medium"/>
              </a:rPr>
              <a:t>l</a:t>
            </a:r>
            <a:r>
              <a:rPr lang="en-US" sz="2800" dirty="0" err="1" smtClean="0">
                <a:latin typeface="Franklin Gothic Medium"/>
                <a:cs typeface="Franklin Gothic Medium"/>
              </a:rPr>
              <a:t>izz</a:t>
            </a:r>
            <a:r>
              <a:rPr lang="en-US" sz="2800" dirty="0" smtClean="0">
                <a:latin typeface="Franklin Gothic Medium"/>
                <a:cs typeface="Franklin Gothic Medium"/>
              </a:rPr>
              <a:t> </a:t>
            </a:r>
            <a:r>
              <a:rPr lang="en-US" sz="2800" dirty="0" err="1" smtClean="0">
                <a:latin typeface="Franklin Gothic Medium"/>
                <a:cs typeface="Franklin Gothic Medium"/>
              </a:rPr>
              <a:t>bartos</a:t>
            </a:r>
            <a:endParaRPr lang="en-US" sz="2800" dirty="0" smtClean="0">
              <a:latin typeface="Franklin Gothic Medium"/>
              <a:cs typeface="Franklin Gothic Medium"/>
            </a:endParaRPr>
          </a:p>
          <a:p>
            <a:r>
              <a:rPr lang="en-US" sz="1800" dirty="0" err="1">
                <a:latin typeface="Franklin Gothic Medium"/>
                <a:cs typeface="Franklin Gothic Medium"/>
              </a:rPr>
              <a:t>e</a:t>
            </a:r>
            <a:r>
              <a:rPr lang="en-US" sz="1800" dirty="0" err="1" smtClean="0">
                <a:latin typeface="Franklin Gothic Medium"/>
                <a:cs typeface="Franklin Gothic Medium"/>
              </a:rPr>
              <a:t>ecs</a:t>
            </a:r>
            <a:r>
              <a:rPr lang="en-US" sz="1800" dirty="0" smtClean="0">
                <a:latin typeface="Franklin Gothic Medium"/>
                <a:cs typeface="Franklin Gothic Medium"/>
              </a:rPr>
              <a:t> 372, Spring 2013</a:t>
            </a:r>
            <a:endParaRPr lang="en-US" sz="1800" dirty="0">
              <a:latin typeface="Franklin Gothic Medium"/>
              <a:cs typeface="Franklin Gothic Medium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2745067"/>
            <a:ext cx="91440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679868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457200" y="274637"/>
            <a:ext cx="2960420" cy="953030"/>
          </a:xfrm>
        </p:spPr>
        <p:txBody>
          <a:bodyPr>
            <a:normAutofit/>
          </a:bodyPr>
          <a:lstStyle/>
          <a:p>
            <a:pPr algn="ctr"/>
            <a:r>
              <a:rPr lang="en-US" sz="2600" dirty="0" smtClean="0">
                <a:solidFill>
                  <a:srgbClr val="AA0D91"/>
                </a:solidFill>
                <a:latin typeface="Franklin Gothic Medium"/>
                <a:cs typeface="Franklin Gothic Medium"/>
              </a:rPr>
              <a:t>Overview &amp; Motivation</a:t>
            </a:r>
            <a:endParaRPr lang="en-US" sz="2600" dirty="0">
              <a:solidFill>
                <a:srgbClr val="AA0D91"/>
              </a:solidFill>
              <a:latin typeface="Franklin Gothic Medium"/>
              <a:cs typeface="Franklin Gothic Medium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>
          <a:xfrm>
            <a:off x="457200" y="914400"/>
            <a:ext cx="3100136" cy="5528105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US" sz="1200" dirty="0" smtClean="0">
              <a:latin typeface="Franklin Gothic Book"/>
              <a:cs typeface="Franklin Gothic Book"/>
            </a:endParaRPr>
          </a:p>
          <a:p>
            <a:pPr marL="0" indent="0">
              <a:buNone/>
            </a:pPr>
            <a:endParaRPr lang="en-US" sz="1200" dirty="0">
              <a:latin typeface="Franklin Gothic Book"/>
              <a:cs typeface="Franklin Gothic Book"/>
            </a:endParaRPr>
          </a:p>
          <a:p>
            <a:pPr marL="0" indent="0">
              <a:buNone/>
            </a:pPr>
            <a:r>
              <a:rPr lang="en-US" sz="1600" dirty="0">
                <a:latin typeface="Franklin Gothic Book"/>
                <a:cs typeface="Franklin Gothic Book"/>
              </a:rPr>
              <a:t>This model aims to simulate the spread and development of safe sex attitudes and behaviors in response to the prevalence of a sexually transmitted infection (STI) throughout a social network of of young adults. It also takes into account how these variables influence one another and change over time using theories of attitude change and certainty.</a:t>
            </a:r>
          </a:p>
          <a:p>
            <a:pPr marL="0" indent="0">
              <a:buNone/>
            </a:pPr>
            <a:endParaRPr lang="en-US" sz="1600" dirty="0" smtClean="0">
              <a:latin typeface="Franklin Gothic Book"/>
              <a:cs typeface="Franklin Gothic Book"/>
            </a:endParaRPr>
          </a:p>
          <a:p>
            <a:pPr marL="0" indent="0">
              <a:buNone/>
            </a:pPr>
            <a:r>
              <a:rPr lang="en-US" sz="1600" dirty="0" smtClean="0">
                <a:latin typeface="Franklin Gothic Book"/>
                <a:cs typeface="Franklin Gothic Book"/>
              </a:rPr>
              <a:t>This project specifically focuses on modeling college students in the United States. Male and female students come to universities with diverse backgrounds, including education and attitudes towards safe sex behaviors.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>
          <a:xfrm>
            <a:off x="3585699" y="274638"/>
            <a:ext cx="5269181" cy="639762"/>
          </a:xfrm>
        </p:spPr>
        <p:txBody>
          <a:bodyPr>
            <a:normAutofit/>
          </a:bodyPr>
          <a:lstStyle/>
          <a:p>
            <a:pPr algn="ctr"/>
            <a:r>
              <a:rPr lang="en-US" sz="2600" dirty="0" smtClean="0">
                <a:solidFill>
                  <a:srgbClr val="AA0D91"/>
                </a:solidFill>
                <a:latin typeface="Franklin Gothic Medium"/>
                <a:cs typeface="Franklin Gothic Medium"/>
              </a:rPr>
              <a:t>Model Parameters</a:t>
            </a:r>
            <a:endParaRPr lang="en-US" sz="2600" dirty="0">
              <a:solidFill>
                <a:srgbClr val="AA0D91"/>
              </a:solidFill>
              <a:latin typeface="Franklin Gothic Medium"/>
              <a:cs typeface="Franklin Gothic Medium"/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4"/>
          </p:nvPr>
        </p:nvSpPr>
        <p:spPr>
          <a:xfrm>
            <a:off x="3585699" y="728284"/>
            <a:ext cx="5269181" cy="5397880"/>
          </a:xfrm>
        </p:spPr>
        <p:txBody>
          <a:bodyPr>
            <a:noAutofit/>
          </a:bodyPr>
          <a:lstStyle/>
          <a:p>
            <a:pPr marL="0" lvl="0" indent="0" algn="ctr">
              <a:buNone/>
            </a:pPr>
            <a:endParaRPr lang="en-US" sz="1750" dirty="0" smtClean="0">
              <a:latin typeface="Franklin Gothic Book"/>
              <a:cs typeface="Franklin Gothic Book"/>
            </a:endParaRPr>
          </a:p>
          <a:p>
            <a:pPr marL="0" indent="0" algn="ctr">
              <a:buNone/>
            </a:pPr>
            <a:r>
              <a:rPr lang="en-US" sz="1750" b="1" dirty="0" smtClean="0">
                <a:latin typeface="Franklin Gothic Book"/>
                <a:cs typeface="Franklin Gothic Book"/>
              </a:rPr>
              <a:t>Social network:</a:t>
            </a:r>
            <a:r>
              <a:rPr lang="en-US" sz="1750" dirty="0" smtClean="0">
                <a:latin typeface="Franklin Gothic Book"/>
                <a:cs typeface="Franklin Gothic Book"/>
              </a:rPr>
              <a:t> </a:t>
            </a:r>
            <a:r>
              <a:rPr lang="en-US" sz="1700" dirty="0" smtClean="0">
                <a:latin typeface="Franklin Gothic Book"/>
                <a:cs typeface="Franklin Gothic Book"/>
              </a:rPr>
              <a:t>users can control </a:t>
            </a:r>
            <a:r>
              <a:rPr lang="en-US" sz="1700" dirty="0">
                <a:latin typeface="Franklin Gothic Book"/>
                <a:cs typeface="Franklin Gothic Book"/>
              </a:rPr>
              <a:t>control the </a:t>
            </a:r>
            <a:r>
              <a:rPr lang="en-US" sz="1700" dirty="0" smtClean="0">
                <a:latin typeface="Franklin Gothic Book"/>
                <a:cs typeface="Franklin Gothic Book"/>
              </a:rPr>
              <a:t>number </a:t>
            </a:r>
            <a:r>
              <a:rPr lang="en-US" sz="1700" dirty="0">
                <a:latin typeface="Franklin Gothic Book"/>
                <a:cs typeface="Franklin Gothic Book"/>
              </a:rPr>
              <a:t>and size </a:t>
            </a:r>
            <a:r>
              <a:rPr lang="en-US" sz="1700" dirty="0" smtClean="0">
                <a:latin typeface="Franklin Gothic Book"/>
                <a:cs typeface="Franklin Gothic Book"/>
              </a:rPr>
              <a:t>(members) of cliques, </a:t>
            </a:r>
            <a:r>
              <a:rPr lang="en-US" sz="1700" dirty="0">
                <a:latin typeface="Franklin Gothic Book"/>
                <a:cs typeface="Franklin Gothic Book"/>
              </a:rPr>
              <a:t>and whether they are initialized with some inter</a:t>
            </a:r>
            <a:r>
              <a:rPr lang="en-US" sz="1700" dirty="0" smtClean="0">
                <a:latin typeface="Franklin Gothic Book"/>
                <a:cs typeface="Franklin Gothic Book"/>
              </a:rPr>
              <a:t>-group links. These cliques consist of agents that primarily interact with members of the same group. </a:t>
            </a:r>
          </a:p>
          <a:p>
            <a:pPr marL="0" indent="0" algn="ctr">
              <a:buNone/>
            </a:pPr>
            <a:endParaRPr lang="en-US" sz="1000" dirty="0" smtClean="0">
              <a:latin typeface="Franklin Gothic Book"/>
              <a:cs typeface="Franklin Gothic Book"/>
            </a:endParaRPr>
          </a:p>
          <a:p>
            <a:pPr marL="0" indent="0" algn="ctr">
              <a:buNone/>
            </a:pPr>
            <a:r>
              <a:rPr lang="en-US" sz="1750" b="1" dirty="0" smtClean="0">
                <a:latin typeface="Franklin Gothic Book"/>
                <a:cs typeface="Franklin Gothic Book"/>
              </a:rPr>
              <a:t>STI: </a:t>
            </a:r>
            <a:r>
              <a:rPr lang="en-US" sz="1700" dirty="0" smtClean="0">
                <a:latin typeface="Franklin Gothic Book"/>
                <a:cs typeface="Franklin Gothic Book"/>
              </a:rPr>
              <a:t>users can control the likelihood of an infection spreading during an unprotected sex encounter, and which genders (if any) show symptoms of the infection</a:t>
            </a:r>
          </a:p>
          <a:p>
            <a:pPr marL="0" lvl="0" indent="0" algn="ctr">
              <a:buNone/>
            </a:pPr>
            <a:endParaRPr lang="en-US" sz="1000" dirty="0" smtClean="0">
              <a:latin typeface="Franklin Gothic Book"/>
              <a:cs typeface="Franklin Gothic Book"/>
            </a:endParaRPr>
          </a:p>
          <a:p>
            <a:pPr marL="0" lvl="0" indent="0" algn="ctr">
              <a:buNone/>
            </a:pPr>
            <a:r>
              <a:rPr lang="en-US" sz="1750" b="1" dirty="0" smtClean="0">
                <a:latin typeface="Franklin Gothic Book"/>
                <a:cs typeface="Franklin Gothic Book"/>
              </a:rPr>
              <a:t>Attitude: </a:t>
            </a:r>
            <a:r>
              <a:rPr lang="en-US" sz="1700" dirty="0" smtClean="0">
                <a:latin typeface="Franklin Gothic Book"/>
                <a:cs typeface="Franklin Gothic Book"/>
              </a:rPr>
              <a:t>users can separately define the initial likelihood a male or female agent will practice safe sex</a:t>
            </a:r>
            <a:r>
              <a:rPr lang="en-US" sz="1000" dirty="0" smtClean="0">
                <a:latin typeface="Franklin Gothic Book"/>
                <a:cs typeface="Franklin Gothic Book"/>
              </a:rPr>
              <a:t>. </a:t>
            </a:r>
            <a:br>
              <a:rPr lang="en-US" sz="1000" dirty="0" smtClean="0">
                <a:latin typeface="Franklin Gothic Book"/>
                <a:cs typeface="Franklin Gothic Book"/>
              </a:rPr>
            </a:br>
            <a:endParaRPr lang="en-US" sz="1000" dirty="0" smtClean="0">
              <a:latin typeface="Franklin Gothic Book"/>
              <a:cs typeface="Franklin Gothic Book"/>
            </a:endParaRPr>
          </a:p>
          <a:p>
            <a:pPr marL="0" lvl="0" indent="0" algn="ctr">
              <a:buNone/>
            </a:pPr>
            <a:r>
              <a:rPr lang="en-US" sz="1750" b="1" dirty="0" smtClean="0">
                <a:latin typeface="Franklin Gothic Book"/>
                <a:cs typeface="Franklin Gothic Book"/>
              </a:rPr>
              <a:t>Certainty: </a:t>
            </a:r>
            <a:r>
              <a:rPr lang="en-US" sz="1700" dirty="0" smtClean="0">
                <a:latin typeface="Franklin Gothic Book"/>
                <a:cs typeface="Franklin Gothic Book"/>
              </a:rPr>
              <a:t>agents have an initial confidence in their opinion, which might be influenced by factors such as parental guidance or religious background</a:t>
            </a:r>
          </a:p>
          <a:p>
            <a:pPr marL="0" lvl="0" indent="0" algn="ctr">
              <a:buNone/>
            </a:pPr>
            <a:endParaRPr lang="en-US" sz="1000" dirty="0" smtClean="0">
              <a:latin typeface="Franklin Gothic Book"/>
              <a:cs typeface="Franklin Gothic Book"/>
            </a:endParaRPr>
          </a:p>
          <a:p>
            <a:pPr marL="0" lvl="0" indent="0" algn="ctr">
              <a:buNone/>
            </a:pPr>
            <a:r>
              <a:rPr lang="en-US" sz="1750" b="1" dirty="0" smtClean="0">
                <a:latin typeface="Franklin Gothic Book"/>
                <a:cs typeface="Franklin Gothic Book"/>
              </a:rPr>
              <a:t>Justification: </a:t>
            </a:r>
            <a:r>
              <a:rPr lang="en-US" sz="1700" dirty="0" smtClean="0">
                <a:latin typeface="Franklin Gothic Book"/>
                <a:cs typeface="Franklin Gothic Book"/>
              </a:rPr>
              <a:t>users can indicate the percentage of agents that receive sexual education including condom use. (The current value in America is about 48%)</a:t>
            </a:r>
          </a:p>
        </p:txBody>
      </p:sp>
    </p:spTree>
    <p:extLst>
      <p:ext uri="{BB962C8B-B14F-4D97-AF65-F5344CB8AC3E}">
        <p14:creationId xmlns:p14="http://schemas.microsoft.com/office/powerpoint/2010/main" val="33981012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8"/>
          <p:cNvSpPr txBox="1">
            <a:spLocks/>
          </p:cNvSpPr>
          <p:nvPr/>
        </p:nvSpPr>
        <p:spPr>
          <a:xfrm>
            <a:off x="457201" y="1388533"/>
            <a:ext cx="8229600" cy="514773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dirty="0">
                <a:latin typeface="Franklin Gothic Book"/>
                <a:cs typeface="Franklin Gothic Book"/>
              </a:rPr>
              <a:t>What factors seem to be most influential in determining whether an individual will contract an STI?</a:t>
            </a:r>
          </a:p>
          <a:p>
            <a:pPr marL="0" indent="0" algn="ctr">
              <a:buNone/>
            </a:pPr>
            <a:endParaRPr lang="en-US" sz="2000" dirty="0">
              <a:latin typeface="Franklin Gothic Book"/>
              <a:cs typeface="Franklin Gothic Book"/>
            </a:endParaRPr>
          </a:p>
          <a:p>
            <a:pPr marL="0" indent="0" algn="ctr">
              <a:buNone/>
            </a:pPr>
            <a:r>
              <a:rPr lang="en-US" sz="2000" dirty="0">
                <a:latin typeface="Franklin Gothic Book"/>
                <a:cs typeface="Franklin Gothic Book"/>
              </a:rPr>
              <a:t>What factors influence the spread of attitudes towards safe sex?</a:t>
            </a:r>
          </a:p>
          <a:p>
            <a:pPr marL="0" indent="0" algn="ctr">
              <a:buNone/>
            </a:pPr>
            <a:endParaRPr lang="en-US" sz="2000" dirty="0">
              <a:latin typeface="Franklin Gothic Book"/>
              <a:cs typeface="Franklin Gothic Book"/>
            </a:endParaRPr>
          </a:p>
          <a:p>
            <a:pPr marL="0" indent="0" algn="ctr">
              <a:buNone/>
            </a:pPr>
            <a:r>
              <a:rPr lang="en-US" sz="2000" dirty="0">
                <a:latin typeface="Franklin Gothic Book"/>
                <a:cs typeface="Franklin Gothic Book"/>
              </a:rPr>
              <a:t>Are the two above questions interdependent? What implications could this have for targeting information campaigns to this age group?</a:t>
            </a:r>
          </a:p>
          <a:p>
            <a:pPr marL="0" indent="0" algn="ctr">
              <a:buNone/>
            </a:pPr>
            <a:endParaRPr lang="en-US" sz="2000" dirty="0" smtClean="0">
              <a:latin typeface="Franklin Gothic Book"/>
              <a:cs typeface="Franklin Gothic Book"/>
            </a:endParaRPr>
          </a:p>
        </p:txBody>
      </p:sp>
      <p:sp>
        <p:nvSpPr>
          <p:cNvPr id="7" name="Text Placeholder 7"/>
          <p:cNvSpPr txBox="1">
            <a:spLocks/>
          </p:cNvSpPr>
          <p:nvPr/>
        </p:nvSpPr>
        <p:spPr>
          <a:xfrm>
            <a:off x="455613" y="443968"/>
            <a:ext cx="8231187" cy="639762"/>
          </a:xfrm>
          <a:prstGeom prst="rect">
            <a:avLst/>
          </a:prstGeom>
        </p:spPr>
        <p:txBody>
          <a:bodyPr anchor="ctr"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3000" dirty="0" smtClean="0">
                <a:solidFill>
                  <a:srgbClr val="AA0D91"/>
                </a:solidFill>
                <a:latin typeface="Franklin Gothic Medium"/>
                <a:cs typeface="Franklin Gothic Medium"/>
              </a:rPr>
              <a:t>Guiding Questions</a:t>
            </a:r>
            <a:endParaRPr lang="en-US" sz="3000" dirty="0">
              <a:solidFill>
                <a:srgbClr val="AA0D91"/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7625298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8"/>
          <p:cNvSpPr txBox="1">
            <a:spLocks/>
          </p:cNvSpPr>
          <p:nvPr/>
        </p:nvSpPr>
        <p:spPr>
          <a:xfrm>
            <a:off x="457201" y="908246"/>
            <a:ext cx="8229600" cy="163175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700" b="1" dirty="0">
                <a:latin typeface="Franklin Gothic Book"/>
                <a:cs typeface="Franklin Gothic Book"/>
              </a:rPr>
              <a:t>On each tick:</a:t>
            </a:r>
          </a:p>
          <a:p>
            <a:r>
              <a:rPr lang="en-US" sz="1700" dirty="0">
                <a:latin typeface="Franklin Gothic Book"/>
                <a:cs typeface="Franklin Gothic Book"/>
              </a:rPr>
              <a:t>Agents talk to their friends (indicated with blue links), and potentially update their opinions about (and consequently likelihood to practice) safe sex</a:t>
            </a:r>
            <a:r>
              <a:rPr lang="en-US" sz="1700" dirty="0" smtClean="0">
                <a:latin typeface="Franklin Gothic Book"/>
                <a:cs typeface="Franklin Gothic Book"/>
              </a:rPr>
              <a:t>.</a:t>
            </a:r>
          </a:p>
          <a:p>
            <a:endParaRPr lang="en-US" sz="1700" dirty="0">
              <a:latin typeface="Franklin Gothic Book"/>
              <a:cs typeface="Franklin Gothic Book"/>
            </a:endParaRPr>
          </a:p>
          <a:p>
            <a:r>
              <a:rPr lang="en-US" sz="1700" dirty="0">
                <a:latin typeface="Franklin Gothic Book"/>
                <a:cs typeface="Franklin Gothic Book"/>
              </a:rPr>
              <a:t>Agents look for a sexual partner (male-female coupling). If they already have one, they have sex. The likelihood that the couple will engage in safe sex depends on the willingness of both participants</a:t>
            </a:r>
            <a:r>
              <a:rPr lang="en-US" sz="1700" dirty="0" smtClean="0">
                <a:latin typeface="Franklin Gothic Book"/>
                <a:cs typeface="Franklin Gothic Book"/>
              </a:rPr>
              <a:t>.</a:t>
            </a:r>
          </a:p>
          <a:p>
            <a:endParaRPr lang="en-US" sz="1700" dirty="0">
              <a:latin typeface="Franklin Gothic Book"/>
              <a:cs typeface="Franklin Gothic Book"/>
            </a:endParaRPr>
          </a:p>
          <a:p>
            <a:r>
              <a:rPr lang="en-US" sz="1700" dirty="0">
                <a:latin typeface="Franklin Gothic Book"/>
                <a:cs typeface="Franklin Gothic Book"/>
              </a:rPr>
              <a:t>If one of the partners is infected and the couple has unprotected sex, there is a chance that the other partner will become infected. An infected agent is distinguished by a dot on their shape. </a:t>
            </a:r>
            <a:endParaRPr lang="en-US" sz="1700" dirty="0" smtClean="0">
              <a:latin typeface="Franklin Gothic Book"/>
              <a:cs typeface="Franklin Gothic Book"/>
            </a:endParaRPr>
          </a:p>
          <a:p>
            <a:endParaRPr lang="en-US" sz="1700" dirty="0">
              <a:latin typeface="Franklin Gothic Book"/>
              <a:cs typeface="Franklin Gothic Book"/>
            </a:endParaRPr>
          </a:p>
          <a:p>
            <a:r>
              <a:rPr lang="en-US" sz="1700" dirty="0">
                <a:latin typeface="Franklin Gothic Book"/>
                <a:cs typeface="Franklin Gothic Book"/>
              </a:rPr>
              <a:t>Only agents of genders that are symptomatic (set by the symptomatic? slider) will know they are infected. If an agent knows s/he is infected, s/he will always want to practice safe sex for the rest of the simulation</a:t>
            </a:r>
            <a:r>
              <a:rPr lang="en-US" sz="1700" dirty="0" smtClean="0">
                <a:latin typeface="Franklin Gothic Book"/>
                <a:cs typeface="Franklin Gothic Book"/>
              </a:rPr>
              <a:t>.</a:t>
            </a:r>
          </a:p>
          <a:p>
            <a:endParaRPr lang="en-US" sz="1700" dirty="0">
              <a:latin typeface="Franklin Gothic Book"/>
              <a:cs typeface="Franklin Gothic Book"/>
            </a:endParaRPr>
          </a:p>
          <a:p>
            <a:r>
              <a:rPr lang="en-US" sz="1700" dirty="0">
                <a:latin typeface="Franklin Gothic Book"/>
                <a:cs typeface="Franklin Gothic Book"/>
              </a:rPr>
              <a:t>If an agent has unsafe sex and doesn’t notice any consequences (either is not infected, or is not symptomatic), that agent’s inclination to practice safe sex will decrease</a:t>
            </a:r>
            <a:r>
              <a:rPr lang="en-US" sz="1700" dirty="0" smtClean="0">
                <a:latin typeface="Franklin Gothic Book"/>
                <a:cs typeface="Franklin Gothic Book"/>
              </a:rPr>
              <a:t>.</a:t>
            </a:r>
            <a:endParaRPr lang="en-US" sz="1700" dirty="0">
              <a:latin typeface="Franklin Gothic Book"/>
              <a:cs typeface="Franklin Gothic Book"/>
            </a:endParaRPr>
          </a:p>
          <a:p>
            <a:pPr marL="0" indent="0" algn="ctr">
              <a:buNone/>
            </a:pPr>
            <a:endParaRPr lang="en-US" sz="1700" dirty="0" smtClean="0">
              <a:latin typeface="Franklin Gothic Book"/>
              <a:cs typeface="Franklin Gothic Book"/>
            </a:endParaRPr>
          </a:p>
        </p:txBody>
      </p:sp>
      <p:sp>
        <p:nvSpPr>
          <p:cNvPr id="7" name="Text Placeholder 7"/>
          <p:cNvSpPr txBox="1">
            <a:spLocks/>
          </p:cNvSpPr>
          <p:nvPr/>
        </p:nvSpPr>
        <p:spPr>
          <a:xfrm>
            <a:off x="455613" y="274638"/>
            <a:ext cx="8231187" cy="639762"/>
          </a:xfrm>
          <a:prstGeom prst="rect">
            <a:avLst/>
          </a:prstGeom>
        </p:spPr>
        <p:txBody>
          <a:bodyPr anchor="ctr"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600" dirty="0" smtClean="0">
                <a:solidFill>
                  <a:srgbClr val="AA0D91"/>
                </a:solidFill>
                <a:latin typeface="Franklin Gothic Medium"/>
                <a:cs typeface="Franklin Gothic Medium"/>
              </a:rPr>
              <a:t>Model Behavior</a:t>
            </a:r>
            <a:endParaRPr lang="en-US" sz="2600" dirty="0">
              <a:solidFill>
                <a:srgbClr val="AA0D91"/>
              </a:solidFill>
              <a:latin typeface="Franklin Gothic Medium"/>
              <a:cs typeface="Franklin Gothic Medium"/>
            </a:endParaRPr>
          </a:p>
        </p:txBody>
      </p:sp>
      <p:sp>
        <p:nvSpPr>
          <p:cNvPr id="10" name="Content Placeholder 6"/>
          <p:cNvSpPr txBox="1">
            <a:spLocks/>
          </p:cNvSpPr>
          <p:nvPr/>
        </p:nvSpPr>
        <p:spPr>
          <a:xfrm>
            <a:off x="457200" y="3365610"/>
            <a:ext cx="8229600" cy="3187589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800" dirty="0">
              <a:latin typeface="Franklin Gothic Book"/>
              <a:cs typeface="Franklin Gothic Book"/>
            </a:endParaRPr>
          </a:p>
        </p:txBody>
      </p:sp>
    </p:spTree>
    <p:extLst>
      <p:ext uri="{BB962C8B-B14F-4D97-AF65-F5344CB8AC3E}">
        <p14:creationId xmlns:p14="http://schemas.microsoft.com/office/powerpoint/2010/main" val="37591365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1889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AA0D91"/>
                </a:solidFill>
                <a:latin typeface="Franklin Gothic Medium"/>
                <a:cs typeface="Franklin Gothic Medium"/>
              </a:rPr>
              <a:t>Sample Outcomes</a:t>
            </a:r>
            <a:endParaRPr lang="en-US" sz="36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08722"/>
            <a:ext cx="9144000" cy="5749278"/>
          </a:xfrm>
          <a:prstGeom prst="rect">
            <a:avLst/>
          </a:prstGeom>
        </p:spPr>
      </p:pic>
      <p:sp>
        <p:nvSpPr>
          <p:cNvPr id="7" name="Rectangular Callout 6"/>
          <p:cNvSpPr/>
          <p:nvPr/>
        </p:nvSpPr>
        <p:spPr>
          <a:xfrm>
            <a:off x="6815667" y="1631244"/>
            <a:ext cx="2328333" cy="874889"/>
          </a:xfrm>
          <a:prstGeom prst="wedgeRectCallout">
            <a:avLst>
              <a:gd name="adj1" fmla="val 4147"/>
              <a:gd name="adj2" fmla="val 143435"/>
            </a:avLst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latin typeface="Franklin Gothic Book"/>
                <a:cs typeface="Franklin Gothic Book"/>
              </a:rPr>
              <a:t>Members of the same social group influence one another’s attitudes</a:t>
            </a:r>
            <a:endParaRPr lang="en-US" sz="1600" dirty="0">
              <a:latin typeface="Franklin Gothic Book"/>
              <a:cs typeface="Franklin Gothic Book"/>
            </a:endParaRPr>
          </a:p>
        </p:txBody>
      </p:sp>
    </p:spTree>
    <p:extLst>
      <p:ext uri="{BB962C8B-B14F-4D97-AF65-F5344CB8AC3E}">
        <p14:creationId xmlns:p14="http://schemas.microsoft.com/office/powerpoint/2010/main" val="24679209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1151207" y="4179328"/>
            <a:ext cx="1532723" cy="2627175"/>
            <a:chOff x="2548466" y="4184642"/>
            <a:chExt cx="1532723" cy="2627175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3"/>
            <a:srcRect l="2471" t="1480"/>
            <a:stretch/>
          </p:blipFill>
          <p:spPr>
            <a:xfrm>
              <a:off x="2548466" y="4184642"/>
              <a:ext cx="1532723" cy="2627175"/>
            </a:xfrm>
            <a:prstGeom prst="rect">
              <a:avLst/>
            </a:prstGeom>
          </p:spPr>
        </p:pic>
        <p:sp>
          <p:nvSpPr>
            <p:cNvPr id="15" name="Rectangle 14"/>
            <p:cNvSpPr/>
            <p:nvPr/>
          </p:nvSpPr>
          <p:spPr>
            <a:xfrm>
              <a:off x="3100209" y="4200877"/>
              <a:ext cx="657579" cy="239889"/>
            </a:xfrm>
            <a:prstGeom prst="rect">
              <a:avLst/>
            </a:prstGeom>
            <a:noFill/>
            <a:ln w="28575" cmpd="sng">
              <a:solidFill>
                <a:srgbClr val="FF6600"/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761985" y="16933"/>
            <a:ext cx="8133642" cy="4354688"/>
            <a:chOff x="0" y="0"/>
            <a:chExt cx="8133642" cy="4354688"/>
          </a:xfrm>
        </p:grpSpPr>
        <p:grpSp>
          <p:nvGrpSpPr>
            <p:cNvPr id="17" name="Group 16"/>
            <p:cNvGrpSpPr/>
            <p:nvPr/>
          </p:nvGrpSpPr>
          <p:grpSpPr>
            <a:xfrm>
              <a:off x="0" y="0"/>
              <a:ext cx="8133642" cy="4354688"/>
              <a:chOff x="0" y="0"/>
              <a:chExt cx="8133642" cy="4354688"/>
            </a:xfrm>
          </p:grpSpPr>
          <p:grpSp>
            <p:nvGrpSpPr>
              <p:cNvPr id="8" name="Group 7"/>
              <p:cNvGrpSpPr/>
              <p:nvPr/>
            </p:nvGrpSpPr>
            <p:grpSpPr>
              <a:xfrm>
                <a:off x="0" y="0"/>
                <a:ext cx="8133642" cy="4080933"/>
                <a:chOff x="457201" y="2046112"/>
                <a:chExt cx="8133642" cy="4080933"/>
              </a:xfrm>
            </p:grpSpPr>
            <p:pic>
              <p:nvPicPr>
                <p:cNvPr id="3" name="Picture 2"/>
                <p:cNvPicPr>
                  <a:picLocks noChangeAspect="1"/>
                </p:cNvPicPr>
                <p:nvPr/>
              </p:nvPicPr>
              <p:blipFill rotWithShape="1">
                <a:blip r:embed="rId4"/>
                <a:srcRect t="2741" r="2807" b="3172"/>
                <a:stretch/>
              </p:blipFill>
              <p:spPr>
                <a:xfrm>
                  <a:off x="457201" y="2102556"/>
                  <a:ext cx="5568244" cy="3725334"/>
                </a:xfrm>
                <a:prstGeom prst="rect">
                  <a:avLst/>
                </a:prstGeom>
              </p:spPr>
            </p:pic>
            <p:sp>
              <p:nvSpPr>
                <p:cNvPr id="4" name="Rectangle 3"/>
                <p:cNvSpPr/>
                <p:nvPr/>
              </p:nvSpPr>
              <p:spPr>
                <a:xfrm>
                  <a:off x="663223" y="3668889"/>
                  <a:ext cx="1617130" cy="479778"/>
                </a:xfrm>
                <a:prstGeom prst="rect">
                  <a:avLst/>
                </a:prstGeom>
                <a:noFill/>
                <a:ln w="57150" cmpd="sng">
                  <a:solidFill>
                    <a:srgbClr val="FF33CC"/>
                  </a:solidFill>
                </a:ln>
              </p:spPr>
              <p:style>
                <a:lnRef idx="2">
                  <a:schemeClr val="accent5"/>
                </a:lnRef>
                <a:fillRef idx="1">
                  <a:schemeClr val="lt1"/>
                </a:fillRef>
                <a:effectRef idx="0">
                  <a:schemeClr val="accent5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" name="Rectangular Callout 4"/>
                <p:cNvSpPr/>
                <p:nvPr/>
              </p:nvSpPr>
              <p:spPr>
                <a:xfrm>
                  <a:off x="474133" y="2046112"/>
                  <a:ext cx="2531534" cy="1044221"/>
                </a:xfrm>
                <a:prstGeom prst="wedgeRectCallout">
                  <a:avLst>
                    <a:gd name="adj1" fmla="val 50003"/>
                    <a:gd name="adj2" fmla="val 80689"/>
                  </a:avLst>
                </a:prstGeom>
              </p:spPr>
              <p:style>
                <a:lnRef idx="2">
                  <a:schemeClr val="accent5"/>
                </a:lnRef>
                <a:fillRef idx="1">
                  <a:schemeClr val="lt1"/>
                </a:fillRef>
                <a:effectRef idx="0">
                  <a:schemeClr val="accent5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1500" dirty="0" smtClean="0">
                      <a:latin typeface="Franklin Gothic Book"/>
                      <a:cs typeface="Franklin Gothic Book"/>
                    </a:rPr>
                    <a:t>Still has a negative attitude towards wearing a condom, because he doesn’t realize he is infected</a:t>
                  </a:r>
                  <a:endParaRPr lang="en-US" sz="1500" dirty="0">
                    <a:latin typeface="Franklin Gothic Book"/>
                    <a:cs typeface="Franklin Gothic Book"/>
                  </a:endParaRPr>
                </a:p>
              </p:txBody>
            </p:sp>
            <p:sp>
              <p:nvSpPr>
                <p:cNvPr id="7" name="Rectangular Callout 6"/>
                <p:cNvSpPr/>
                <p:nvPr/>
              </p:nvSpPr>
              <p:spPr>
                <a:xfrm>
                  <a:off x="5844822" y="4416778"/>
                  <a:ext cx="2746021" cy="965201"/>
                </a:xfrm>
                <a:prstGeom prst="wedgeRectCallout">
                  <a:avLst>
                    <a:gd name="adj1" fmla="val -88899"/>
                    <a:gd name="adj2" fmla="val 67943"/>
                  </a:avLst>
                </a:prstGeom>
              </p:spPr>
              <p:style>
                <a:lnRef idx="2">
                  <a:schemeClr val="accent5"/>
                </a:lnRef>
                <a:fillRef idx="1">
                  <a:schemeClr val="lt1"/>
                </a:fillRef>
                <a:effectRef idx="0">
                  <a:schemeClr val="accent5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1600" dirty="0" smtClean="0">
                      <a:latin typeface="Franklin Gothic Book"/>
                      <a:cs typeface="Franklin Gothic Book"/>
                    </a:rPr>
                    <a:t>Once an agent realizes they have an STI, they form a strong desire for safe sex </a:t>
                  </a:r>
                  <a:endParaRPr lang="en-US" sz="1600" dirty="0">
                    <a:latin typeface="Franklin Gothic Book"/>
                    <a:cs typeface="Franklin Gothic Book"/>
                  </a:endParaRPr>
                </a:p>
              </p:txBody>
            </p:sp>
            <p:sp>
              <p:nvSpPr>
                <p:cNvPr id="6" name="Rectangular Callout 5"/>
                <p:cNvSpPr/>
                <p:nvPr/>
              </p:nvSpPr>
              <p:spPr>
                <a:xfrm>
                  <a:off x="889000" y="5102582"/>
                  <a:ext cx="2254956" cy="1024463"/>
                </a:xfrm>
                <a:prstGeom prst="wedgeRectCallout">
                  <a:avLst>
                    <a:gd name="adj1" fmla="val 31341"/>
                    <a:gd name="adj2" fmla="val -114255"/>
                  </a:avLst>
                </a:prstGeom>
              </p:spPr>
              <p:style>
                <a:lnRef idx="2">
                  <a:schemeClr val="accent5"/>
                </a:lnRef>
                <a:fillRef idx="1">
                  <a:schemeClr val="lt1"/>
                </a:fillRef>
                <a:effectRef idx="0">
                  <a:schemeClr val="accent5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1500" dirty="0" smtClean="0">
                      <a:latin typeface="Franklin Gothic Book"/>
                      <a:cs typeface="Franklin Gothic Book"/>
                    </a:rPr>
                    <a:t>Dot color indicates whether the agent knows they have an STI (based on being symptomatic)</a:t>
                  </a:r>
                  <a:endParaRPr lang="en-US" sz="1500" dirty="0">
                    <a:latin typeface="Franklin Gothic Book"/>
                    <a:cs typeface="Franklin Gothic Book"/>
                  </a:endParaRPr>
                </a:p>
              </p:txBody>
            </p:sp>
          </p:grpSp>
          <p:sp>
            <p:nvSpPr>
              <p:cNvPr id="16" name="Rectangle 15"/>
              <p:cNvSpPr/>
              <p:nvPr/>
            </p:nvSpPr>
            <p:spPr>
              <a:xfrm>
                <a:off x="0" y="3208867"/>
                <a:ext cx="420624" cy="1145821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4" name="Rectangle 13"/>
            <p:cNvSpPr/>
            <p:nvPr/>
          </p:nvSpPr>
          <p:spPr>
            <a:xfrm>
              <a:off x="2686755" y="56443"/>
              <a:ext cx="657579" cy="239889"/>
            </a:xfrm>
            <a:prstGeom prst="rect">
              <a:avLst/>
            </a:prstGeom>
            <a:noFill/>
            <a:ln w="28575" cmpd="sng">
              <a:solidFill>
                <a:srgbClr val="FF6600"/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751662" y="3795918"/>
            <a:ext cx="6398230" cy="3028216"/>
            <a:chOff x="2548466" y="3829784"/>
            <a:chExt cx="6398230" cy="3028216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5"/>
            <a:srcRect l="34074" t="10432" r="35370" b="2946"/>
            <a:stretch/>
          </p:blipFill>
          <p:spPr>
            <a:xfrm>
              <a:off x="5701142" y="3829784"/>
              <a:ext cx="2432501" cy="1517241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 rotWithShape="1">
            <a:blip r:embed="rId5"/>
            <a:srcRect l="64506" t="22986" b="3453"/>
            <a:stretch/>
          </p:blipFill>
          <p:spPr>
            <a:xfrm>
              <a:off x="5701142" y="5347025"/>
              <a:ext cx="3245554" cy="1479930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 rotWithShape="1">
            <a:blip r:embed="rId5"/>
            <a:srcRect r="65523" b="2796"/>
            <a:stretch/>
          </p:blipFill>
          <p:spPr>
            <a:xfrm>
              <a:off x="2548466" y="4902386"/>
              <a:ext cx="3152676" cy="195561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816715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rgbClr val="AA0D91"/>
                </a:solidFill>
                <a:latin typeface="Franklin Gothic Medium"/>
                <a:cs typeface="Franklin Gothic Medium"/>
              </a:rPr>
              <a:t>Analysis &amp; Sample Trials</a:t>
            </a:r>
            <a:endParaRPr lang="en-US" dirty="0"/>
          </a:p>
        </p:txBody>
      </p:sp>
      <p:pic>
        <p:nvPicPr>
          <p:cNvPr id="4" name="Picture 3" descr="MacBook Pro:Users:lizz:Desktop:totalinfectedmeso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00" y="1417638"/>
            <a:ext cx="6261100" cy="367506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Content Placeholder 8"/>
          <p:cNvSpPr txBox="1">
            <a:spLocks/>
          </p:cNvSpPr>
          <p:nvPr/>
        </p:nvSpPr>
        <p:spPr>
          <a:xfrm>
            <a:off x="457200" y="5676900"/>
            <a:ext cx="8229600" cy="815877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b="1" dirty="0" smtClean="0">
                <a:cs typeface="Franklin Gothic Book"/>
              </a:rPr>
              <a:t>Model indicates potential for reducing infection by increasing Certainty variable (family upbringing, good values important)</a:t>
            </a:r>
          </a:p>
        </p:txBody>
      </p:sp>
    </p:spTree>
    <p:extLst>
      <p:ext uri="{BB962C8B-B14F-4D97-AF65-F5344CB8AC3E}">
        <p14:creationId xmlns:p14="http://schemas.microsoft.com/office/powerpoint/2010/main" val="49536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3572</TotalTime>
  <Words>540</Words>
  <Application>Microsoft Macintosh PowerPoint</Application>
  <PresentationFormat>On-screen Show (4:3)</PresentationFormat>
  <Paragraphs>45</Paragraphs>
  <Slides>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 Safe Sex Attitudes and Behaviors</vt:lpstr>
      <vt:lpstr>PowerPoint Presentation</vt:lpstr>
      <vt:lpstr>PowerPoint Presentation</vt:lpstr>
      <vt:lpstr>PowerPoint Presentation</vt:lpstr>
      <vt:lpstr>Sample Outcomes</vt:lpstr>
      <vt:lpstr>PowerPoint Presentation</vt:lpstr>
      <vt:lpstr>Analysis &amp; Sample Trials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Lizz Bartos</dc:creator>
  <cp:lastModifiedBy>Lizz Bartos</cp:lastModifiedBy>
  <cp:revision>81</cp:revision>
  <cp:lastPrinted>2013-06-11T18:17:01Z</cp:lastPrinted>
  <dcterms:created xsi:type="dcterms:W3CDTF">2013-02-24T23:51:17Z</dcterms:created>
  <dcterms:modified xsi:type="dcterms:W3CDTF">2013-07-15T09:19:09Z</dcterms:modified>
</cp:coreProperties>
</file>