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handoutMasterIdLst>
    <p:handoutMasterId r:id="rId9"/>
  </p:handoutMasterIdLst>
  <p:sldIdLst>
    <p:sldId id="256" r:id="rId2"/>
    <p:sldId id="257" r:id="rId3"/>
    <p:sldId id="259" r:id="rId4"/>
    <p:sldId id="260" r:id="rId5"/>
    <p:sldId id="261" r:id="rId6"/>
    <p:sldId id="263" r:id="rId7"/>
    <p:sldId id="262" r:id="rId8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41" autoAdjust="0"/>
    <p:restoredTop sz="94660"/>
  </p:normalViewPr>
  <p:slideViewPr>
    <p:cSldViewPr>
      <p:cViewPr varScale="1">
        <p:scale>
          <a:sx n="46" d="100"/>
          <a:sy n="46" d="100"/>
        </p:scale>
        <p:origin x="-1301" y="-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97BE11E7-68BC-43D2-A8DA-2617A2A99704}" type="datetimeFigureOut">
              <a:rPr lang="en-US" smtClean="0"/>
              <a:t>6/10/2013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0149FFD1-05A2-418F-987D-E55D50B198B6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4993A-91ED-4EF4-A367-A410ACF35833}" type="datetimeFigureOut">
              <a:rPr lang="en-US" smtClean="0"/>
              <a:pPr/>
              <a:t>6/10/2013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1A082E4-41F1-4DAC-8AB9-801AD346E7A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4993A-91ED-4EF4-A367-A410ACF35833}" type="datetimeFigureOut">
              <a:rPr lang="en-US" smtClean="0"/>
              <a:pPr/>
              <a:t>6/10/2013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082E4-41F1-4DAC-8AB9-801AD346E7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4993A-91ED-4EF4-A367-A410ACF35833}" type="datetimeFigureOut">
              <a:rPr lang="en-US" smtClean="0"/>
              <a:pPr/>
              <a:t>6/10/2013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082E4-41F1-4DAC-8AB9-801AD346E7A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4993A-91ED-4EF4-A367-A410ACF35833}" type="datetimeFigureOut">
              <a:rPr lang="en-US" smtClean="0"/>
              <a:pPr/>
              <a:t>6/10/2013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082E4-41F1-4DAC-8AB9-801AD346E7A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4993A-91ED-4EF4-A367-A410ACF35833}" type="datetimeFigureOut">
              <a:rPr lang="en-US" smtClean="0"/>
              <a:pPr/>
              <a:t>6/10/2013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082E4-41F1-4DAC-8AB9-801AD346E7A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4993A-91ED-4EF4-A367-A410ACF35833}" type="datetimeFigureOut">
              <a:rPr lang="en-US" smtClean="0"/>
              <a:pPr/>
              <a:t>6/10/2013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082E4-41F1-4DAC-8AB9-801AD346E7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4993A-91ED-4EF4-A367-A410ACF35833}" type="datetimeFigureOut">
              <a:rPr lang="en-US" smtClean="0"/>
              <a:pPr/>
              <a:t>6/10/2013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082E4-41F1-4DAC-8AB9-801AD346E7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4993A-91ED-4EF4-A367-A410ACF35833}" type="datetimeFigureOut">
              <a:rPr lang="en-US" smtClean="0"/>
              <a:pPr/>
              <a:t>6/10/2013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082E4-41F1-4DAC-8AB9-801AD346E7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4993A-91ED-4EF4-A367-A410ACF35833}" type="datetimeFigureOut">
              <a:rPr lang="en-US" smtClean="0"/>
              <a:pPr/>
              <a:t>6/10/2013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082E4-41F1-4DAC-8AB9-801AD346E7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4993A-91ED-4EF4-A367-A410ACF35833}" type="datetimeFigureOut">
              <a:rPr lang="en-US" smtClean="0"/>
              <a:pPr/>
              <a:t>6/10/2013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082E4-41F1-4DAC-8AB9-801AD346E7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4993A-91ED-4EF4-A367-A410ACF35833}" type="datetimeFigureOut">
              <a:rPr lang="en-US" smtClean="0"/>
              <a:pPr/>
              <a:t>6/10/2013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082E4-41F1-4DAC-8AB9-801AD346E7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9164993A-91ED-4EF4-A367-A410ACF35833}" type="datetimeFigureOut">
              <a:rPr lang="en-US" smtClean="0"/>
              <a:pPr/>
              <a:t>6/10/2013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41A082E4-41F1-4DAC-8AB9-801AD346E7A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feature=player_embedded&amp;v=4uzsewwuUPA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2133600"/>
            <a:ext cx="7175351" cy="1793167"/>
          </a:xfrm>
        </p:spPr>
        <p:txBody>
          <a:bodyPr/>
          <a:lstStyle/>
          <a:p>
            <a:pPr marL="182880" indent="0" algn="ctr">
              <a:buNone/>
            </a:pPr>
            <a:r>
              <a:rPr lang="en-US" dirty="0"/>
              <a:t>Aquaponics</a:t>
            </a:r>
            <a:br>
              <a:rPr lang="en-US" dirty="0"/>
            </a:br>
            <a:endParaRPr lang="en-US" dirty="0"/>
          </a:p>
        </p:txBody>
      </p:sp>
      <p:pic>
        <p:nvPicPr>
          <p:cNvPr id="3" name="Picture 5" descr="http://www.farmalliancebaltimore.org/wp-content/gallery/clf/aquaponics_logo-fish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contrast="-30000"/>
          </a:blip>
          <a:srcRect/>
          <a:stretch>
            <a:fillRect/>
          </a:stretch>
        </p:blipFill>
        <p:spPr bwMode="auto">
          <a:xfrm>
            <a:off x="2438400" y="2971800"/>
            <a:ext cx="4343400" cy="28956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919575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Outline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066800" y="1905000"/>
            <a:ext cx="6400800" cy="3886200"/>
          </a:xfrm>
        </p:spPr>
        <p:txBody>
          <a:bodyPr>
            <a:normAutofit/>
          </a:bodyPr>
          <a:lstStyle/>
          <a:p>
            <a:r>
              <a:rPr lang="en-US" dirty="0" smtClean="0"/>
              <a:t> What is the Aquaponics?</a:t>
            </a:r>
          </a:p>
          <a:p>
            <a:r>
              <a:rPr lang="en-US" dirty="0" smtClean="0"/>
              <a:t>The components of </a:t>
            </a:r>
            <a:r>
              <a:rPr lang="en-US" dirty="0"/>
              <a:t>the Aquaponics</a:t>
            </a:r>
            <a:endParaRPr lang="en-US" dirty="0" smtClean="0"/>
          </a:p>
          <a:p>
            <a:r>
              <a:rPr lang="en-US" dirty="0" smtClean="0"/>
              <a:t>How it works</a:t>
            </a:r>
          </a:p>
          <a:p>
            <a:r>
              <a:rPr lang="en-US" dirty="0" smtClean="0"/>
              <a:t>The importance of the </a:t>
            </a:r>
            <a:r>
              <a:rPr lang="en-US" dirty="0"/>
              <a:t>Aquaponics</a:t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652813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381000"/>
            <a:ext cx="8229600" cy="1600200"/>
          </a:xfrm>
        </p:spPr>
        <p:txBody>
          <a:bodyPr/>
          <a:lstStyle/>
          <a:p>
            <a:r>
              <a:rPr lang="en-US" dirty="0"/>
              <a:t>What is the Aquaponics</a:t>
            </a:r>
            <a:r>
              <a:rPr lang="en-US" dirty="0" smtClean="0"/>
              <a:t>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/>
              <a:t>Aquaponics </a:t>
            </a:r>
            <a:r>
              <a:rPr lang="en-US" sz="2000" dirty="0" smtClean="0"/>
              <a:t>is </a:t>
            </a:r>
            <a:r>
              <a:rPr lang="en-US" sz="2000" dirty="0"/>
              <a:t>a </a:t>
            </a:r>
            <a:r>
              <a:rPr lang="en-US" sz="2000" dirty="0" smtClean="0"/>
              <a:t>food </a:t>
            </a:r>
            <a:r>
              <a:rPr lang="en-US" sz="2000" dirty="0"/>
              <a:t>production system that combines conventional aquaculture, (raising aquatic animals such as </a:t>
            </a:r>
            <a:r>
              <a:rPr lang="en-US" sz="2000" dirty="0" smtClean="0"/>
              <a:t>fish), </a:t>
            </a:r>
            <a:r>
              <a:rPr lang="en-US" sz="2000" dirty="0"/>
              <a:t>with hydroponics (cultivating plants in water) in a symbiotic </a:t>
            </a:r>
            <a:r>
              <a:rPr lang="en-US" sz="2000" dirty="0" smtClean="0"/>
              <a:t>environment.</a:t>
            </a:r>
          </a:p>
          <a:p>
            <a:r>
              <a:rPr lang="en-US" sz="2000" dirty="0"/>
              <a:t>The fish waste provides a food source for the plants and the plants provide a natural filter for the water the fish live in. </a:t>
            </a:r>
            <a:r>
              <a:rPr lang="en-US" sz="2000" dirty="0" err="1"/>
              <a:t>Aquaponics</a:t>
            </a:r>
            <a:r>
              <a:rPr lang="en-US" sz="2000" dirty="0"/>
              <a:t> produces safe, fresh, organic fish and vegetables. </a:t>
            </a:r>
          </a:p>
        </p:txBody>
      </p:sp>
      <p:grpSp>
        <p:nvGrpSpPr>
          <p:cNvPr id="34" name="Group 33"/>
          <p:cNvGrpSpPr/>
          <p:nvPr/>
        </p:nvGrpSpPr>
        <p:grpSpPr>
          <a:xfrm>
            <a:off x="2590800" y="3962400"/>
            <a:ext cx="4038600" cy="2550614"/>
            <a:chOff x="393293" y="13335000"/>
            <a:chExt cx="7150507" cy="6648505"/>
          </a:xfrm>
        </p:grpSpPr>
        <p:pic>
          <p:nvPicPr>
            <p:cNvPr id="20" name="Picture 19" descr="Untitled-5.pn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098272" y="16647327"/>
              <a:ext cx="2445528" cy="1722450"/>
            </a:xfrm>
            <a:prstGeom prst="rect">
              <a:avLst/>
            </a:prstGeom>
          </p:spPr>
        </p:pic>
        <p:grpSp>
          <p:nvGrpSpPr>
            <p:cNvPr id="21" name="Group 15"/>
            <p:cNvGrpSpPr/>
            <p:nvPr/>
          </p:nvGrpSpPr>
          <p:grpSpPr>
            <a:xfrm>
              <a:off x="1981200" y="13335000"/>
              <a:ext cx="3250023" cy="2953772"/>
              <a:chOff x="4648200" y="304800"/>
              <a:chExt cx="3695700" cy="3246119"/>
            </a:xfrm>
          </p:grpSpPr>
          <p:pic>
            <p:nvPicPr>
              <p:cNvPr id="22" name="Picture 4" descr="http://stealthisfirst.files.wordpress.com/2012/03/shocked-goldfish-isolated-on-white-background-34fd69.jpg"/>
              <p:cNvPicPr>
                <a:picLocks noChangeAspect="1" noChangeArrowheads="1"/>
              </p:cNvPicPr>
              <p:nvPr/>
            </p:nvPicPr>
            <p:blipFill>
              <a:blip r:embed="rId3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4648200" y="304800"/>
                <a:ext cx="2140403" cy="1981200"/>
              </a:xfrm>
              <a:prstGeom prst="rect">
                <a:avLst/>
              </a:prstGeom>
              <a:noFill/>
            </p:spPr>
          </p:pic>
          <p:pic>
            <p:nvPicPr>
              <p:cNvPr id="23" name="Picture 8" descr="http://billeder.colourbox.dk/thumb_COLOURBOX2268485.jpg"/>
              <p:cNvPicPr>
                <a:picLocks noChangeAspect="1" noChangeArrowheads="1"/>
              </p:cNvPicPr>
              <p:nvPr/>
            </p:nvPicPr>
            <p:blipFill>
              <a:blip r:embed="rId4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5410200" y="1447800"/>
                <a:ext cx="2438399" cy="2103119"/>
              </a:xfrm>
              <a:prstGeom prst="rect">
                <a:avLst/>
              </a:prstGeom>
              <a:noFill/>
            </p:spPr>
          </p:pic>
          <p:pic>
            <p:nvPicPr>
              <p:cNvPr id="24" name="Picture 12" descr="http://www.pethealthinfo.org.uk/resources/ist2_4058037_goldfish.jpg"/>
              <p:cNvPicPr>
                <a:picLocks noChangeAspect="1" noChangeArrowheads="1"/>
              </p:cNvPicPr>
              <p:nvPr/>
            </p:nvPicPr>
            <p:blipFill>
              <a:blip r:embed="rId5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6248401" y="505409"/>
                <a:ext cx="2095499" cy="1648828"/>
              </a:xfrm>
              <a:prstGeom prst="rect">
                <a:avLst/>
              </a:prstGeom>
              <a:noFill/>
            </p:spPr>
          </p:pic>
        </p:grpSp>
        <p:grpSp>
          <p:nvGrpSpPr>
            <p:cNvPr id="25" name="Group 16"/>
            <p:cNvGrpSpPr/>
            <p:nvPr/>
          </p:nvGrpSpPr>
          <p:grpSpPr>
            <a:xfrm rot="1402239">
              <a:off x="393293" y="16516955"/>
              <a:ext cx="1788175" cy="1665251"/>
              <a:chOff x="2667000" y="4946970"/>
              <a:chExt cx="2719188" cy="2287268"/>
            </a:xfrm>
          </p:grpSpPr>
          <p:pic>
            <p:nvPicPr>
              <p:cNvPr id="26" name="Picture 25" descr="bacteria.png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2667000" y="5486400"/>
                <a:ext cx="1524000" cy="1747838"/>
              </a:xfrm>
              <a:prstGeom prst="rect">
                <a:avLst/>
              </a:prstGeom>
            </p:spPr>
          </p:pic>
          <p:pic>
            <p:nvPicPr>
              <p:cNvPr id="27" name="Picture 26" descr="bacteria.png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 rot="13726941">
                <a:off x="3750269" y="4835051"/>
                <a:ext cx="1524000" cy="1747838"/>
              </a:xfrm>
              <a:prstGeom prst="rect">
                <a:avLst/>
              </a:prstGeom>
            </p:spPr>
          </p:pic>
        </p:grpSp>
        <p:sp>
          <p:nvSpPr>
            <p:cNvPr id="28" name="TextBox 27"/>
            <p:cNvSpPr txBox="1"/>
            <p:nvPr/>
          </p:nvSpPr>
          <p:spPr>
            <a:xfrm>
              <a:off x="1177776" y="14797947"/>
              <a:ext cx="1870223" cy="21661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j-lt"/>
                </a:rPr>
                <a:t>Fish</a:t>
              </a:r>
              <a:r>
                <a:rPr lang="en-US" sz="1200" dirty="0" smtClean="0"/>
                <a:t> </a:t>
              </a:r>
              <a:r>
                <a:rPr lang="en-US" sz="12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j-lt"/>
                </a:rPr>
                <a:t>produce waste</a:t>
              </a: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4267201" y="14815120"/>
              <a:ext cx="2070407" cy="36101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j-lt"/>
                </a:rPr>
                <a:t>Plants filter water that returns to the fish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1981200" y="17817404"/>
              <a:ext cx="3282399" cy="21661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j-lt"/>
                </a:rPr>
                <a:t>Bacteria convert waste to fertilizer for plants </a:t>
              </a:r>
            </a:p>
          </p:txBody>
        </p:sp>
        <p:sp>
          <p:nvSpPr>
            <p:cNvPr id="31" name="Bent-Up Arrow 30"/>
            <p:cNvSpPr/>
            <p:nvPr/>
          </p:nvSpPr>
          <p:spPr>
            <a:xfrm rot="16200000">
              <a:off x="4730540" y="14718113"/>
              <a:ext cx="2007941" cy="1474237"/>
            </a:xfrm>
            <a:prstGeom prst="bentUpArrow">
              <a:avLst>
                <a:gd name="adj1" fmla="val 2815"/>
                <a:gd name="adj2" fmla="val 5944"/>
                <a:gd name="adj3" fmla="val 9242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32" name="Bent-Up Arrow 31"/>
            <p:cNvSpPr/>
            <p:nvPr/>
          </p:nvSpPr>
          <p:spPr>
            <a:xfrm rot="10800000">
              <a:off x="909733" y="14520598"/>
              <a:ext cx="1407226" cy="2119492"/>
            </a:xfrm>
            <a:prstGeom prst="bentUpArrow">
              <a:avLst>
                <a:gd name="adj1" fmla="val 2815"/>
                <a:gd name="adj2" fmla="val 5944"/>
                <a:gd name="adj3" fmla="val 9242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33" name="Left Arrow 32"/>
            <p:cNvSpPr/>
            <p:nvPr/>
          </p:nvSpPr>
          <p:spPr>
            <a:xfrm rot="10800000">
              <a:off x="2383970" y="17548713"/>
              <a:ext cx="2613420" cy="277350"/>
            </a:xfrm>
            <a:prstGeom prst="leftArrow">
              <a:avLst>
                <a:gd name="adj1" fmla="val 15965"/>
                <a:gd name="adj2" fmla="val 64620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</p:grpSp>
    </p:spTree>
    <p:extLst>
      <p:ext uri="{BB962C8B-B14F-4D97-AF65-F5344CB8AC3E}">
        <p14:creationId xmlns:p14="http://schemas.microsoft.com/office/powerpoint/2010/main" xmlns="" val="1568223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components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76799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Aquaponics consists of two main </a:t>
            </a:r>
            <a:r>
              <a:rPr lang="en-US" dirty="0" smtClean="0"/>
              <a:t>parts and one additional , the </a:t>
            </a:r>
            <a:r>
              <a:rPr lang="en-US" dirty="0"/>
              <a:t>aquaculture part for raising aquatic </a:t>
            </a:r>
            <a:r>
              <a:rPr lang="en-US" dirty="0" smtClean="0"/>
              <a:t>animals, the </a:t>
            </a:r>
            <a:r>
              <a:rPr lang="en-US" dirty="0"/>
              <a:t>hydroponics part for growing </a:t>
            </a:r>
            <a:r>
              <a:rPr lang="en-US" dirty="0" smtClean="0"/>
              <a:t>plants  and the Bacteria part </a:t>
            </a:r>
            <a:r>
              <a:rPr lang="en-US" dirty="0"/>
              <a:t>for conversion of ammonia into </a:t>
            </a:r>
            <a:r>
              <a:rPr lang="en-US" dirty="0" smtClean="0"/>
              <a:t>nitrates.</a:t>
            </a: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38400" y="3426763"/>
            <a:ext cx="3425825" cy="300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501750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</a:t>
            </a:r>
            <a:r>
              <a:rPr lang="en-US" dirty="0" smtClean="0"/>
              <a:t>the syste</a:t>
            </a:r>
            <a:r>
              <a:rPr lang="en-US" dirty="0"/>
              <a:t>m</a:t>
            </a:r>
            <a:r>
              <a:rPr lang="en-US" dirty="0" smtClean="0"/>
              <a:t> works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505200"/>
          </a:xfrm>
        </p:spPr>
        <p:txBody>
          <a:bodyPr/>
          <a:lstStyle/>
          <a:p>
            <a:r>
              <a:rPr lang="en-US" dirty="0"/>
              <a:t>fish produce ammonia</a:t>
            </a:r>
          </a:p>
          <a:p>
            <a:r>
              <a:rPr lang="en-US" dirty="0"/>
              <a:t>bacteria break the ammonia down to nitrates </a:t>
            </a:r>
          </a:p>
          <a:p>
            <a:r>
              <a:rPr lang="en-US" dirty="0"/>
              <a:t>plants feed on the nitrates to create fish food to start the cycle all over again. </a:t>
            </a:r>
          </a:p>
          <a:p>
            <a:pPr marL="0" indent="0">
              <a:buNone/>
            </a:pPr>
            <a:endParaRPr lang="en-US" dirty="0" smtClean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2438400" y="3352800"/>
            <a:ext cx="4267200" cy="32496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98612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05000"/>
            <a:ext cx="8229600" cy="1600200"/>
          </a:xfrm>
        </p:spPr>
        <p:txBody>
          <a:bodyPr/>
          <a:lstStyle/>
          <a:p>
            <a:r>
              <a:rPr lang="en-US" dirty="0" smtClean="0">
                <a:hlinkClick r:id="rId2"/>
              </a:rPr>
              <a:t>Aquaponics Description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importance of the Aquaponics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It help to reduce the </a:t>
            </a:r>
            <a:r>
              <a:rPr lang="en-US" dirty="0" err="1" smtClean="0"/>
              <a:t>labour</a:t>
            </a:r>
            <a:r>
              <a:rPr lang="en-US" dirty="0" smtClean="0"/>
              <a:t> </a:t>
            </a:r>
            <a:endParaRPr lang="en-US" dirty="0"/>
          </a:p>
          <a:p>
            <a:r>
              <a:rPr lang="en-US" dirty="0"/>
              <a:t>Higher production rate </a:t>
            </a:r>
          </a:p>
          <a:p>
            <a:r>
              <a:rPr lang="en-US" dirty="0"/>
              <a:t>Provides income from two separate products</a:t>
            </a:r>
          </a:p>
          <a:p>
            <a:r>
              <a:rPr lang="en-US" dirty="0" err="1"/>
              <a:t>Aquacultural</a:t>
            </a:r>
            <a:r>
              <a:rPr lang="en-US" dirty="0"/>
              <a:t> waste products are used 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09800" y="3810000"/>
            <a:ext cx="4591050" cy="21673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82006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cutiv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1567</TotalTime>
  <Words>207</Words>
  <Application>Microsoft Office PowerPoint</Application>
  <PresentationFormat>On-screen Show (4:3)</PresentationFormat>
  <Paragraphs>24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Executive</vt:lpstr>
      <vt:lpstr>Aquaponics </vt:lpstr>
      <vt:lpstr>Outline</vt:lpstr>
      <vt:lpstr>What is the Aquaponics?</vt:lpstr>
      <vt:lpstr>The components</vt:lpstr>
      <vt:lpstr>How the system works</vt:lpstr>
      <vt:lpstr>Aquaponics Description</vt:lpstr>
      <vt:lpstr>The importance of the Aquaponics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Aquaponics</dc:title>
  <dc:creator>Sulihem</dc:creator>
  <cp:lastModifiedBy>Asmaa Aljuhani</cp:lastModifiedBy>
  <cp:revision>10</cp:revision>
  <dcterms:created xsi:type="dcterms:W3CDTF">2013-06-05T18:21:02Z</dcterms:created>
  <dcterms:modified xsi:type="dcterms:W3CDTF">2013-06-10T13:41:14Z</dcterms:modified>
</cp:coreProperties>
</file>