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7" d="100"/>
          <a:sy n="87" d="100"/>
        </p:scale>
        <p:origin x="-1568"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776472"/>
            <a:ext cx="7196328" cy="147002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3776" y="5257800"/>
            <a:ext cx="7196328" cy="987552"/>
          </a:xfrm>
        </p:spPr>
        <p:txBody>
          <a:bodyPr vert="horz" lIns="91440" tIns="45720" rIns="91440" bIns="45720" rtlCol="0" anchor="t" anchorCtr="0">
            <a:noAutofit/>
          </a:bodyPr>
          <a:lstStyle>
            <a:lvl1pPr marL="0" indent="0" algn="l" defTabSz="914400" rtl="0" eaLnBrk="1" latinLnBrk="0" hangingPunct="1">
              <a:spcBef>
                <a:spcPct val="0"/>
              </a:spcBef>
              <a:buFont typeface="Wingdings 2" pitchFamily="18" charset="2"/>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6889" y="3774328"/>
            <a:ext cx="7199311" cy="1470025"/>
          </a:xfrm>
        </p:spPr>
        <p:txBody>
          <a:bodyPr anchor="b" anchorCtr="0"/>
          <a:lstStyle>
            <a:lvl1pPr algn="l">
              <a:defRPr sz="4800"/>
            </a:lvl1pPr>
          </a:lstStyle>
          <a:p>
            <a:r>
              <a:rPr lang="en-US" smtClean="0"/>
              <a:t>Click to edit Master title style</a:t>
            </a:r>
            <a:endParaRPr/>
          </a:p>
        </p:txBody>
      </p:sp>
      <p:sp>
        <p:nvSpPr>
          <p:cNvPr id="3" name="Subtitle 2"/>
          <p:cNvSpPr>
            <a:spLocks noGrp="1"/>
          </p:cNvSpPr>
          <p:nvPr>
            <p:ph type="subTitle" idx="1"/>
          </p:nvPr>
        </p:nvSpPr>
        <p:spPr>
          <a:xfrm>
            <a:off x="496888" y="5257800"/>
            <a:ext cx="7199312" cy="990600"/>
          </a:xfrm>
        </p:spPr>
        <p:txBody>
          <a:bodyPr vert="horz" lIns="91440" tIns="45720" rIns="91440" bIns="45720" rtlCol="0" anchor="t" anchorCtr="0">
            <a:noAutofit/>
          </a:bodyPr>
          <a:lstStyle>
            <a:lvl1pPr marL="0" indent="0" algn="l"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
        <p:nvSpPr>
          <p:cNvPr id="8" name="Picture Placeholder 7"/>
          <p:cNvSpPr>
            <a:spLocks noGrp="1"/>
          </p:cNvSpPr>
          <p:nvPr>
            <p:ph type="pic" sz="quarter" idx="12"/>
          </p:nvPr>
        </p:nvSpPr>
        <p:spPr>
          <a:xfrm rot="504148">
            <a:off x="4493544" y="555043"/>
            <a:ext cx="4142460" cy="3085398"/>
          </a:xfrm>
          <a:solidFill>
            <a:srgbClr val="FFFFFF">
              <a:shade val="85000"/>
            </a:srgbClr>
          </a:solidFill>
          <a:ln w="38100" cap="sq">
            <a:solidFill>
              <a:srgbClr val="FDFDFD"/>
            </a:solidFill>
            <a:miter lim="800000"/>
          </a:ln>
          <a:effectLst>
            <a:outerShdw blurRad="57150" dist="37500" dir="7560000" sy="98000" kx="110000" ky="200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2236694"/>
            <a:ext cx="7612063"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765175" y="3617259"/>
            <a:ext cx="7612063" cy="1500187"/>
          </a:xfrm>
        </p:spPr>
        <p:txBody>
          <a:bodyPr vert="horz" lIns="91440" tIns="45720" rIns="91440" bIns="45720" rtlCol="0" anchor="t" anchorCtr="0">
            <a:noAutofit/>
          </a:bodyPr>
          <a:lstStyle>
            <a:lvl1pPr marL="0" indent="0" algn="ctr"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p>
            <a:r>
              <a:rPr lang="en-US" smtClean="0"/>
              <a:t>Click to edit Master title style</a:t>
            </a:r>
            <a:endParaRPr/>
          </a:p>
        </p:txBody>
      </p:sp>
      <p:sp>
        <p:nvSpPr>
          <p:cNvPr id="3" name="Content Placeholder 2"/>
          <p:cNvSpPr>
            <a:spLocks noGrp="1"/>
          </p:cNvSpPr>
          <p:nvPr>
            <p:ph sz="half" idx="1"/>
          </p:nvPr>
        </p:nvSpPr>
        <p:spPr>
          <a:xfrm>
            <a:off x="765175" y="2084388"/>
            <a:ext cx="3657600" cy="4183062"/>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19637" y="2084388"/>
            <a:ext cx="3657600" cy="4183062"/>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8C586B1D-2D82-0A43-8679-3C943E8F6275}" type="datetimeFigureOut">
              <a:rPr lang="en-US" smtClean="0"/>
              <a:t>6/11/13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65174"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5174" y="2649071"/>
            <a:ext cx="3657600" cy="3608293"/>
          </a:xfrm>
        </p:spPr>
        <p:txBody>
          <a:bodyPr>
            <a:normAutofit/>
          </a:bodyPr>
          <a:lstStyle>
            <a:lvl1pPr>
              <a:defRPr sz="20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19637"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19637" y="2649071"/>
            <a:ext cx="3657600" cy="3608293"/>
          </a:xfrm>
        </p:spPr>
        <p:txBody>
          <a:bodyPr>
            <a:normAutofit/>
          </a:bodyPr>
          <a:lstStyle>
            <a:lvl1pPr>
              <a:defRPr sz="20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8C586B1D-2D82-0A43-8679-3C943E8F6275}" type="datetimeFigureOut">
              <a:rPr lang="en-US" smtClean="0"/>
              <a:t>6/11/13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8C586B1D-2D82-0A43-8679-3C943E8F6275}" type="datetimeFigureOut">
              <a:rPr lang="en-US" smtClean="0"/>
              <a:t>6/11/13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586B1D-2D82-0A43-8679-3C943E8F6275}" type="datetimeFigureOut">
              <a:rPr lang="en-US" smtClean="0"/>
              <a:t>6/11/13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7E95D7-3876-A14C-963A-0E993ACA6E44}"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495800" y="381000"/>
            <a:ext cx="4149725" cy="588645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ts val="60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8C586B1D-2D82-0A43-8679-3C943E8F6275}" type="datetimeFigureOut">
              <a:rPr lang="en-US" smtClean="0"/>
              <a:t>6/11/13</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987E95D7-3876-A14C-963A-0E993ACA6E4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4267200"/>
            <a:ext cx="7612063" cy="1100138"/>
          </a:xfrm>
        </p:spPr>
        <p:txBody>
          <a:bodyPr anchor="b"/>
          <a:lstStyle>
            <a:lvl1pPr algn="ctr">
              <a:defRPr sz="4400" b="0">
                <a:solidFill>
                  <a:schemeClr val="bg1"/>
                </a:solidFill>
                <a:effectLst>
                  <a:outerShdw blurRad="63500" dist="50800" dir="2700000" algn="tl" rotWithShape="0">
                    <a:prstClr val="black">
                      <a:alpha val="50000"/>
                    </a:prstClr>
                  </a:outerShdw>
                </a:effectLst>
              </a:defRPr>
            </a:lvl1pPr>
          </a:lstStyle>
          <a:p>
            <a:r>
              <a:rPr lang="en-US" smtClean="0"/>
              <a:t>Click to edit Master title style</a:t>
            </a:r>
            <a:endParaRPr/>
          </a:p>
        </p:txBody>
      </p:sp>
      <p:sp>
        <p:nvSpPr>
          <p:cNvPr id="3" name="Picture Placeholder 2"/>
          <p:cNvSpPr>
            <a:spLocks noGrp="1"/>
          </p:cNvSpPr>
          <p:nvPr>
            <p:ph type="pic" idx="1"/>
          </p:nvPr>
        </p:nvSpPr>
        <p:spPr>
          <a:xfrm rot="21414040">
            <a:off x="1779080" y="450465"/>
            <a:ext cx="5486400" cy="3626214"/>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None/>
              <a:defRPr sz="1800" kern="1200">
                <a:solidFill>
                  <a:schemeClr val="bg1"/>
                </a:solidFill>
                <a:effectLst>
                  <a:outerShdw blurRad="63500" dist="50800" dir="2700000" algn="tl" rotWithShape="0">
                    <a:prstClr val="black">
                      <a:alpha val="5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765175" y="5443538"/>
            <a:ext cx="7612063" cy="804862"/>
          </a:xfrm>
        </p:spPr>
        <p:txBody>
          <a:bodyPr>
            <a:normAutofit/>
          </a:bodyPr>
          <a:lstStyle>
            <a:lvl1pPr marL="0" indent="0" algn="ctr">
              <a:spcBef>
                <a:spcPts val="300"/>
              </a:spcBef>
              <a:buNone/>
              <a:defRPr sz="1800">
                <a:effectLst>
                  <a:outerShdw blurRad="63500" dist="50800" dir="2700000" algn="tl" rotWithShape="0">
                    <a:prstClr val="black">
                      <a:alpha val="50000"/>
                    </a:prstClr>
                  </a:outerShdw>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586B1D-2D82-0A43-8679-3C943E8F6275}" type="datetimeFigureOut">
              <a:rPr lang="en-US" smtClean="0"/>
              <a:t>6/11/13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2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ts val="60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8C586B1D-2D82-0A43-8679-3C943E8F6275}" type="datetimeFigureOut">
              <a:rPr lang="en-US" smtClean="0"/>
              <a:t>6/11/13</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987E95D7-3876-A14C-963A-0E993ACA6E44}" type="slidenum">
              <a:rPr lang="en-US" smtClean="0"/>
              <a:t>‹#›</a:t>
            </a:fld>
            <a:endParaRPr lang="en-US"/>
          </a:p>
        </p:txBody>
      </p:sp>
      <p:sp>
        <p:nvSpPr>
          <p:cNvPr id="9" name="Picture Placeholder 7"/>
          <p:cNvSpPr>
            <a:spLocks noGrp="1"/>
          </p:cNvSpPr>
          <p:nvPr>
            <p:ph type="pic" sz="quarter" idx="14"/>
          </p:nvPr>
        </p:nvSpPr>
        <p:spPr>
          <a:xfrm rot="307655">
            <a:off x="4082874" y="3187732"/>
            <a:ext cx="4141140" cy="2881378"/>
          </a:xfrm>
          <a:solidFill>
            <a:srgbClr val="FFFFFF">
              <a:shade val="85000"/>
            </a:srgbClr>
          </a:solidFill>
          <a:ln w="38100" cap="sq">
            <a:solidFill>
              <a:srgbClr val="FDFDFD"/>
            </a:solidFill>
            <a:miter lim="800000"/>
          </a:ln>
          <a:effectLst>
            <a:outerShdw blurRad="88900" dist="25400" dir="72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
        <p:nvSpPr>
          <p:cNvPr id="8" name="Picture Placeholder 7"/>
          <p:cNvSpPr>
            <a:spLocks noGrp="1"/>
          </p:cNvSpPr>
          <p:nvPr>
            <p:ph type="pic" sz="quarter" idx="13"/>
          </p:nvPr>
        </p:nvSpPr>
        <p:spPr>
          <a:xfrm rot="21414752">
            <a:off x="4623469" y="338031"/>
            <a:ext cx="4141140" cy="2881378"/>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457200"/>
            <a:ext cx="1497106" cy="58102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96888" y="457200"/>
            <a:ext cx="6513511" cy="581025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8C586B1D-2D82-0A43-8679-3C943E8F6275}" type="datetimeFigureOut">
              <a:rPr lang="en-US" smtClean="0"/>
              <a:t>6/11/13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7E95D7-3876-A14C-963A-0E993ACA6E4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5174" y="79468"/>
            <a:ext cx="7612063" cy="1417638"/>
          </a:xfrm>
          <a:prstGeom prst="rect">
            <a:avLst/>
          </a:prstGeom>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765175" y="2070846"/>
            <a:ext cx="7612064" cy="41820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8C586B1D-2D82-0A43-8679-3C943E8F6275}" type="datetimeFigureOut">
              <a:rPr lang="en-US" smtClean="0"/>
              <a:t>6/11/13</a:t>
            </a:fld>
            <a:endParaRPr lang="en-US"/>
          </a:p>
        </p:txBody>
      </p:sp>
      <p:sp>
        <p:nvSpPr>
          <p:cNvPr id="5" name="Footer Placeholder 4"/>
          <p:cNvSpPr>
            <a:spLocks noGrp="1"/>
          </p:cNvSpPr>
          <p:nvPr>
            <p:ph type="ftr" sz="quarter" idx="3"/>
          </p:nvPr>
        </p:nvSpPr>
        <p:spPr>
          <a:xfrm>
            <a:off x="443753" y="6356350"/>
            <a:ext cx="2895600"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200">
                <a:solidFill>
                  <a:schemeClr val="bg1"/>
                </a:solidFill>
              </a:defRPr>
            </a:lvl1pPr>
          </a:lstStyle>
          <a:p>
            <a:fld id="{987E95D7-3876-A14C-963A-0E993ACA6E4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p:titleStyle>
    <p:body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174" y="390116"/>
            <a:ext cx="7612063" cy="621296"/>
          </a:xfrm>
        </p:spPr>
        <p:txBody>
          <a:bodyPr/>
          <a:lstStyle/>
          <a:p>
            <a:r>
              <a:rPr lang="en-US" sz="4000" dirty="0" smtClean="0"/>
              <a:t>The Hunger Games</a:t>
            </a:r>
            <a:r>
              <a:rPr lang="en-US" dirty="0" smtClean="0"/>
              <a:t/>
            </a:r>
            <a:br>
              <a:rPr lang="en-US" dirty="0" smtClean="0"/>
            </a:br>
            <a:r>
              <a:rPr lang="en-US" sz="3000" dirty="0" smtClean="0"/>
              <a:t>Paleolithic Hunter-Gatherer Survival Simulations</a:t>
            </a:r>
            <a:endParaRPr lang="en-US" sz="3000" dirty="0"/>
          </a:p>
        </p:txBody>
      </p:sp>
      <p:pic>
        <p:nvPicPr>
          <p:cNvPr id="4" name="Picture 3" descr="Screen Shot 2013-06-11 at 1.02.48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2128" y="1575916"/>
            <a:ext cx="782244" cy="540121"/>
          </a:xfrm>
          <a:prstGeom prst="rect">
            <a:avLst/>
          </a:prstGeom>
        </p:spPr>
      </p:pic>
      <p:pic>
        <p:nvPicPr>
          <p:cNvPr id="5" name="Picture 4" descr="Screen Shot 2013-06-11 at 1.02.44 AM.png"/>
          <p:cNvPicPr>
            <a:picLocks noChangeAspect="1"/>
          </p:cNvPicPr>
          <p:nvPr/>
        </p:nvPicPr>
        <p:blipFill rotWithShape="1">
          <a:blip r:embed="rId3">
            <a:extLst>
              <a:ext uri="{28A0092B-C50C-407E-A947-70E740481C1C}">
                <a14:useLocalDpi xmlns:a14="http://schemas.microsoft.com/office/drawing/2010/main" val="0"/>
              </a:ext>
            </a:extLst>
          </a:blip>
          <a:srcRect t="-1" b="5234"/>
          <a:stretch/>
        </p:blipFill>
        <p:spPr>
          <a:xfrm>
            <a:off x="352085" y="1575916"/>
            <a:ext cx="826177" cy="572878"/>
          </a:xfrm>
          <a:prstGeom prst="rect">
            <a:avLst/>
          </a:prstGeom>
        </p:spPr>
      </p:pic>
      <p:sp>
        <p:nvSpPr>
          <p:cNvPr id="6" name="Title 1"/>
          <p:cNvSpPr txBox="1">
            <a:spLocks/>
          </p:cNvSpPr>
          <p:nvPr/>
        </p:nvSpPr>
        <p:spPr>
          <a:xfrm>
            <a:off x="0" y="1086394"/>
            <a:ext cx="2394119" cy="621296"/>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z="2000" dirty="0" smtClean="0"/>
              <a:t>Tribe 1</a:t>
            </a:r>
            <a:endParaRPr lang="en-US" sz="2000" dirty="0"/>
          </a:p>
        </p:txBody>
      </p:sp>
      <p:pic>
        <p:nvPicPr>
          <p:cNvPr id="9" name="Picture 8" descr="Screen Shot 2013-06-11 at 1.02.41 A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3962" y="1575916"/>
            <a:ext cx="718910" cy="532180"/>
          </a:xfrm>
          <a:prstGeom prst="rect">
            <a:avLst/>
          </a:prstGeom>
        </p:spPr>
      </p:pic>
      <p:sp>
        <p:nvSpPr>
          <p:cNvPr id="10" name="Title 1"/>
          <p:cNvSpPr txBox="1">
            <a:spLocks/>
          </p:cNvSpPr>
          <p:nvPr/>
        </p:nvSpPr>
        <p:spPr>
          <a:xfrm>
            <a:off x="6656816" y="1086394"/>
            <a:ext cx="2487183" cy="621296"/>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z="2000" dirty="0" smtClean="0"/>
              <a:t>Tribe 2</a:t>
            </a:r>
            <a:endParaRPr lang="en-US" sz="2000" dirty="0"/>
          </a:p>
        </p:txBody>
      </p:sp>
      <p:pic>
        <p:nvPicPr>
          <p:cNvPr id="11" name="Picture 10" descr="Screen Shot 2013-06-11 at 1.02.37 AM.png"/>
          <p:cNvPicPr>
            <a:picLocks noChangeAspect="1"/>
          </p:cNvPicPr>
          <p:nvPr/>
        </p:nvPicPr>
        <p:blipFill rotWithShape="1">
          <a:blip r:embed="rId5">
            <a:extLst>
              <a:ext uri="{28A0092B-C50C-407E-A947-70E740481C1C}">
                <a14:useLocalDpi xmlns:a14="http://schemas.microsoft.com/office/drawing/2010/main" val="0"/>
              </a:ext>
            </a:extLst>
          </a:blip>
          <a:srcRect l="9900" r="9167" b="8159"/>
          <a:stretch/>
        </p:blipFill>
        <p:spPr>
          <a:xfrm>
            <a:off x="1284650" y="1575916"/>
            <a:ext cx="802708" cy="585578"/>
          </a:xfrm>
          <a:prstGeom prst="rect">
            <a:avLst/>
          </a:prstGeom>
        </p:spPr>
      </p:pic>
      <p:sp>
        <p:nvSpPr>
          <p:cNvPr id="16" name="TextBox 15"/>
          <p:cNvSpPr txBox="1"/>
          <p:nvPr/>
        </p:nvSpPr>
        <p:spPr>
          <a:xfrm>
            <a:off x="2898037" y="4809703"/>
            <a:ext cx="3291636" cy="1733808"/>
          </a:xfrm>
          <a:prstGeom prst="rect">
            <a:avLst/>
          </a:prstGeom>
          <a:noFill/>
        </p:spPr>
        <p:txBody>
          <a:bodyPr wrap="square" rtlCol="0">
            <a:spAutoFit/>
          </a:bodyPr>
          <a:lstStyle/>
          <a:p>
            <a:pPr lvl="0" algn="ctr" defTabSz="914400">
              <a:spcBef>
                <a:spcPts val="2000"/>
              </a:spcBef>
            </a:pPr>
            <a:r>
              <a:rPr lang="en-US" b="1" dirty="0" smtClean="0">
                <a:solidFill>
                  <a:prstClr val="white"/>
                </a:solidFill>
                <a:effectLst>
                  <a:outerShdw blurRad="63500" dist="50800" dir="2700000" algn="tl" rotWithShape="0">
                    <a:prstClr val="black">
                      <a:alpha val="50000"/>
                    </a:prstClr>
                  </a:outerShdw>
                </a:effectLst>
              </a:rPr>
              <a:t>Goal: </a:t>
            </a:r>
            <a:r>
              <a:rPr lang="en-US" dirty="0" smtClean="0">
                <a:solidFill>
                  <a:prstClr val="white"/>
                </a:solidFill>
                <a:effectLst>
                  <a:outerShdw blurRad="63500" dist="50800" dir="2700000" algn="tl" rotWithShape="0">
                    <a:prstClr val="black">
                      <a:alpha val="50000"/>
                    </a:prstClr>
                  </a:outerShdw>
                </a:effectLst>
              </a:rPr>
              <a:t>To survive as long as possible given the edible flora and fauna available.</a:t>
            </a:r>
          </a:p>
          <a:p>
            <a:pPr lvl="0" algn="ctr" defTabSz="914400">
              <a:spcBef>
                <a:spcPts val="2000"/>
              </a:spcBef>
            </a:pPr>
            <a:r>
              <a:rPr lang="en-US" dirty="0" smtClean="0">
                <a:solidFill>
                  <a:prstClr val="white"/>
                </a:solidFill>
                <a:effectLst>
                  <a:outerShdw blurRad="63500" dist="50800" dir="2700000" algn="tl" rotWithShape="0">
                    <a:prstClr val="black">
                      <a:alpha val="50000"/>
                    </a:prstClr>
                  </a:outerShdw>
                </a:effectLst>
              </a:rPr>
              <a:t>Who did it best?</a:t>
            </a:r>
            <a:endParaRPr lang="en-US" dirty="0">
              <a:solidFill>
                <a:prstClr val="white"/>
              </a:solidFill>
              <a:effectLst>
                <a:outerShdw blurRad="63500" dist="50800" dir="2700000" algn="tl" rotWithShape="0">
                  <a:prstClr val="black">
                    <a:alpha val="50000"/>
                  </a:prstClr>
                </a:outerShdw>
              </a:effectLst>
            </a:endParaRPr>
          </a:p>
          <a:p>
            <a:endParaRPr lang="en-US" dirty="0"/>
          </a:p>
        </p:txBody>
      </p:sp>
      <p:sp>
        <p:nvSpPr>
          <p:cNvPr id="17" name="TextBox 16"/>
          <p:cNvSpPr txBox="1"/>
          <p:nvPr/>
        </p:nvSpPr>
        <p:spPr>
          <a:xfrm>
            <a:off x="102189" y="2277061"/>
            <a:ext cx="4364886" cy="1600438"/>
          </a:xfrm>
          <a:prstGeom prst="rect">
            <a:avLst/>
          </a:prstGeom>
          <a:noFill/>
        </p:spPr>
        <p:txBody>
          <a:bodyPr wrap="square" rtlCol="0">
            <a:spAutoFit/>
          </a:bodyPr>
          <a:lstStyle/>
          <a:p>
            <a:pPr lvl="0" defTabSz="914400"/>
            <a:r>
              <a:rPr lang="en-US" sz="1400" b="1" dirty="0" smtClean="0">
                <a:solidFill>
                  <a:prstClr val="white"/>
                </a:solidFill>
                <a:effectLst>
                  <a:outerShdw blurRad="63500" dist="50800" dir="2700000" algn="tl" rotWithShape="0">
                    <a:prstClr val="black">
                      <a:alpha val="50000"/>
                    </a:prstClr>
                  </a:outerShdw>
                </a:effectLst>
              </a:rPr>
              <a:t>The Rules:</a:t>
            </a:r>
          </a:p>
          <a:p>
            <a:pPr lvl="0" defTabSz="914400"/>
            <a:r>
              <a:rPr lang="en-US" sz="1400" dirty="0" smtClean="0">
                <a:solidFill>
                  <a:prstClr val="white"/>
                </a:solidFill>
                <a:effectLst>
                  <a:outerShdw blurRad="63500" dist="50800" dir="2700000" algn="tl" rotWithShape="0">
                    <a:prstClr val="black">
                      <a:alpha val="50000"/>
                    </a:prstClr>
                  </a:outerShdw>
                </a:effectLst>
              </a:rPr>
              <a:t>Hunter (Red/Blue): I look for rabbits to eat.  If there aren’t any more rabbits and I’m hungry, I’ll attack someone from the other tribe!</a:t>
            </a:r>
          </a:p>
          <a:p>
            <a:pPr lvl="0" defTabSz="914400"/>
            <a:endParaRPr lang="en-US" sz="1400" dirty="0" smtClean="0">
              <a:solidFill>
                <a:prstClr val="white"/>
              </a:solidFill>
              <a:effectLst>
                <a:outerShdw blurRad="63500" dist="50800" dir="2700000" algn="tl" rotWithShape="0">
                  <a:prstClr val="black">
                    <a:alpha val="50000"/>
                  </a:prstClr>
                </a:outerShdw>
              </a:effectLst>
            </a:endParaRPr>
          </a:p>
          <a:p>
            <a:pPr lvl="0" defTabSz="914400"/>
            <a:r>
              <a:rPr lang="en-US" sz="1400" dirty="0" smtClean="0">
                <a:solidFill>
                  <a:prstClr val="white"/>
                </a:solidFill>
                <a:effectLst>
                  <a:outerShdw blurRad="63500" dist="50800" dir="2700000" algn="tl" rotWithShape="0">
                    <a:prstClr val="black">
                      <a:alpha val="50000"/>
                    </a:prstClr>
                  </a:outerShdw>
                </a:effectLst>
              </a:rPr>
              <a:t>Gatherer (White/Orange): I look for plants to collect and eat.  I hope we don’t run out of rabbits…</a:t>
            </a:r>
          </a:p>
        </p:txBody>
      </p:sp>
      <p:sp>
        <p:nvSpPr>
          <p:cNvPr id="18" name="TextBox 17"/>
          <p:cNvSpPr txBox="1"/>
          <p:nvPr/>
        </p:nvSpPr>
        <p:spPr>
          <a:xfrm>
            <a:off x="4619475" y="2429461"/>
            <a:ext cx="4364886" cy="1169551"/>
          </a:xfrm>
          <a:prstGeom prst="rect">
            <a:avLst/>
          </a:prstGeom>
          <a:noFill/>
        </p:spPr>
        <p:txBody>
          <a:bodyPr wrap="square" rtlCol="0">
            <a:spAutoFit/>
          </a:bodyPr>
          <a:lstStyle/>
          <a:p>
            <a:pPr lvl="0" algn="r" defTabSz="914400"/>
            <a:r>
              <a:rPr lang="en-US" sz="1400" dirty="0" smtClean="0">
                <a:solidFill>
                  <a:prstClr val="white"/>
                </a:solidFill>
                <a:effectLst>
                  <a:outerShdw blurRad="63500" dist="50800" dir="2700000" algn="tl" rotWithShape="0">
                    <a:prstClr val="black">
                      <a:alpha val="50000"/>
                    </a:prstClr>
                  </a:outerShdw>
                </a:effectLst>
              </a:rPr>
              <a:t>What was the best way to maximize the tribe’s survival?  More hunters to take out the other tribe, or more gatherers to quickly harvest food?  The history books can’t say, but this model might have a thing or two to teach us…</a:t>
            </a:r>
          </a:p>
        </p:txBody>
      </p:sp>
      <p:pic>
        <p:nvPicPr>
          <p:cNvPr id="19" name="Picture 18" descr="Screen Shot 2013-06-11 at 1.27.34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6102" y="4003285"/>
            <a:ext cx="2552852" cy="2650325"/>
          </a:xfrm>
          <a:prstGeom prst="rect">
            <a:avLst/>
          </a:prstGeom>
        </p:spPr>
      </p:pic>
      <p:pic>
        <p:nvPicPr>
          <p:cNvPr id="20" name="Picture 19" descr="AA027414.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4785" y="3983432"/>
            <a:ext cx="996174" cy="1343982"/>
          </a:xfrm>
          <a:prstGeom prst="rect">
            <a:avLst/>
          </a:prstGeom>
        </p:spPr>
      </p:pic>
      <p:sp>
        <p:nvSpPr>
          <p:cNvPr id="21" name="TextBox 20"/>
          <p:cNvSpPr txBox="1"/>
          <p:nvPr/>
        </p:nvSpPr>
        <p:spPr>
          <a:xfrm>
            <a:off x="6348611" y="5327414"/>
            <a:ext cx="2822408" cy="461665"/>
          </a:xfrm>
          <a:prstGeom prst="rect">
            <a:avLst/>
          </a:prstGeom>
          <a:noFill/>
        </p:spPr>
        <p:txBody>
          <a:bodyPr wrap="square" rtlCol="0">
            <a:spAutoFit/>
          </a:bodyPr>
          <a:lstStyle/>
          <a:p>
            <a:pPr lvl="0" algn="ctr" defTabSz="914400"/>
            <a:r>
              <a:rPr lang="en-US" sz="1200" dirty="0" smtClean="0">
                <a:solidFill>
                  <a:prstClr val="white"/>
                </a:solidFill>
                <a:effectLst>
                  <a:outerShdw blurRad="63500" dist="50800" dir="2700000" algn="tl" rotWithShape="0">
                    <a:prstClr val="black">
                      <a:alpha val="50000"/>
                    </a:prstClr>
                  </a:outerShdw>
                </a:effectLst>
              </a:rPr>
              <a:t>No actual rabbits were harmed in the testing of this model.</a:t>
            </a:r>
          </a:p>
        </p:txBody>
      </p:sp>
    </p:spTree>
    <p:extLst>
      <p:ext uri="{BB962C8B-B14F-4D97-AF65-F5344CB8AC3E}">
        <p14:creationId xmlns:p14="http://schemas.microsoft.com/office/powerpoint/2010/main" val="3615028986"/>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Habitat">
  <a:themeElements>
    <a:clrScheme name="Habitat">
      <a:dk1>
        <a:sysClr val="windowText" lastClr="000000"/>
      </a:dk1>
      <a:lt1>
        <a:sysClr val="window" lastClr="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Habitat">
      <a:majorFont>
        <a:latin typeface="Book Antiqua"/>
        <a:ea typeface=""/>
        <a:cs typeface=""/>
        <a:font script="Jpan" typeface="ＭＳ 明朝"/>
        <a:font script="Hans" typeface="宋体"/>
        <a:font script="Hant" typeface="新細明體"/>
      </a:majorFont>
      <a:minorFont>
        <a:latin typeface="Book Antiqua"/>
        <a:ea typeface=""/>
        <a:cs typeface=""/>
        <a:font script="Jpan" typeface="ＭＳ 明朝"/>
        <a:font script="Hans" typeface="宋体"/>
        <a:font script="Hant" typeface="新細明體"/>
      </a:minorFont>
    </a:fontScheme>
    <a:fmtScheme name="Habitat">
      <a:fillStyleLst>
        <a:solidFill>
          <a:schemeClr val="phClr"/>
        </a:solidFill>
        <a:blipFill rotWithShape="1">
          <a:blip xmlns:r="http://schemas.openxmlformats.org/officeDocument/2006/relationships" r:embed="rId1">
            <a:duotone>
              <a:schemeClr val="phClr">
                <a:shade val="10000"/>
                <a:satMod val="130000"/>
              </a:schemeClr>
              <a:schemeClr val="phClr">
                <a:satMod val="275000"/>
              </a:schemeClr>
            </a:duotone>
          </a:blip>
          <a:tile tx="0" ty="0" sx="40000" sy="40000" flip="none" algn="tl"/>
        </a:blipFill>
        <a:blipFill rotWithShape="1">
          <a:blip xmlns:r="http://schemas.openxmlformats.org/officeDocument/2006/relationships" r:embed="rId2">
            <a:duotone>
              <a:schemeClr val="phClr">
                <a:shade val="40000"/>
                <a:satMod val="130000"/>
              </a:schemeClr>
              <a:schemeClr val="phClr">
                <a:satMod val="275000"/>
              </a:schemeClr>
            </a:duotone>
          </a:blip>
          <a:stretch/>
        </a:blipFill>
      </a:fillStyleLst>
      <a:lnStyleLst>
        <a:ln w="12700" cap="flat" cmpd="sng" algn="ctr">
          <a:solidFill>
            <a:schemeClr val="phClr">
              <a:shade val="90000"/>
              <a:satMod val="105000"/>
            </a:schemeClr>
          </a:solidFill>
          <a:prstDash val="solid"/>
        </a:ln>
        <a:ln w="25400" cap="flat" cmpd="sng" algn="ctr">
          <a:solidFill>
            <a:schemeClr val="phClr">
              <a:shade val="80000"/>
            </a:schemeClr>
          </a:solidFill>
          <a:prstDash val="solid"/>
        </a:ln>
        <a:ln w="25400" cap="flat" cmpd="sng" algn="ctr">
          <a:solidFill>
            <a:schemeClr val="phClr">
              <a:shade val="70000"/>
            </a:schemeClr>
          </a:solidFill>
          <a:prstDash val="solid"/>
        </a:ln>
      </a:lnStyleLst>
      <a:effectStyleLst>
        <a:effectStyle>
          <a:effectLst/>
        </a:effectStyle>
        <a:effectStyle>
          <a:effectLst>
            <a:outerShdw blurRad="88900" dir="4200000" sx="105000" sy="105000" algn="t" rotWithShape="0">
              <a:srgbClr val="000000">
                <a:alpha val="40000"/>
              </a:srgbClr>
            </a:outerShdw>
          </a:effectLst>
        </a:effectStyle>
        <a:effectStyle>
          <a:effectLst>
            <a:innerShdw blurRad="76200" dist="25400" dir="13200000">
              <a:srgbClr val="000000">
                <a:alpha val="80000"/>
              </a:srgbClr>
            </a:innerShdw>
          </a:effectLst>
          <a:scene3d>
            <a:camera prst="orthographicFront">
              <a:rot lat="0" lon="0" rev="0"/>
            </a:camera>
            <a:lightRig rig="balanced" dir="t">
              <a:rot lat="0" lon="0" rev="19800000"/>
            </a:lightRig>
          </a:scene3d>
          <a:sp3d prstMaterial="softEdge">
            <a:bevelT w="0" h="0"/>
          </a:sp3d>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Habitat.thmx</Template>
  <TotalTime>100</TotalTime>
  <Words>147</Words>
  <Application>Microsoft Macintosh PowerPoint</Application>
  <PresentationFormat>On-screen Show (4:3)</PresentationFormat>
  <Paragraphs>11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Habitat</vt:lpstr>
      <vt:lpstr>The Hunger Games Paleolithic Hunter-Gatherer Survival Simulations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Audrey Hosford</dc:creator>
  <cp:lastModifiedBy>Audrey Hosford</cp:lastModifiedBy>
  <cp:revision>5</cp:revision>
  <dcterms:created xsi:type="dcterms:W3CDTF">2013-06-11T05:52:36Z</dcterms:created>
  <dcterms:modified xsi:type="dcterms:W3CDTF">2013-06-11T07:32:38Z</dcterms:modified>
</cp:coreProperties>
</file>