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32918400" cy="21945600"/>
  <p:notesSz cx="21488400" cy="32461200"/>
  <p:defaultTextStyle>
    <a:defPPr>
      <a:defRPr lang="en-US"/>
    </a:defPPr>
    <a:lvl1pPr marL="0" algn="l" defTabSz="2765077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1pPr>
    <a:lvl2pPr marL="1382539" algn="l" defTabSz="2765077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2pPr>
    <a:lvl3pPr marL="2765077" algn="l" defTabSz="2765077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3pPr>
    <a:lvl4pPr marL="4147614" algn="l" defTabSz="2765077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4pPr>
    <a:lvl5pPr marL="5530154" algn="l" defTabSz="2765077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5pPr>
    <a:lvl6pPr marL="6912692" algn="l" defTabSz="2765077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6pPr>
    <a:lvl7pPr marL="8295230" algn="l" defTabSz="2765077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7pPr>
    <a:lvl8pPr marL="9677768" algn="l" defTabSz="2765077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8pPr>
    <a:lvl9pPr marL="11060306" algn="l" defTabSz="2765077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912" userDrawn="1">
          <p15:clr>
            <a:srgbClr val="A4A3A4"/>
          </p15:clr>
        </p15:guide>
        <p15:guide id="2" pos="103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6" d="100"/>
          <a:sy n="36" d="100"/>
        </p:scale>
        <p:origin x="24" y="108"/>
      </p:cViewPr>
      <p:guideLst>
        <p:guide orient="horz" pos="6912"/>
        <p:guide pos="103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9" d="100"/>
          <a:sy n="69" d="100"/>
        </p:scale>
        <p:origin x="2706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5AB2E9-3568-4939-AD20-F42726F09D0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40F6E6-EF32-4372-9B3B-2FFD48F9CB5C}">
      <dgm:prSet phldrT="[Text]" custT="1"/>
      <dgm:spPr/>
      <dgm:t>
        <a:bodyPr/>
        <a:lstStyle/>
        <a:p>
          <a:r>
            <a:rPr lang="en-US" sz="2400" dirty="0" smtClean="0"/>
            <a:t>To model </a:t>
          </a:r>
          <a:r>
            <a:rPr lang="en-US" sz="2400" b="0" dirty="0" smtClean="0"/>
            <a:t>different</a:t>
          </a:r>
          <a:r>
            <a:rPr lang="en-US" sz="2400" b="1" dirty="0" smtClean="0"/>
            <a:t> cell environments</a:t>
          </a:r>
          <a:endParaRPr lang="en-US" sz="2400" b="1" dirty="0"/>
        </a:p>
      </dgm:t>
    </dgm:pt>
    <dgm:pt modelId="{DB4F8E23-BBE6-4AB5-9D82-74F5115D7455}" type="parTrans" cxnId="{ACB965C6-1ACF-483C-9C29-8A17C949C706}">
      <dgm:prSet/>
      <dgm:spPr/>
      <dgm:t>
        <a:bodyPr/>
        <a:lstStyle/>
        <a:p>
          <a:endParaRPr lang="en-US" sz="2800"/>
        </a:p>
      </dgm:t>
    </dgm:pt>
    <dgm:pt modelId="{55E32D54-3DF3-4F3F-B3B8-1AEE5606EC62}" type="sibTrans" cxnId="{ACB965C6-1ACF-483C-9C29-8A17C949C706}">
      <dgm:prSet/>
      <dgm:spPr/>
      <dgm:t>
        <a:bodyPr/>
        <a:lstStyle/>
        <a:p>
          <a:endParaRPr lang="en-US" sz="2800"/>
        </a:p>
      </dgm:t>
    </dgm:pt>
    <dgm:pt modelId="{184B56DA-A66C-4DD0-AE11-0A7EBA387E48}">
      <dgm:prSet phldrT="[Text]" custT="1"/>
      <dgm:spPr/>
      <dgm:t>
        <a:bodyPr/>
        <a:lstStyle/>
        <a:p>
          <a:r>
            <a:rPr lang="en-US" sz="2400" dirty="0" smtClean="0"/>
            <a:t>Membrane Channel Density</a:t>
          </a:r>
          <a:endParaRPr lang="en-US" sz="2400" dirty="0"/>
        </a:p>
      </dgm:t>
    </dgm:pt>
    <dgm:pt modelId="{3C1C544F-4C0C-4E19-A3D2-C3E5175D7B4B}" type="parTrans" cxnId="{01AD485A-0916-4A80-9CBA-29870F4D202A}">
      <dgm:prSet/>
      <dgm:spPr/>
      <dgm:t>
        <a:bodyPr/>
        <a:lstStyle/>
        <a:p>
          <a:endParaRPr lang="en-US" sz="2800"/>
        </a:p>
      </dgm:t>
    </dgm:pt>
    <dgm:pt modelId="{8EE144C8-20EA-43DA-B048-41CEE06807BC}" type="sibTrans" cxnId="{01AD485A-0916-4A80-9CBA-29870F4D202A}">
      <dgm:prSet/>
      <dgm:spPr/>
      <dgm:t>
        <a:bodyPr/>
        <a:lstStyle/>
        <a:p>
          <a:endParaRPr lang="en-US" sz="2800"/>
        </a:p>
      </dgm:t>
    </dgm:pt>
    <dgm:pt modelId="{17AF0C1B-AB46-4643-AAAB-C00D253E5731}">
      <dgm:prSet phldrT="[Text]" custT="1"/>
      <dgm:spPr/>
      <dgm:t>
        <a:bodyPr/>
        <a:lstStyle/>
        <a:p>
          <a:r>
            <a:rPr lang="en-US" sz="2400" dirty="0" smtClean="0"/>
            <a:t>To</a:t>
          </a:r>
          <a:r>
            <a:rPr lang="en-US" sz="2400" baseline="0" dirty="0" smtClean="0"/>
            <a:t> model different </a:t>
          </a:r>
          <a:r>
            <a:rPr lang="en-US" sz="2400" b="1" baseline="0" dirty="0" smtClean="0"/>
            <a:t>cell characteristics</a:t>
          </a:r>
          <a:endParaRPr lang="en-US" sz="2400" b="1" dirty="0"/>
        </a:p>
      </dgm:t>
    </dgm:pt>
    <dgm:pt modelId="{29C3C336-A8CD-48B5-9F85-325299B52A84}" type="parTrans" cxnId="{31D0EEFF-9776-4597-8873-3B56F9091C86}">
      <dgm:prSet/>
      <dgm:spPr/>
      <dgm:t>
        <a:bodyPr/>
        <a:lstStyle/>
        <a:p>
          <a:endParaRPr lang="en-US" sz="2800"/>
        </a:p>
      </dgm:t>
    </dgm:pt>
    <dgm:pt modelId="{631D11DF-11B6-487B-8148-E2BF1F9190AD}" type="sibTrans" cxnId="{31D0EEFF-9776-4597-8873-3B56F9091C86}">
      <dgm:prSet/>
      <dgm:spPr/>
      <dgm:t>
        <a:bodyPr/>
        <a:lstStyle/>
        <a:p>
          <a:endParaRPr lang="en-US" sz="2800"/>
        </a:p>
      </dgm:t>
    </dgm:pt>
    <dgm:pt modelId="{2F8ECEAC-FAA3-4503-A169-57F41A503807}">
      <dgm:prSet phldrT="[Text]" custT="1"/>
      <dgm:spPr/>
      <dgm:t>
        <a:bodyPr/>
        <a:lstStyle/>
        <a:p>
          <a:r>
            <a:rPr lang="en-US" sz="2400" dirty="0" smtClean="0"/>
            <a:t>Inactivation Determination</a:t>
          </a:r>
          <a:endParaRPr lang="en-US" sz="2400" dirty="0"/>
        </a:p>
      </dgm:t>
    </dgm:pt>
    <dgm:pt modelId="{ACAA3BC8-2CDA-42A5-8DD6-5A948ACC6FCF}" type="parTrans" cxnId="{24836079-9FDA-4F84-9291-518671EE6E30}">
      <dgm:prSet/>
      <dgm:spPr/>
      <dgm:t>
        <a:bodyPr/>
        <a:lstStyle/>
        <a:p>
          <a:endParaRPr lang="en-US" sz="2800"/>
        </a:p>
      </dgm:t>
    </dgm:pt>
    <dgm:pt modelId="{61A568BF-D1AB-4345-9CA7-878468CAA9E0}" type="sibTrans" cxnId="{24836079-9FDA-4F84-9291-518671EE6E30}">
      <dgm:prSet/>
      <dgm:spPr/>
      <dgm:t>
        <a:bodyPr/>
        <a:lstStyle/>
        <a:p>
          <a:endParaRPr lang="en-US" sz="2800"/>
        </a:p>
      </dgm:t>
    </dgm:pt>
    <dgm:pt modelId="{BB5A00DF-7368-4451-822A-C5213BEFEEBE}">
      <dgm:prSet phldrT="[Text]" custT="1"/>
      <dgm:spPr/>
      <dgm:t>
        <a:bodyPr/>
        <a:lstStyle/>
        <a:p>
          <a:r>
            <a:rPr lang="en-US" sz="2400" dirty="0" smtClean="0"/>
            <a:t>To model methods for channel </a:t>
          </a:r>
          <a:r>
            <a:rPr lang="en-US" sz="2400" b="1" dirty="0" smtClean="0"/>
            <a:t>inactivation</a:t>
          </a:r>
          <a:endParaRPr lang="en-US" sz="2400" b="1" dirty="0"/>
        </a:p>
      </dgm:t>
    </dgm:pt>
    <dgm:pt modelId="{DBF05790-03E0-47D4-8137-1ED35487613F}" type="parTrans" cxnId="{3F455948-84CC-4BD3-B122-BC7FC520F6C2}">
      <dgm:prSet/>
      <dgm:spPr/>
      <dgm:t>
        <a:bodyPr/>
        <a:lstStyle/>
        <a:p>
          <a:endParaRPr lang="en-US" sz="2800"/>
        </a:p>
      </dgm:t>
    </dgm:pt>
    <dgm:pt modelId="{1FC1A5B2-F57F-4D1D-AD7C-59801453B2A1}" type="sibTrans" cxnId="{3F455948-84CC-4BD3-B122-BC7FC520F6C2}">
      <dgm:prSet/>
      <dgm:spPr/>
      <dgm:t>
        <a:bodyPr/>
        <a:lstStyle/>
        <a:p>
          <a:endParaRPr lang="en-US" sz="2800"/>
        </a:p>
      </dgm:t>
    </dgm:pt>
    <dgm:pt modelId="{06F1FE2A-97BA-4B52-B3A6-E44D1F20CB28}">
      <dgm:prSet phldrT="[Text]" custT="1"/>
      <dgm:spPr/>
      <dgm:t>
        <a:bodyPr/>
        <a:lstStyle/>
        <a:p>
          <a:r>
            <a:rPr lang="en-US" sz="2400" dirty="0" smtClean="0"/>
            <a:t>Ion Concentrations</a:t>
          </a:r>
          <a:endParaRPr lang="en-US" sz="2400" dirty="0"/>
        </a:p>
      </dgm:t>
    </dgm:pt>
    <dgm:pt modelId="{0CACD921-34CA-4681-87F1-041A98C27B3D}" type="sibTrans" cxnId="{FC6EE199-23CF-4307-94F8-FC53916EA51A}">
      <dgm:prSet/>
      <dgm:spPr/>
      <dgm:t>
        <a:bodyPr/>
        <a:lstStyle/>
        <a:p>
          <a:endParaRPr lang="en-US" sz="2800"/>
        </a:p>
      </dgm:t>
    </dgm:pt>
    <dgm:pt modelId="{272155B6-483B-4675-B173-D3F00A201046}" type="parTrans" cxnId="{FC6EE199-23CF-4307-94F8-FC53916EA51A}">
      <dgm:prSet/>
      <dgm:spPr/>
      <dgm:t>
        <a:bodyPr/>
        <a:lstStyle/>
        <a:p>
          <a:endParaRPr lang="en-US" sz="2800"/>
        </a:p>
      </dgm:t>
    </dgm:pt>
    <dgm:pt modelId="{DA98F437-E7E6-4B01-BDF2-B1C2CB877404}">
      <dgm:prSet phldrT="[Text]" custT="1"/>
      <dgm:spPr/>
      <dgm:t>
        <a:bodyPr/>
        <a:lstStyle/>
        <a:p>
          <a:endParaRPr lang="en-US" sz="2400" dirty="0"/>
        </a:p>
      </dgm:t>
    </dgm:pt>
    <dgm:pt modelId="{35B03948-7D8F-42FD-984E-5C1778DAF1B1}" type="parTrans" cxnId="{29C0E8F1-9A43-421E-BD67-3851F4E835AF}">
      <dgm:prSet/>
      <dgm:spPr/>
      <dgm:t>
        <a:bodyPr/>
        <a:lstStyle/>
        <a:p>
          <a:endParaRPr lang="en-US"/>
        </a:p>
      </dgm:t>
    </dgm:pt>
    <dgm:pt modelId="{1918ACF3-05B1-4DD3-8919-5AAD415FDA4A}" type="sibTrans" cxnId="{29C0E8F1-9A43-421E-BD67-3851F4E835AF}">
      <dgm:prSet/>
      <dgm:spPr/>
      <dgm:t>
        <a:bodyPr/>
        <a:lstStyle/>
        <a:p>
          <a:endParaRPr lang="en-US"/>
        </a:p>
      </dgm:t>
    </dgm:pt>
    <dgm:pt modelId="{6B54EAA7-F2B8-425C-AB10-E2B37D0D627B}">
      <dgm:prSet phldrT="[Text]" custT="1"/>
      <dgm:spPr/>
      <dgm:t>
        <a:bodyPr/>
        <a:lstStyle/>
        <a:p>
          <a:r>
            <a:rPr lang="en-US" sz="2400" b="1" dirty="0" smtClean="0"/>
            <a:t>Slider values </a:t>
          </a:r>
          <a:r>
            <a:rPr lang="en-US" sz="2400" dirty="0" smtClean="0"/>
            <a:t>for each type of ion</a:t>
          </a:r>
          <a:endParaRPr lang="en-US" sz="2400" dirty="0"/>
        </a:p>
      </dgm:t>
    </dgm:pt>
    <dgm:pt modelId="{D2208D0A-B905-4AD4-B0F6-E5FCECE0E31F}" type="parTrans" cxnId="{E4D37C17-C9EF-4927-8721-7704F162BCF1}">
      <dgm:prSet/>
      <dgm:spPr/>
      <dgm:t>
        <a:bodyPr/>
        <a:lstStyle/>
        <a:p>
          <a:endParaRPr lang="en-US"/>
        </a:p>
      </dgm:t>
    </dgm:pt>
    <dgm:pt modelId="{9842EC96-74EA-4BFC-8AC4-1E56460EDDA7}" type="sibTrans" cxnId="{E4D37C17-C9EF-4927-8721-7704F162BCF1}">
      <dgm:prSet/>
      <dgm:spPr/>
      <dgm:t>
        <a:bodyPr/>
        <a:lstStyle/>
        <a:p>
          <a:endParaRPr lang="en-US"/>
        </a:p>
      </dgm:t>
    </dgm:pt>
    <dgm:pt modelId="{0105596E-C87E-4280-904D-484464836886}">
      <dgm:prSet phldrT="[Text]" custT="1"/>
      <dgm:spPr/>
      <dgm:t>
        <a:bodyPr/>
        <a:lstStyle/>
        <a:p>
          <a:r>
            <a:rPr lang="en-US" sz="2400" dirty="0" smtClean="0"/>
            <a:t>Affects </a:t>
          </a:r>
          <a:r>
            <a:rPr lang="en-US" sz="2400" b="1" dirty="0" smtClean="0"/>
            <a:t>concentration gradient</a:t>
          </a:r>
          <a:endParaRPr lang="en-US" sz="2400" b="1" dirty="0"/>
        </a:p>
      </dgm:t>
    </dgm:pt>
    <dgm:pt modelId="{EE441B07-60DD-4B5F-8514-CE709E00E397}" type="parTrans" cxnId="{50E5A490-BD55-481A-8E00-D56D42B79129}">
      <dgm:prSet/>
      <dgm:spPr/>
      <dgm:t>
        <a:bodyPr/>
        <a:lstStyle/>
        <a:p>
          <a:endParaRPr lang="en-US"/>
        </a:p>
      </dgm:t>
    </dgm:pt>
    <dgm:pt modelId="{BC994538-C26D-433E-AB30-C1BB9D49B043}" type="sibTrans" cxnId="{50E5A490-BD55-481A-8E00-D56D42B79129}">
      <dgm:prSet/>
      <dgm:spPr/>
      <dgm:t>
        <a:bodyPr/>
        <a:lstStyle/>
        <a:p>
          <a:endParaRPr lang="en-US"/>
        </a:p>
      </dgm:t>
    </dgm:pt>
    <dgm:pt modelId="{DBC2C828-9541-43BA-94D8-C08F025CA127}">
      <dgm:prSet phldrT="[Text]" custT="1"/>
      <dgm:spPr/>
      <dgm:t>
        <a:bodyPr/>
        <a:lstStyle/>
        <a:p>
          <a:endParaRPr lang="en-US" sz="2400" b="1" dirty="0"/>
        </a:p>
      </dgm:t>
    </dgm:pt>
    <dgm:pt modelId="{216E3861-510C-482D-BC31-794C289AAA84}" type="parTrans" cxnId="{E4A5721C-5774-44B3-9172-2AEC3DB048D0}">
      <dgm:prSet/>
      <dgm:spPr/>
      <dgm:t>
        <a:bodyPr/>
        <a:lstStyle/>
        <a:p>
          <a:endParaRPr lang="en-US"/>
        </a:p>
      </dgm:t>
    </dgm:pt>
    <dgm:pt modelId="{E80AC44E-BD44-4F4F-B03F-CD7D9F4D2989}" type="sibTrans" cxnId="{E4A5721C-5774-44B3-9172-2AEC3DB048D0}">
      <dgm:prSet/>
      <dgm:spPr/>
      <dgm:t>
        <a:bodyPr/>
        <a:lstStyle/>
        <a:p>
          <a:endParaRPr lang="en-US"/>
        </a:p>
      </dgm:t>
    </dgm:pt>
    <dgm:pt modelId="{A4DF9F1E-BA6A-4B8F-A9A0-3BAE50C9B68C}">
      <dgm:prSet phldrT="[Text]" custT="1"/>
      <dgm:spPr/>
      <dgm:t>
        <a:bodyPr/>
        <a:lstStyle/>
        <a:p>
          <a:endParaRPr lang="en-US" sz="2400" dirty="0"/>
        </a:p>
      </dgm:t>
    </dgm:pt>
    <dgm:pt modelId="{B00616EE-3062-4064-8983-E55EF1C257AB}" type="parTrans" cxnId="{837F70F8-6D4F-4A11-B96A-BAA013595CE9}">
      <dgm:prSet/>
      <dgm:spPr/>
      <dgm:t>
        <a:bodyPr/>
        <a:lstStyle/>
        <a:p>
          <a:endParaRPr lang="en-US"/>
        </a:p>
      </dgm:t>
    </dgm:pt>
    <dgm:pt modelId="{DC80F907-3B8B-4391-93DA-F6BF2C3746EB}" type="sibTrans" cxnId="{837F70F8-6D4F-4A11-B96A-BAA013595CE9}">
      <dgm:prSet/>
      <dgm:spPr/>
      <dgm:t>
        <a:bodyPr/>
        <a:lstStyle/>
        <a:p>
          <a:endParaRPr lang="en-US"/>
        </a:p>
      </dgm:t>
    </dgm:pt>
    <dgm:pt modelId="{E496E932-E312-4C99-8679-4739B51FDDDE}">
      <dgm:prSet phldrT="[Text]" custT="1"/>
      <dgm:spPr/>
      <dgm:t>
        <a:bodyPr/>
        <a:lstStyle/>
        <a:p>
          <a:r>
            <a:rPr lang="en-US" sz="2400" b="1" dirty="0" smtClean="0"/>
            <a:t>Slider probabilities </a:t>
          </a:r>
          <a:r>
            <a:rPr lang="en-US" sz="2400" b="0" dirty="0" smtClean="0"/>
            <a:t>for each channel type</a:t>
          </a:r>
          <a:endParaRPr lang="en-US" sz="2400" b="1" dirty="0"/>
        </a:p>
      </dgm:t>
    </dgm:pt>
    <dgm:pt modelId="{C06E97C4-CFA4-43A6-9F76-AA8E5F2C643D}" type="parTrans" cxnId="{566B68E6-5E70-49D3-91D3-8BC62E209B41}">
      <dgm:prSet/>
      <dgm:spPr/>
      <dgm:t>
        <a:bodyPr/>
        <a:lstStyle/>
        <a:p>
          <a:endParaRPr lang="en-US"/>
        </a:p>
      </dgm:t>
    </dgm:pt>
    <dgm:pt modelId="{7133F8E3-6BDF-4183-8395-A38798DA6AC8}" type="sibTrans" cxnId="{566B68E6-5E70-49D3-91D3-8BC62E209B41}">
      <dgm:prSet/>
      <dgm:spPr/>
      <dgm:t>
        <a:bodyPr/>
        <a:lstStyle/>
        <a:p>
          <a:endParaRPr lang="en-US"/>
        </a:p>
      </dgm:t>
    </dgm:pt>
    <dgm:pt modelId="{DB797DF7-7679-4EDB-ABDF-F499FF73FC7E}">
      <dgm:prSet phldrT="[Text]" custT="1"/>
      <dgm:spPr/>
      <dgm:t>
        <a:bodyPr/>
        <a:lstStyle/>
        <a:p>
          <a:endParaRPr lang="en-US" sz="2400" b="1" dirty="0"/>
        </a:p>
      </dgm:t>
    </dgm:pt>
    <dgm:pt modelId="{6765AC8E-23A0-4814-B0A3-C01133F93630}" type="parTrans" cxnId="{FBF9DCE1-1A02-4D44-A9AE-BA142DBF2511}">
      <dgm:prSet/>
      <dgm:spPr/>
      <dgm:t>
        <a:bodyPr/>
        <a:lstStyle/>
        <a:p>
          <a:endParaRPr lang="en-US"/>
        </a:p>
      </dgm:t>
    </dgm:pt>
    <dgm:pt modelId="{C3043DE3-0557-439C-970C-CFD757F1151A}" type="sibTrans" cxnId="{FBF9DCE1-1A02-4D44-A9AE-BA142DBF2511}">
      <dgm:prSet/>
      <dgm:spPr/>
      <dgm:t>
        <a:bodyPr/>
        <a:lstStyle/>
        <a:p>
          <a:endParaRPr lang="en-US"/>
        </a:p>
      </dgm:t>
    </dgm:pt>
    <dgm:pt modelId="{2E1B7923-23BB-4534-A092-D8AA5925C051}">
      <dgm:prSet phldrT="[Text]" custT="1"/>
      <dgm:spPr/>
      <dgm:t>
        <a:bodyPr/>
        <a:lstStyle/>
        <a:p>
          <a:r>
            <a:rPr lang="en-US" sz="2400" b="0" dirty="0" smtClean="0"/>
            <a:t>Affects membrane </a:t>
          </a:r>
          <a:r>
            <a:rPr lang="en-US" sz="2400" b="1" dirty="0" smtClean="0"/>
            <a:t>conductance</a:t>
          </a:r>
          <a:endParaRPr lang="en-US" sz="2400" b="0" dirty="0"/>
        </a:p>
      </dgm:t>
    </dgm:pt>
    <dgm:pt modelId="{42596BC4-A6A0-44E4-A02A-ABCE72E84557}" type="parTrans" cxnId="{52F24F5F-C1D8-4387-861E-84491F69E190}">
      <dgm:prSet/>
      <dgm:spPr/>
      <dgm:t>
        <a:bodyPr/>
        <a:lstStyle/>
        <a:p>
          <a:endParaRPr lang="en-US"/>
        </a:p>
      </dgm:t>
    </dgm:pt>
    <dgm:pt modelId="{45E88623-DE37-465C-A448-075EB88C9B3A}" type="sibTrans" cxnId="{52F24F5F-C1D8-4387-861E-84491F69E190}">
      <dgm:prSet/>
      <dgm:spPr/>
      <dgm:t>
        <a:bodyPr/>
        <a:lstStyle/>
        <a:p>
          <a:endParaRPr lang="en-US"/>
        </a:p>
      </dgm:t>
    </dgm:pt>
    <dgm:pt modelId="{811B810F-8668-4D80-90FF-3C384862FE58}">
      <dgm:prSet phldrT="[Text]" custT="1"/>
      <dgm:spPr/>
      <dgm:t>
        <a:bodyPr/>
        <a:lstStyle/>
        <a:p>
          <a:endParaRPr lang="en-US" sz="2400" b="1" dirty="0"/>
        </a:p>
      </dgm:t>
    </dgm:pt>
    <dgm:pt modelId="{AA3E5BD7-1596-4E79-9337-E5C680511937}" type="parTrans" cxnId="{3CDE5D30-612B-48EC-9392-C66033B0895D}">
      <dgm:prSet/>
      <dgm:spPr/>
      <dgm:t>
        <a:bodyPr/>
        <a:lstStyle/>
        <a:p>
          <a:endParaRPr lang="en-US"/>
        </a:p>
      </dgm:t>
    </dgm:pt>
    <dgm:pt modelId="{B5B747EF-D737-41F5-8640-E316DEC1BB03}" type="sibTrans" cxnId="{3CDE5D30-612B-48EC-9392-C66033B0895D}">
      <dgm:prSet/>
      <dgm:spPr/>
      <dgm:t>
        <a:bodyPr/>
        <a:lstStyle/>
        <a:p>
          <a:endParaRPr lang="en-US"/>
        </a:p>
      </dgm:t>
    </dgm:pt>
    <dgm:pt modelId="{33EDC08C-8323-4DF1-8DD8-91299220C01B}">
      <dgm:prSet phldrT="[Text]" custT="1"/>
      <dgm:spPr/>
      <dgm:t>
        <a:bodyPr/>
        <a:lstStyle/>
        <a:p>
          <a:r>
            <a:rPr lang="en-US" sz="2400" dirty="0" smtClean="0"/>
            <a:t>Internal parameter because of complexity</a:t>
          </a:r>
          <a:endParaRPr lang="en-US" sz="2400" b="0" dirty="0"/>
        </a:p>
      </dgm:t>
    </dgm:pt>
    <dgm:pt modelId="{3B4BC158-720B-44FA-B8BB-822FA481E7F8}" type="parTrans" cxnId="{5E3795B5-6BC7-4196-9170-66AFA1E649DD}">
      <dgm:prSet/>
      <dgm:spPr/>
      <dgm:t>
        <a:bodyPr/>
        <a:lstStyle/>
        <a:p>
          <a:endParaRPr lang="en-US"/>
        </a:p>
      </dgm:t>
    </dgm:pt>
    <dgm:pt modelId="{366BEDBA-DACE-4C72-ADF4-59E1172D6CCE}" type="sibTrans" cxnId="{5E3795B5-6BC7-4196-9170-66AFA1E649DD}">
      <dgm:prSet/>
      <dgm:spPr/>
      <dgm:t>
        <a:bodyPr/>
        <a:lstStyle/>
        <a:p>
          <a:endParaRPr lang="en-US"/>
        </a:p>
      </dgm:t>
    </dgm:pt>
    <dgm:pt modelId="{72D926D7-6349-47C1-83F6-FE7144032D6A}">
      <dgm:prSet phldrT="[Text]" custT="1"/>
      <dgm:spPr/>
      <dgm:t>
        <a:bodyPr/>
        <a:lstStyle/>
        <a:p>
          <a:endParaRPr lang="en-US" sz="2400" dirty="0"/>
        </a:p>
      </dgm:t>
    </dgm:pt>
    <dgm:pt modelId="{86918170-9AC7-4698-A33E-0B66A2DAB58A}" type="parTrans" cxnId="{7CECB658-E1AE-4C23-8027-D95962B8E5E3}">
      <dgm:prSet/>
      <dgm:spPr/>
      <dgm:t>
        <a:bodyPr/>
        <a:lstStyle/>
        <a:p>
          <a:endParaRPr lang="en-US"/>
        </a:p>
      </dgm:t>
    </dgm:pt>
    <dgm:pt modelId="{7644BC6E-000F-49F4-9AE1-88276BBFACD6}" type="sibTrans" cxnId="{7CECB658-E1AE-4C23-8027-D95962B8E5E3}">
      <dgm:prSet/>
      <dgm:spPr/>
      <dgm:t>
        <a:bodyPr/>
        <a:lstStyle/>
        <a:p>
          <a:endParaRPr lang="en-US"/>
        </a:p>
      </dgm:t>
    </dgm:pt>
    <dgm:pt modelId="{C2C1916F-0925-494E-B89F-990CB5AEDDFB}">
      <dgm:prSet phldrT="[Text]" custT="1"/>
      <dgm:spPr/>
      <dgm:t>
        <a:bodyPr/>
        <a:lstStyle/>
        <a:p>
          <a:r>
            <a:rPr lang="en-US" sz="2400" b="0" dirty="0" smtClean="0"/>
            <a:t>Affects </a:t>
          </a:r>
          <a:r>
            <a:rPr lang="en-US" sz="2400" b="1" dirty="0" smtClean="0"/>
            <a:t>ion flow kinetics</a:t>
          </a:r>
          <a:endParaRPr lang="en-US" sz="2400" b="0" dirty="0"/>
        </a:p>
      </dgm:t>
    </dgm:pt>
    <dgm:pt modelId="{E92E83C5-2F77-4F0F-AB01-289116A2469F}" type="parTrans" cxnId="{F779303F-8DC4-45AF-B013-34454F4A5CD7}">
      <dgm:prSet/>
      <dgm:spPr/>
      <dgm:t>
        <a:bodyPr/>
        <a:lstStyle/>
        <a:p>
          <a:endParaRPr lang="en-US"/>
        </a:p>
      </dgm:t>
    </dgm:pt>
    <dgm:pt modelId="{23D2C742-3D6F-4C8E-B914-FF3EB6FE137D}" type="sibTrans" cxnId="{F779303F-8DC4-45AF-B013-34454F4A5CD7}">
      <dgm:prSet/>
      <dgm:spPr/>
      <dgm:t>
        <a:bodyPr/>
        <a:lstStyle/>
        <a:p>
          <a:endParaRPr lang="en-US"/>
        </a:p>
      </dgm:t>
    </dgm:pt>
    <dgm:pt modelId="{FA4DD6B6-AF95-48B7-A96A-757EED0F294D}">
      <dgm:prSet phldrT="[Text]" custT="1"/>
      <dgm:spPr/>
      <dgm:t>
        <a:bodyPr/>
        <a:lstStyle/>
        <a:p>
          <a:endParaRPr lang="en-US" sz="2400" b="0" dirty="0"/>
        </a:p>
      </dgm:t>
    </dgm:pt>
    <dgm:pt modelId="{BB18BCEE-F646-44B3-B15D-AA5D963C04DA}" type="parTrans" cxnId="{7FDF56F0-3198-4B34-877D-7B4FA887E0A2}">
      <dgm:prSet/>
      <dgm:spPr/>
      <dgm:t>
        <a:bodyPr/>
        <a:lstStyle/>
        <a:p>
          <a:endParaRPr lang="en-US"/>
        </a:p>
      </dgm:t>
    </dgm:pt>
    <dgm:pt modelId="{C43713C5-C368-4264-AAFA-E5CAEFED2511}" type="sibTrans" cxnId="{7FDF56F0-3198-4B34-877D-7B4FA887E0A2}">
      <dgm:prSet/>
      <dgm:spPr/>
      <dgm:t>
        <a:bodyPr/>
        <a:lstStyle/>
        <a:p>
          <a:endParaRPr lang="en-US"/>
        </a:p>
      </dgm:t>
    </dgm:pt>
    <dgm:pt modelId="{4351CFC8-37EC-494B-A841-287649776134}" type="pres">
      <dgm:prSet presAssocID="{425AB2E9-3568-4939-AD20-F42726F09D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9962D-05C5-4F85-A473-03B50B9C6416}" type="pres">
      <dgm:prSet presAssocID="{06F1FE2A-97BA-4B52-B3A6-E44D1F20CB28}" presName="composite" presStyleCnt="0"/>
      <dgm:spPr/>
    </dgm:pt>
    <dgm:pt modelId="{B8C15370-9E21-4343-A577-4985C41A0B6E}" type="pres">
      <dgm:prSet presAssocID="{06F1FE2A-97BA-4B52-B3A6-E44D1F20CB28}" presName="parTx" presStyleLbl="alignNode1" presStyleIdx="0" presStyleCnt="3" custLinFactNeighborX="-39379" custLinFactNeighborY="-32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65B54D-BB89-4898-B770-68834B90CB27}" type="pres">
      <dgm:prSet presAssocID="{06F1FE2A-97BA-4B52-B3A6-E44D1F20CB28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E2C66E-7169-4E42-A713-6528CC71DD9D}" type="pres">
      <dgm:prSet presAssocID="{0CACD921-34CA-4681-87F1-041A98C27B3D}" presName="space" presStyleCnt="0"/>
      <dgm:spPr/>
    </dgm:pt>
    <dgm:pt modelId="{C25D5A66-A92F-4D7D-A84B-534F27779317}" type="pres">
      <dgm:prSet presAssocID="{184B56DA-A66C-4DD0-AE11-0A7EBA387E48}" presName="composite" presStyleCnt="0"/>
      <dgm:spPr/>
    </dgm:pt>
    <dgm:pt modelId="{E01B3154-0666-4584-9FC4-432DE00CC402}" type="pres">
      <dgm:prSet presAssocID="{184B56DA-A66C-4DD0-AE11-0A7EBA387E48}" presName="parTx" presStyleLbl="alignNode1" presStyleIdx="1" presStyleCnt="3" custScale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C96761-7A7E-46B1-9A31-B92F49834D5A}" type="pres">
      <dgm:prSet presAssocID="{184B56DA-A66C-4DD0-AE11-0A7EBA387E48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04D87C-D390-4BAA-B20D-69AF97599BD7}" type="pres">
      <dgm:prSet presAssocID="{8EE144C8-20EA-43DA-B048-41CEE06807BC}" presName="space" presStyleCnt="0"/>
      <dgm:spPr/>
    </dgm:pt>
    <dgm:pt modelId="{F9A125CB-F105-4A75-821B-0388D80248ED}" type="pres">
      <dgm:prSet presAssocID="{2F8ECEAC-FAA3-4503-A169-57F41A503807}" presName="composite" presStyleCnt="0"/>
      <dgm:spPr/>
    </dgm:pt>
    <dgm:pt modelId="{64DD6D48-227C-4434-BED8-F49C9D4F4F7E}" type="pres">
      <dgm:prSet presAssocID="{2F8ECEAC-FAA3-4503-A169-57F41A503807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860936-C475-4184-9A9D-2F4B5D8B0BC7}" type="pres">
      <dgm:prSet presAssocID="{2F8ECEAC-FAA3-4503-A169-57F41A503807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402F4F-22AD-4214-BE8C-948F617ABB38}" type="presOf" srcId="{BB5A00DF-7368-4451-822A-C5213BEFEEBE}" destId="{98860936-C475-4184-9A9D-2F4B5D8B0BC7}" srcOrd="0" destOrd="0" presId="urn:microsoft.com/office/officeart/2005/8/layout/hList1"/>
    <dgm:cxn modelId="{01AD485A-0916-4A80-9CBA-29870F4D202A}" srcId="{425AB2E9-3568-4939-AD20-F42726F09D02}" destId="{184B56DA-A66C-4DD0-AE11-0A7EBA387E48}" srcOrd="1" destOrd="0" parTransId="{3C1C544F-4C0C-4E19-A3D2-C3E5175D7B4B}" sibTransId="{8EE144C8-20EA-43DA-B048-41CEE06807BC}"/>
    <dgm:cxn modelId="{566B68E6-5E70-49D3-91D3-8BC62E209B41}" srcId="{184B56DA-A66C-4DD0-AE11-0A7EBA387E48}" destId="{E496E932-E312-4C99-8679-4739B51FDDDE}" srcOrd="2" destOrd="0" parTransId="{C06E97C4-CFA4-43A6-9F76-AA8E5F2C643D}" sibTransId="{7133F8E3-6BDF-4183-8395-A38798DA6AC8}"/>
    <dgm:cxn modelId="{AE24DA19-8EFB-4DBD-B106-225F2106006D}" type="presOf" srcId="{72D926D7-6349-47C1-83F6-FE7144032D6A}" destId="{98860936-C475-4184-9A9D-2F4B5D8B0BC7}" srcOrd="0" destOrd="1" presId="urn:microsoft.com/office/officeart/2005/8/layout/hList1"/>
    <dgm:cxn modelId="{51D4983F-05B3-4024-86F5-B9E86A6AC7CA}" type="presOf" srcId="{DBC2C828-9541-43BA-94D8-C08F025CA127}" destId="{DE65B54D-BB89-4898-B770-68834B90CB27}" srcOrd="0" destOrd="1" presId="urn:microsoft.com/office/officeart/2005/8/layout/hList1"/>
    <dgm:cxn modelId="{2A7C83A7-1768-4237-BEA4-65B3F8AB75FA}" type="presOf" srcId="{2E1B7923-23BB-4534-A092-D8AA5925C051}" destId="{6EC96761-7A7E-46B1-9A31-B92F49834D5A}" srcOrd="0" destOrd="4" presId="urn:microsoft.com/office/officeart/2005/8/layout/hList1"/>
    <dgm:cxn modelId="{ACB965C6-1ACF-483C-9C29-8A17C949C706}" srcId="{06F1FE2A-97BA-4B52-B3A6-E44D1F20CB28}" destId="{4640F6E6-EF32-4372-9B3B-2FFD48F9CB5C}" srcOrd="0" destOrd="0" parTransId="{DB4F8E23-BBE6-4AB5-9D82-74F5115D7455}" sibTransId="{55E32D54-3DF3-4F3F-B3B8-1AEE5606EC62}"/>
    <dgm:cxn modelId="{3F455948-84CC-4BD3-B122-BC7FC520F6C2}" srcId="{2F8ECEAC-FAA3-4503-A169-57F41A503807}" destId="{BB5A00DF-7368-4451-822A-C5213BEFEEBE}" srcOrd="0" destOrd="0" parTransId="{DBF05790-03E0-47D4-8137-1ED35487613F}" sibTransId="{1FC1A5B2-F57F-4D1D-AD7C-59801453B2A1}"/>
    <dgm:cxn modelId="{913323B4-1F88-4AC5-8C9E-BE0572C8023B}" type="presOf" srcId="{4640F6E6-EF32-4372-9B3B-2FFD48F9CB5C}" destId="{DE65B54D-BB89-4898-B770-68834B90CB27}" srcOrd="0" destOrd="0" presId="urn:microsoft.com/office/officeart/2005/8/layout/hList1"/>
    <dgm:cxn modelId="{51EFA3EF-F9E3-4B84-BA84-84A3BBF4D4D3}" type="presOf" srcId="{17AF0C1B-AB46-4643-AAAB-C00D253E5731}" destId="{6EC96761-7A7E-46B1-9A31-B92F49834D5A}" srcOrd="0" destOrd="0" presId="urn:microsoft.com/office/officeart/2005/8/layout/hList1"/>
    <dgm:cxn modelId="{50E5A490-BD55-481A-8E00-D56D42B79129}" srcId="{06F1FE2A-97BA-4B52-B3A6-E44D1F20CB28}" destId="{0105596E-C87E-4280-904D-484464836886}" srcOrd="4" destOrd="0" parTransId="{EE441B07-60DD-4B5F-8514-CE709E00E397}" sibTransId="{BC994538-C26D-433E-AB30-C1BB9D49B043}"/>
    <dgm:cxn modelId="{3CDE5D30-612B-48EC-9392-C66033B0895D}" srcId="{184B56DA-A66C-4DD0-AE11-0A7EBA387E48}" destId="{811B810F-8668-4D80-90FF-3C384862FE58}" srcOrd="3" destOrd="0" parTransId="{AA3E5BD7-1596-4E79-9337-E5C680511937}" sibTransId="{B5B747EF-D737-41F5-8640-E316DEC1BB03}"/>
    <dgm:cxn modelId="{52F24F5F-C1D8-4387-861E-84491F69E190}" srcId="{184B56DA-A66C-4DD0-AE11-0A7EBA387E48}" destId="{2E1B7923-23BB-4534-A092-D8AA5925C051}" srcOrd="4" destOrd="0" parTransId="{42596BC4-A6A0-44E4-A02A-ABCE72E84557}" sibTransId="{45E88623-DE37-465C-A448-075EB88C9B3A}"/>
    <dgm:cxn modelId="{29C0E8F1-9A43-421E-BD67-3851F4E835AF}" srcId="{06F1FE2A-97BA-4B52-B3A6-E44D1F20CB28}" destId="{DA98F437-E7E6-4B01-BDF2-B1C2CB877404}" srcOrd="5" destOrd="0" parTransId="{35B03948-7D8F-42FD-984E-5C1778DAF1B1}" sibTransId="{1918ACF3-05B1-4DD3-8919-5AAD415FDA4A}"/>
    <dgm:cxn modelId="{9BA84549-343A-497A-8F50-EA4C874AF4DD}" type="presOf" srcId="{2F8ECEAC-FAA3-4503-A169-57F41A503807}" destId="{64DD6D48-227C-4434-BED8-F49C9D4F4F7E}" srcOrd="0" destOrd="0" presId="urn:microsoft.com/office/officeart/2005/8/layout/hList1"/>
    <dgm:cxn modelId="{31D0EEFF-9776-4597-8873-3B56F9091C86}" srcId="{184B56DA-A66C-4DD0-AE11-0A7EBA387E48}" destId="{17AF0C1B-AB46-4643-AAAB-C00D253E5731}" srcOrd="0" destOrd="0" parTransId="{29C3C336-A8CD-48B5-9F85-325299B52A84}" sibTransId="{631D11DF-11B6-487B-8148-E2BF1F9190AD}"/>
    <dgm:cxn modelId="{E4D37C17-C9EF-4927-8721-7704F162BCF1}" srcId="{06F1FE2A-97BA-4B52-B3A6-E44D1F20CB28}" destId="{6B54EAA7-F2B8-425C-AB10-E2B37D0D627B}" srcOrd="2" destOrd="0" parTransId="{D2208D0A-B905-4AD4-B0F6-E5FCECE0E31F}" sibTransId="{9842EC96-74EA-4BFC-8AC4-1E56460EDDA7}"/>
    <dgm:cxn modelId="{095B2BEF-19A0-4E56-BBA3-A554853B84C6}" type="presOf" srcId="{FA4DD6B6-AF95-48B7-A96A-757EED0F294D}" destId="{98860936-C475-4184-9A9D-2F4B5D8B0BC7}" srcOrd="0" destOrd="3" presId="urn:microsoft.com/office/officeart/2005/8/layout/hList1"/>
    <dgm:cxn modelId="{7FDF56F0-3198-4B34-877D-7B4FA887E0A2}" srcId="{2F8ECEAC-FAA3-4503-A169-57F41A503807}" destId="{FA4DD6B6-AF95-48B7-A96A-757EED0F294D}" srcOrd="3" destOrd="0" parTransId="{BB18BCEE-F646-44B3-B15D-AA5D963C04DA}" sibTransId="{C43713C5-C368-4264-AAFA-E5CAEFED2511}"/>
    <dgm:cxn modelId="{D7A0673E-B223-40B3-B04D-590D6496E471}" type="presOf" srcId="{6B54EAA7-F2B8-425C-AB10-E2B37D0D627B}" destId="{DE65B54D-BB89-4898-B770-68834B90CB27}" srcOrd="0" destOrd="2" presId="urn:microsoft.com/office/officeart/2005/8/layout/hList1"/>
    <dgm:cxn modelId="{E4A5721C-5774-44B3-9172-2AEC3DB048D0}" srcId="{06F1FE2A-97BA-4B52-B3A6-E44D1F20CB28}" destId="{DBC2C828-9541-43BA-94D8-C08F025CA127}" srcOrd="1" destOrd="0" parTransId="{216E3861-510C-482D-BC31-794C289AAA84}" sibTransId="{E80AC44E-BD44-4F4F-B03F-CD7D9F4D2989}"/>
    <dgm:cxn modelId="{69D78559-920E-4D86-9408-51292EB67635}" type="presOf" srcId="{811B810F-8668-4D80-90FF-3C384862FE58}" destId="{6EC96761-7A7E-46B1-9A31-B92F49834D5A}" srcOrd="0" destOrd="3" presId="urn:microsoft.com/office/officeart/2005/8/layout/hList1"/>
    <dgm:cxn modelId="{837F70F8-6D4F-4A11-B96A-BAA013595CE9}" srcId="{06F1FE2A-97BA-4B52-B3A6-E44D1F20CB28}" destId="{A4DF9F1E-BA6A-4B8F-A9A0-3BAE50C9B68C}" srcOrd="3" destOrd="0" parTransId="{B00616EE-3062-4064-8983-E55EF1C257AB}" sibTransId="{DC80F907-3B8B-4391-93DA-F6BF2C3746EB}"/>
    <dgm:cxn modelId="{DB4B165F-F54D-47AB-AFF1-03D82C196B01}" type="presOf" srcId="{DB797DF7-7679-4EDB-ABDF-F499FF73FC7E}" destId="{6EC96761-7A7E-46B1-9A31-B92F49834D5A}" srcOrd="0" destOrd="1" presId="urn:microsoft.com/office/officeart/2005/8/layout/hList1"/>
    <dgm:cxn modelId="{12E1A9E1-0E2B-4599-8D03-2A69A1547115}" type="presOf" srcId="{425AB2E9-3568-4939-AD20-F42726F09D02}" destId="{4351CFC8-37EC-494B-A841-287649776134}" srcOrd="0" destOrd="0" presId="urn:microsoft.com/office/officeart/2005/8/layout/hList1"/>
    <dgm:cxn modelId="{7CECB658-E1AE-4C23-8027-D95962B8E5E3}" srcId="{2F8ECEAC-FAA3-4503-A169-57F41A503807}" destId="{72D926D7-6349-47C1-83F6-FE7144032D6A}" srcOrd="1" destOrd="0" parTransId="{86918170-9AC7-4698-A33E-0B66A2DAB58A}" sibTransId="{7644BC6E-000F-49F4-9AE1-88276BBFACD6}"/>
    <dgm:cxn modelId="{C28D7C9D-6249-42C8-9F13-658A0C6D595F}" type="presOf" srcId="{E496E932-E312-4C99-8679-4739B51FDDDE}" destId="{6EC96761-7A7E-46B1-9A31-B92F49834D5A}" srcOrd="0" destOrd="2" presId="urn:microsoft.com/office/officeart/2005/8/layout/hList1"/>
    <dgm:cxn modelId="{466D8376-917F-47AC-8F13-7DBB99E27A62}" type="presOf" srcId="{DA98F437-E7E6-4B01-BDF2-B1C2CB877404}" destId="{DE65B54D-BB89-4898-B770-68834B90CB27}" srcOrd="0" destOrd="5" presId="urn:microsoft.com/office/officeart/2005/8/layout/hList1"/>
    <dgm:cxn modelId="{24836079-9FDA-4F84-9291-518671EE6E30}" srcId="{425AB2E9-3568-4939-AD20-F42726F09D02}" destId="{2F8ECEAC-FAA3-4503-A169-57F41A503807}" srcOrd="2" destOrd="0" parTransId="{ACAA3BC8-2CDA-42A5-8DD6-5A948ACC6FCF}" sibTransId="{61A568BF-D1AB-4345-9CA7-878468CAA9E0}"/>
    <dgm:cxn modelId="{25459FF0-C88F-4331-BDDB-83F88E1784FB}" type="presOf" srcId="{0105596E-C87E-4280-904D-484464836886}" destId="{DE65B54D-BB89-4898-B770-68834B90CB27}" srcOrd="0" destOrd="4" presId="urn:microsoft.com/office/officeart/2005/8/layout/hList1"/>
    <dgm:cxn modelId="{F779303F-8DC4-45AF-B013-34454F4A5CD7}" srcId="{2F8ECEAC-FAA3-4503-A169-57F41A503807}" destId="{C2C1916F-0925-494E-B89F-990CB5AEDDFB}" srcOrd="4" destOrd="0" parTransId="{E92E83C5-2F77-4F0F-AB01-289116A2469F}" sibTransId="{23D2C742-3D6F-4C8E-B914-FF3EB6FE137D}"/>
    <dgm:cxn modelId="{B0036CFD-1648-4166-8EF3-2D572AFF8A6F}" type="presOf" srcId="{A4DF9F1E-BA6A-4B8F-A9A0-3BAE50C9B68C}" destId="{DE65B54D-BB89-4898-B770-68834B90CB27}" srcOrd="0" destOrd="3" presId="urn:microsoft.com/office/officeart/2005/8/layout/hList1"/>
    <dgm:cxn modelId="{9C3D3653-8462-4AAD-A961-3717216B9CF2}" type="presOf" srcId="{06F1FE2A-97BA-4B52-B3A6-E44D1F20CB28}" destId="{B8C15370-9E21-4343-A577-4985C41A0B6E}" srcOrd="0" destOrd="0" presId="urn:microsoft.com/office/officeart/2005/8/layout/hList1"/>
    <dgm:cxn modelId="{5E3795B5-6BC7-4196-9170-66AFA1E649DD}" srcId="{2F8ECEAC-FAA3-4503-A169-57F41A503807}" destId="{33EDC08C-8323-4DF1-8DD8-91299220C01B}" srcOrd="2" destOrd="0" parTransId="{3B4BC158-720B-44FA-B8BB-822FA481E7F8}" sibTransId="{366BEDBA-DACE-4C72-ADF4-59E1172D6CCE}"/>
    <dgm:cxn modelId="{FC6EE199-23CF-4307-94F8-FC53916EA51A}" srcId="{425AB2E9-3568-4939-AD20-F42726F09D02}" destId="{06F1FE2A-97BA-4B52-B3A6-E44D1F20CB28}" srcOrd="0" destOrd="0" parTransId="{272155B6-483B-4675-B173-D3F00A201046}" sibTransId="{0CACD921-34CA-4681-87F1-041A98C27B3D}"/>
    <dgm:cxn modelId="{9B3610EF-5279-4428-A40A-94C08F34EBAB}" type="presOf" srcId="{C2C1916F-0925-494E-B89F-990CB5AEDDFB}" destId="{98860936-C475-4184-9A9D-2F4B5D8B0BC7}" srcOrd="0" destOrd="4" presId="urn:microsoft.com/office/officeart/2005/8/layout/hList1"/>
    <dgm:cxn modelId="{B38F16EF-00B2-4915-A855-EF3E3E34BAFA}" type="presOf" srcId="{33EDC08C-8323-4DF1-8DD8-91299220C01B}" destId="{98860936-C475-4184-9A9D-2F4B5D8B0BC7}" srcOrd="0" destOrd="2" presId="urn:microsoft.com/office/officeart/2005/8/layout/hList1"/>
    <dgm:cxn modelId="{FBF9DCE1-1A02-4D44-A9AE-BA142DBF2511}" srcId="{184B56DA-A66C-4DD0-AE11-0A7EBA387E48}" destId="{DB797DF7-7679-4EDB-ABDF-F499FF73FC7E}" srcOrd="1" destOrd="0" parTransId="{6765AC8E-23A0-4814-B0A3-C01133F93630}" sibTransId="{C3043DE3-0557-439C-970C-CFD757F1151A}"/>
    <dgm:cxn modelId="{7FD88FF9-53A7-4C08-9686-37472D3C5F90}" type="presOf" srcId="{184B56DA-A66C-4DD0-AE11-0A7EBA387E48}" destId="{E01B3154-0666-4584-9FC4-432DE00CC402}" srcOrd="0" destOrd="0" presId="urn:microsoft.com/office/officeart/2005/8/layout/hList1"/>
    <dgm:cxn modelId="{AE41C4D7-1708-49AF-AE4A-683C8CF513D4}" type="presParOf" srcId="{4351CFC8-37EC-494B-A841-287649776134}" destId="{70E9962D-05C5-4F85-A473-03B50B9C6416}" srcOrd="0" destOrd="0" presId="urn:microsoft.com/office/officeart/2005/8/layout/hList1"/>
    <dgm:cxn modelId="{54821AC3-B761-4DE3-A299-35C839B48BE7}" type="presParOf" srcId="{70E9962D-05C5-4F85-A473-03B50B9C6416}" destId="{B8C15370-9E21-4343-A577-4985C41A0B6E}" srcOrd="0" destOrd="0" presId="urn:microsoft.com/office/officeart/2005/8/layout/hList1"/>
    <dgm:cxn modelId="{3935A46C-E062-4151-BCBD-56617280633D}" type="presParOf" srcId="{70E9962D-05C5-4F85-A473-03B50B9C6416}" destId="{DE65B54D-BB89-4898-B770-68834B90CB27}" srcOrd="1" destOrd="0" presId="urn:microsoft.com/office/officeart/2005/8/layout/hList1"/>
    <dgm:cxn modelId="{0A12C62A-0CDE-440C-8EAB-E415EF2E4EAF}" type="presParOf" srcId="{4351CFC8-37EC-494B-A841-287649776134}" destId="{A7E2C66E-7169-4E42-A713-6528CC71DD9D}" srcOrd="1" destOrd="0" presId="urn:microsoft.com/office/officeart/2005/8/layout/hList1"/>
    <dgm:cxn modelId="{54851ACF-12A9-4433-874C-444142834581}" type="presParOf" srcId="{4351CFC8-37EC-494B-A841-287649776134}" destId="{C25D5A66-A92F-4D7D-A84B-534F27779317}" srcOrd="2" destOrd="0" presId="urn:microsoft.com/office/officeart/2005/8/layout/hList1"/>
    <dgm:cxn modelId="{868B21E6-351E-4088-8823-CA0673B273DE}" type="presParOf" srcId="{C25D5A66-A92F-4D7D-A84B-534F27779317}" destId="{E01B3154-0666-4584-9FC4-432DE00CC402}" srcOrd="0" destOrd="0" presId="urn:microsoft.com/office/officeart/2005/8/layout/hList1"/>
    <dgm:cxn modelId="{91B14886-054D-49EB-AF4F-06F73F4E851C}" type="presParOf" srcId="{C25D5A66-A92F-4D7D-A84B-534F27779317}" destId="{6EC96761-7A7E-46B1-9A31-B92F49834D5A}" srcOrd="1" destOrd="0" presId="urn:microsoft.com/office/officeart/2005/8/layout/hList1"/>
    <dgm:cxn modelId="{68DB7211-B7EA-4286-B920-F0E227605505}" type="presParOf" srcId="{4351CFC8-37EC-494B-A841-287649776134}" destId="{D004D87C-D390-4BAA-B20D-69AF97599BD7}" srcOrd="3" destOrd="0" presId="urn:microsoft.com/office/officeart/2005/8/layout/hList1"/>
    <dgm:cxn modelId="{10B5F44C-3CDA-48E6-B908-B6A9CE97492E}" type="presParOf" srcId="{4351CFC8-37EC-494B-A841-287649776134}" destId="{F9A125CB-F105-4A75-821B-0388D80248ED}" srcOrd="4" destOrd="0" presId="urn:microsoft.com/office/officeart/2005/8/layout/hList1"/>
    <dgm:cxn modelId="{82B6102B-62E6-40B9-9BD7-E73770A2464A}" type="presParOf" srcId="{F9A125CB-F105-4A75-821B-0388D80248ED}" destId="{64DD6D48-227C-4434-BED8-F49C9D4F4F7E}" srcOrd="0" destOrd="0" presId="urn:microsoft.com/office/officeart/2005/8/layout/hList1"/>
    <dgm:cxn modelId="{5D5C143C-31FC-4B5B-97EA-AB78A00ACAA1}" type="presParOf" srcId="{F9A125CB-F105-4A75-821B-0388D80248ED}" destId="{98860936-C475-4184-9A9D-2F4B5D8B0BC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C15370-9E21-4343-A577-4985C41A0B6E}">
      <dsp:nvSpPr>
        <dsp:cNvPr id="0" name=""/>
        <dsp:cNvSpPr/>
      </dsp:nvSpPr>
      <dsp:spPr>
        <a:xfrm>
          <a:off x="0" y="0"/>
          <a:ext cx="2905770" cy="6144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Ion Concentrations</a:t>
          </a:r>
          <a:endParaRPr lang="en-US" sz="2400" kern="1200" dirty="0"/>
        </a:p>
      </dsp:txBody>
      <dsp:txXfrm>
        <a:off x="0" y="0"/>
        <a:ext cx="2905770" cy="614424"/>
      </dsp:txXfrm>
    </dsp:sp>
    <dsp:sp modelId="{DE65B54D-BB89-4898-B770-68834B90CB27}">
      <dsp:nvSpPr>
        <dsp:cNvPr id="0" name=""/>
        <dsp:cNvSpPr/>
      </dsp:nvSpPr>
      <dsp:spPr>
        <a:xfrm>
          <a:off x="10887" y="614424"/>
          <a:ext cx="2905770" cy="425073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To model </a:t>
          </a:r>
          <a:r>
            <a:rPr lang="en-US" sz="2400" b="0" kern="1200" dirty="0" smtClean="0"/>
            <a:t>different</a:t>
          </a:r>
          <a:r>
            <a:rPr lang="en-US" sz="2400" b="1" kern="1200" dirty="0" smtClean="0"/>
            <a:t> cell environments</a:t>
          </a:r>
          <a:endParaRPr lang="en-US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 smtClean="0"/>
            <a:t>Slider values </a:t>
          </a:r>
          <a:r>
            <a:rPr lang="en-US" sz="2400" kern="1200" dirty="0" smtClean="0"/>
            <a:t>for each type of ion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Affects </a:t>
          </a:r>
          <a:r>
            <a:rPr lang="en-US" sz="2400" b="1" kern="1200" dirty="0" smtClean="0"/>
            <a:t>concentration gradient</a:t>
          </a:r>
          <a:endParaRPr lang="en-US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kern="1200" dirty="0"/>
        </a:p>
      </dsp:txBody>
      <dsp:txXfrm>
        <a:off x="10887" y="614424"/>
        <a:ext cx="2905770" cy="4250733"/>
      </dsp:txXfrm>
    </dsp:sp>
    <dsp:sp modelId="{E01B3154-0666-4584-9FC4-432DE00CC402}">
      <dsp:nvSpPr>
        <dsp:cNvPr id="0" name=""/>
        <dsp:cNvSpPr/>
      </dsp:nvSpPr>
      <dsp:spPr>
        <a:xfrm>
          <a:off x="3323465" y="-32889"/>
          <a:ext cx="2908610" cy="6144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Membrane Channel Density</a:t>
          </a:r>
          <a:endParaRPr lang="en-US" sz="2400" kern="1200" dirty="0"/>
        </a:p>
      </dsp:txBody>
      <dsp:txXfrm>
        <a:off x="3323465" y="-32889"/>
        <a:ext cx="2908610" cy="614424"/>
      </dsp:txXfrm>
    </dsp:sp>
    <dsp:sp modelId="{6EC96761-7A7E-46B1-9A31-B92F49834D5A}">
      <dsp:nvSpPr>
        <dsp:cNvPr id="0" name=""/>
        <dsp:cNvSpPr/>
      </dsp:nvSpPr>
      <dsp:spPr>
        <a:xfrm>
          <a:off x="3323465" y="581534"/>
          <a:ext cx="2908610" cy="431651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To</a:t>
          </a:r>
          <a:r>
            <a:rPr lang="en-US" sz="2400" kern="1200" baseline="0" dirty="0" smtClean="0"/>
            <a:t> model different </a:t>
          </a:r>
          <a:r>
            <a:rPr lang="en-US" sz="2400" b="1" kern="1200" baseline="0" dirty="0" smtClean="0"/>
            <a:t>cell characteristics</a:t>
          </a:r>
          <a:endParaRPr lang="en-US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 smtClean="0"/>
            <a:t>Slider probabilities </a:t>
          </a:r>
          <a:r>
            <a:rPr lang="en-US" sz="2400" b="0" kern="1200" dirty="0" smtClean="0"/>
            <a:t>for each channel type</a:t>
          </a:r>
          <a:endParaRPr lang="en-US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kern="1200" dirty="0" smtClean="0"/>
            <a:t>Affects membrane </a:t>
          </a:r>
          <a:r>
            <a:rPr lang="en-US" sz="2400" b="1" kern="1200" dirty="0" smtClean="0"/>
            <a:t>conductance</a:t>
          </a:r>
          <a:endParaRPr lang="en-US" sz="2400" b="0" kern="1200" dirty="0"/>
        </a:p>
      </dsp:txBody>
      <dsp:txXfrm>
        <a:off x="3323465" y="581534"/>
        <a:ext cx="2908610" cy="4316512"/>
      </dsp:txXfrm>
    </dsp:sp>
    <dsp:sp modelId="{64DD6D48-227C-4434-BED8-F49C9D4F4F7E}">
      <dsp:nvSpPr>
        <dsp:cNvPr id="0" name=""/>
        <dsp:cNvSpPr/>
      </dsp:nvSpPr>
      <dsp:spPr>
        <a:xfrm>
          <a:off x="6638884" y="0"/>
          <a:ext cx="2905770" cy="6144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Inactivation Determination</a:t>
          </a:r>
          <a:endParaRPr lang="en-US" sz="2400" kern="1200" dirty="0"/>
        </a:p>
      </dsp:txBody>
      <dsp:txXfrm>
        <a:off x="6638884" y="0"/>
        <a:ext cx="2905770" cy="614424"/>
      </dsp:txXfrm>
    </dsp:sp>
    <dsp:sp modelId="{98860936-C475-4184-9A9D-2F4B5D8B0BC7}">
      <dsp:nvSpPr>
        <dsp:cNvPr id="0" name=""/>
        <dsp:cNvSpPr/>
      </dsp:nvSpPr>
      <dsp:spPr>
        <a:xfrm>
          <a:off x="6638884" y="614424"/>
          <a:ext cx="2905770" cy="425073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To model methods for channel </a:t>
          </a:r>
          <a:r>
            <a:rPr lang="en-US" sz="2400" b="1" kern="1200" dirty="0" smtClean="0"/>
            <a:t>inactivation</a:t>
          </a:r>
          <a:endParaRPr lang="en-US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Internal parameter because of complexity</a:t>
          </a:r>
          <a:endParaRPr lang="en-US" sz="2400" b="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b="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kern="1200" dirty="0" smtClean="0"/>
            <a:t>Affects </a:t>
          </a:r>
          <a:r>
            <a:rPr lang="en-US" sz="2400" b="1" kern="1200" dirty="0" smtClean="0"/>
            <a:t>ion flow kinetics</a:t>
          </a:r>
          <a:endParaRPr lang="en-US" sz="2400" b="0" kern="1200" dirty="0"/>
        </a:p>
      </dsp:txBody>
      <dsp:txXfrm>
        <a:off x="6638884" y="614424"/>
        <a:ext cx="2905770" cy="42507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9311640" cy="1628697"/>
          </a:xfrm>
          <a:prstGeom prst="rect">
            <a:avLst/>
          </a:prstGeom>
        </p:spPr>
        <p:txBody>
          <a:bodyPr vert="horz" lIns="308259" tIns="154129" rIns="308259" bIns="154129" rtlCol="0"/>
          <a:lstStyle>
            <a:lvl1pPr algn="l">
              <a:defRPr sz="40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2171788" y="0"/>
            <a:ext cx="9311640" cy="1628697"/>
          </a:xfrm>
          <a:prstGeom prst="rect">
            <a:avLst/>
          </a:prstGeom>
        </p:spPr>
        <p:txBody>
          <a:bodyPr vert="horz" lIns="308259" tIns="154129" rIns="308259" bIns="154129" rtlCol="0"/>
          <a:lstStyle>
            <a:lvl1pPr algn="r">
              <a:defRPr sz="4000"/>
            </a:lvl1pPr>
          </a:lstStyle>
          <a:p>
            <a:fld id="{F1C0B079-A316-4C9B-B165-DF9EA8325D2C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30832508"/>
            <a:ext cx="9311640" cy="1628694"/>
          </a:xfrm>
          <a:prstGeom prst="rect">
            <a:avLst/>
          </a:prstGeom>
        </p:spPr>
        <p:txBody>
          <a:bodyPr vert="horz" lIns="308259" tIns="154129" rIns="308259" bIns="154129" rtlCol="0" anchor="b"/>
          <a:lstStyle>
            <a:lvl1pPr algn="l">
              <a:defRPr sz="40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2171788" y="30832508"/>
            <a:ext cx="9311640" cy="1628694"/>
          </a:xfrm>
          <a:prstGeom prst="rect">
            <a:avLst/>
          </a:prstGeom>
        </p:spPr>
        <p:txBody>
          <a:bodyPr vert="horz" lIns="308259" tIns="154129" rIns="308259" bIns="154129" rtlCol="0" anchor="b"/>
          <a:lstStyle>
            <a:lvl1pPr algn="r">
              <a:defRPr sz="40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9311640" cy="1628697"/>
          </a:xfrm>
          <a:prstGeom prst="rect">
            <a:avLst/>
          </a:prstGeom>
        </p:spPr>
        <p:txBody>
          <a:bodyPr vert="horz" lIns="308259" tIns="154129" rIns="308259" bIns="154129" rtlCol="0"/>
          <a:lstStyle>
            <a:lvl1pPr algn="l">
              <a:defRPr sz="40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2171788" y="0"/>
            <a:ext cx="9311640" cy="1628697"/>
          </a:xfrm>
          <a:prstGeom prst="rect">
            <a:avLst/>
          </a:prstGeom>
        </p:spPr>
        <p:txBody>
          <a:bodyPr vert="horz" lIns="308259" tIns="154129" rIns="308259" bIns="154129" rtlCol="0"/>
          <a:lstStyle>
            <a:lvl1pPr algn="r">
              <a:defRPr sz="4000"/>
            </a:lvl1pPr>
          </a:lstStyle>
          <a:p>
            <a:fld id="{38F28AB8-57D1-494F-9851-055AD867E790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28888" y="4057650"/>
            <a:ext cx="16430625" cy="10955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308259" tIns="154129" rIns="308259" bIns="15412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2148840" y="15621952"/>
            <a:ext cx="17190720" cy="12781598"/>
          </a:xfrm>
          <a:prstGeom prst="rect">
            <a:avLst/>
          </a:prstGeom>
        </p:spPr>
        <p:txBody>
          <a:bodyPr vert="horz" lIns="308259" tIns="154129" rIns="308259" bIns="15412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30832508"/>
            <a:ext cx="9311640" cy="1628694"/>
          </a:xfrm>
          <a:prstGeom prst="rect">
            <a:avLst/>
          </a:prstGeom>
        </p:spPr>
        <p:txBody>
          <a:bodyPr vert="horz" lIns="308259" tIns="154129" rIns="308259" bIns="154129" rtlCol="0" anchor="b"/>
          <a:lstStyle>
            <a:lvl1pPr algn="l">
              <a:defRPr sz="40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2171788" y="30832508"/>
            <a:ext cx="9311640" cy="1628694"/>
          </a:xfrm>
          <a:prstGeom prst="rect">
            <a:avLst/>
          </a:prstGeom>
        </p:spPr>
        <p:txBody>
          <a:bodyPr vert="horz" lIns="308259" tIns="154129" rIns="308259" bIns="154129" rtlCol="0" anchor="b"/>
          <a:lstStyle>
            <a:lvl1pPr algn="r">
              <a:defRPr sz="40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78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892" algn="l" defTabSz="68578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783" algn="l" defTabSz="68578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675" algn="l" defTabSz="68578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566" algn="l" defTabSz="68578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457" algn="l" defTabSz="68578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348" algn="l" defTabSz="68578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240" algn="l" defTabSz="68578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132" algn="l" defTabSz="68578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Instructions"/>
          <p:cNvSpPr/>
          <p:nvPr userDrawn="1"/>
        </p:nvSpPr>
        <p:spPr>
          <a:xfrm>
            <a:off x="33227012" y="-1"/>
            <a:ext cx="9335453" cy="219456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76" tIns="30479" rIns="182876" bIns="30479" rtlCol="0" anchor="t"/>
          <a:lstStyle/>
          <a:p>
            <a:pPr lvl="0">
              <a:spcBef>
                <a:spcPts val="800"/>
              </a:spcBef>
            </a:pPr>
            <a:r>
              <a:rPr sz="64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800"/>
              </a:spcBef>
            </a:pPr>
            <a:r>
              <a:rPr lang="en-US"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200"/>
              </a:spcBef>
            </a:pPr>
            <a:endParaRPr sz="40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800"/>
              </a:spcBef>
            </a:pPr>
            <a:r>
              <a:rPr sz="5867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800"/>
              </a:spcBef>
            </a:pPr>
            <a:r>
              <a:rPr sz="444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</a:t>
            </a:r>
            <a:r>
              <a:rPr sz="444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formatted for you. </a:t>
            </a:r>
            <a:r>
              <a:rPr lang="en-US"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4445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4445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1600"/>
              </a:spcBef>
            </a:pPr>
            <a:r>
              <a:rPr lang="en-US"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</a:t>
            </a:r>
            <a:r>
              <a:rPr sz="444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add or remove bullet points from text, </a:t>
            </a:r>
            <a:r>
              <a:rPr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</a:t>
            </a:r>
            <a:r>
              <a:rPr sz="444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Bullets button on the Home tab.</a:t>
            </a:r>
          </a:p>
          <a:p>
            <a:pPr lvl="0">
              <a:spcBef>
                <a:spcPts val="1600"/>
              </a:spcBef>
            </a:pPr>
            <a:r>
              <a:rPr sz="444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</a:t>
            </a:r>
            <a:r>
              <a:rPr sz="444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or body text, </a:t>
            </a:r>
            <a:r>
              <a:rPr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make </a:t>
            </a:r>
            <a:r>
              <a:rPr sz="444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 copy of what you need and drag it into place. PowerPoint’s Smart Guides will help you align it with everything else.</a:t>
            </a:r>
          </a:p>
          <a:p>
            <a:pPr lvl="0">
              <a:spcBef>
                <a:spcPts val="1600"/>
              </a:spcBef>
            </a:pPr>
            <a:r>
              <a:rPr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</a:t>
            </a:r>
            <a:r>
              <a:rPr lang="en-US"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s</a:t>
            </a:r>
            <a:r>
              <a:rPr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instead of ours? No problem!</a:t>
            </a:r>
            <a:r>
              <a:rPr lang="en-US" sz="444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Just click a picture, press the Delete key, then click the icon to add your picture.</a:t>
            </a:r>
            <a:endParaRPr sz="4445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868682" y="2729270"/>
            <a:ext cx="22630809" cy="430887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857250" y="3779520"/>
            <a:ext cx="9601200" cy="85344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274313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644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9" hasCustomPrompt="1"/>
          </p:nvPr>
        </p:nvSpPr>
        <p:spPr bwMode="ltGray">
          <a:xfrm>
            <a:off x="857250" y="4742690"/>
            <a:ext cx="9601200" cy="1821716"/>
          </a:xfrm>
          <a:solidFill>
            <a:schemeClr val="tx2">
              <a:lumMod val="10000"/>
              <a:lumOff val="90000"/>
            </a:schemeClr>
          </a:solidFill>
        </p:spPr>
        <p:txBody>
          <a:bodyPr lIns="274313" rIns="274313" anchor="ctr">
            <a:noAutofit/>
          </a:bodyPr>
          <a:lstStyle>
            <a:lvl1pPr marL="0" indent="0">
              <a:spcBef>
                <a:spcPts val="800"/>
              </a:spcBef>
              <a:buFont typeface="Arial" panose="020B0604020202020204" pitchFamily="34" charset="0"/>
              <a:buNone/>
              <a:defRPr sz="2933" baseline="0"/>
            </a:lvl1pPr>
            <a:lvl2pPr marL="380996" indent="-380996">
              <a:spcBef>
                <a:spcPts val="800"/>
              </a:spcBef>
              <a:buFont typeface="Arial" panose="020B0604020202020204" pitchFamily="34" charset="0"/>
              <a:buChar char="•"/>
              <a:defRPr sz="2933"/>
            </a:lvl2pPr>
            <a:lvl3pPr marL="380996" indent="-380996">
              <a:spcBef>
                <a:spcPts val="800"/>
              </a:spcBef>
              <a:buFont typeface="Arial" panose="020B0604020202020204" pitchFamily="34" charset="0"/>
              <a:buChar char="•"/>
              <a:defRPr sz="2933"/>
            </a:lvl3pPr>
            <a:lvl4pPr marL="0" indent="0">
              <a:spcBef>
                <a:spcPts val="800"/>
              </a:spcBef>
              <a:buNone/>
              <a:defRPr sz="2933"/>
            </a:lvl4pPr>
            <a:lvl5pPr marL="0" indent="0">
              <a:spcBef>
                <a:spcPts val="800"/>
              </a:spcBef>
              <a:buNone/>
              <a:defRPr sz="2933"/>
            </a:lvl5pPr>
            <a:lvl6pPr marL="0" indent="0">
              <a:spcBef>
                <a:spcPts val="800"/>
              </a:spcBef>
              <a:buNone/>
              <a:defRPr sz="2933"/>
            </a:lvl6pPr>
            <a:lvl7pPr marL="0" indent="0">
              <a:spcBef>
                <a:spcPts val="800"/>
              </a:spcBef>
              <a:buNone/>
              <a:defRPr sz="2933"/>
            </a:lvl7pPr>
            <a:lvl8pPr marL="0" indent="0">
              <a:spcBef>
                <a:spcPts val="800"/>
              </a:spcBef>
              <a:buNone/>
              <a:defRPr sz="2933"/>
            </a:lvl8pPr>
            <a:lvl9pPr marL="0" indent="0">
              <a:spcBef>
                <a:spcPts val="800"/>
              </a:spcBef>
              <a:buNone/>
              <a:defRPr sz="2933"/>
            </a:lvl9pPr>
          </a:lstStyle>
          <a:p>
            <a:pPr lvl="0"/>
            <a:r>
              <a:rPr lang="en-US" dirty="0" smtClean="0"/>
              <a:t>Type your question or a statement of the problem here</a:t>
            </a:r>
            <a:endParaRPr lang="en-US" dirty="0"/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37" hasCustomPrompt="1"/>
          </p:nvPr>
        </p:nvSpPr>
        <p:spPr>
          <a:xfrm>
            <a:off x="857250" y="6998208"/>
            <a:ext cx="9601200" cy="85344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274313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644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7" name="Content Placeholder 17"/>
          <p:cNvSpPr>
            <a:spLocks noGrp="1"/>
          </p:cNvSpPr>
          <p:nvPr>
            <p:ph sz="quarter" idx="38" hasCustomPrompt="1"/>
          </p:nvPr>
        </p:nvSpPr>
        <p:spPr>
          <a:xfrm>
            <a:off x="857250" y="7912609"/>
            <a:ext cx="9601200" cy="1871671"/>
          </a:xfrm>
        </p:spPr>
        <p:txBody>
          <a:bodyPr lIns="68579" tIns="137156"/>
          <a:lstStyle>
            <a:lvl1pPr>
              <a:defRPr sz="2133" baseline="0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57250" y="9966960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274313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644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857250" y="10960608"/>
            <a:ext cx="9601200" cy="4018308"/>
          </a:xfrm>
        </p:spPr>
        <p:txBody>
          <a:bodyPr lIns="68579" tIns="137156"/>
          <a:lstStyle>
            <a:lvl1pPr>
              <a:defRPr sz="2133" baseline="0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857250" y="15258288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274313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644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857250" y="16221456"/>
            <a:ext cx="9601200" cy="4864608"/>
          </a:xfrm>
        </p:spPr>
        <p:txBody>
          <a:bodyPr lIns="68579" tIns="137156"/>
          <a:lstStyle>
            <a:lvl1pPr>
              <a:defRPr sz="2133" baseline="0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1658600" y="3779520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274313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644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1658600" y="4742689"/>
            <a:ext cx="9601200" cy="4530371"/>
          </a:xfrm>
        </p:spPr>
        <p:txBody>
          <a:bodyPr lIns="68579" tIns="137156"/>
          <a:lstStyle>
            <a:lvl1pPr>
              <a:defRPr sz="2133" baseline="0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38" name="Text Placeholder 6"/>
          <p:cNvSpPr>
            <a:spLocks noGrp="1"/>
          </p:cNvSpPr>
          <p:nvPr>
            <p:ph type="body" sz="quarter" idx="40" hasCustomPrompt="1"/>
          </p:nvPr>
        </p:nvSpPr>
        <p:spPr>
          <a:xfrm>
            <a:off x="11658600" y="9552432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274313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644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1658600" y="10515600"/>
            <a:ext cx="9601200" cy="4463316"/>
          </a:xfrm>
        </p:spPr>
        <p:txBody>
          <a:bodyPr lIns="68579" tIns="137156"/>
          <a:lstStyle>
            <a:lvl1pPr>
              <a:defRPr sz="2133" baseline="0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1658600" y="15258288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274313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644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1658600" y="16221456"/>
            <a:ext cx="9601200" cy="4864608"/>
          </a:xfrm>
        </p:spPr>
        <p:txBody>
          <a:bodyPr lIns="68579" tIns="137156"/>
          <a:lstStyle>
            <a:lvl1pPr>
              <a:defRPr sz="2133" baseline="0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425660" y="3779520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274313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644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2425660" y="4742688"/>
            <a:ext cx="9601200" cy="4876800"/>
          </a:xfrm>
        </p:spPr>
        <p:txBody>
          <a:bodyPr lIns="68579" tIns="137156"/>
          <a:lstStyle>
            <a:lvl1pPr>
              <a:defRPr sz="2133" baseline="0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2425660" y="9943222"/>
            <a:ext cx="9601200" cy="3025740"/>
          </a:xfrm>
        </p:spPr>
        <p:txBody>
          <a:bodyPr lIns="68579" tIns="137156"/>
          <a:lstStyle>
            <a:lvl1pPr>
              <a:defRPr sz="2133" baseline="0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  <a:endParaRPr lang="en-US" dirty="0"/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41" hasCustomPrompt="1"/>
          </p:nvPr>
        </p:nvSpPr>
        <p:spPr>
          <a:xfrm>
            <a:off x="22425660" y="13178397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274313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644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40" name="Content Placeholder 17"/>
          <p:cNvSpPr>
            <a:spLocks noGrp="1"/>
          </p:cNvSpPr>
          <p:nvPr>
            <p:ph sz="quarter" idx="42" hasCustomPrompt="1"/>
          </p:nvPr>
        </p:nvSpPr>
        <p:spPr>
          <a:xfrm>
            <a:off x="22425660" y="14141566"/>
            <a:ext cx="9601200" cy="2896524"/>
          </a:xfrm>
        </p:spPr>
        <p:txBody>
          <a:bodyPr lIns="68579" tIns="137156"/>
          <a:lstStyle>
            <a:lvl1pPr>
              <a:defRPr sz="2133" baseline="0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  <a:endParaRPr lang="en-US" dirty="0"/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2425660" y="17148048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274313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644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2425660" y="18111216"/>
            <a:ext cx="9601200" cy="2974848"/>
          </a:xfrm>
        </p:spPr>
        <p:txBody>
          <a:bodyPr lIns="68579" tIns="137156"/>
          <a:lstStyle>
            <a:lvl1pPr>
              <a:defRPr sz="2133" baseline="0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43"/>
          </p:nvPr>
        </p:nvSpPr>
        <p:spPr>
          <a:xfrm>
            <a:off x="24203027" y="0"/>
            <a:ext cx="8715375" cy="2561630"/>
          </a:xfrm>
          <a:effectDag name="">
            <a:cont type="tree" name="">
              <a:effect ref="fillLine"/>
              <a:alphaMod>
                <a:cont name="">
                  <a:fill>
                    <a:gradFill>
                      <a:gsLst>
                        <a:gs pos="60000">
                          <a:srgbClr val="000000">
                            <a:alpha val="100000"/>
                          </a:srgbClr>
                        </a:gs>
                        <a:gs pos="97000">
                          <a:srgbClr val="000000">
                            <a:alpha val="0"/>
                          </a:srgbClr>
                        </a:gs>
                      </a:gsLst>
                      <a:lin ang="10800000"/>
                    </a:gradFill>
                  </a:fill>
                </a:cont>
              </a:alphaMod>
            </a:cont>
          </a:effectDag>
        </p:spPr>
        <p:txBody>
          <a:bodyPr lIns="68579" tIns="342892" rIns="68579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ltGray">
          <a:xfrm>
            <a:off x="0" y="0"/>
            <a:ext cx="32918400" cy="3352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9" tIns="30479" rIns="60959" bIns="30479" rtlCol="0" anchor="ctr"/>
          <a:lstStyle/>
          <a:p>
            <a:pPr algn="ctr"/>
            <a:endParaRPr lang="en-US" sz="4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68680" y="457241"/>
            <a:ext cx="22631400" cy="1981160"/>
          </a:xfrm>
          <a:prstGeom prst="rect">
            <a:avLst/>
          </a:prstGeom>
        </p:spPr>
        <p:txBody>
          <a:bodyPr vert="horz" lIns="68579" tIns="34289" rIns="68579" bIns="34289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8680" y="4013201"/>
            <a:ext cx="31192470" cy="15753082"/>
          </a:xfrm>
          <a:prstGeom prst="rect">
            <a:avLst/>
          </a:prstGeom>
        </p:spPr>
        <p:txBody>
          <a:bodyPr vert="horz" lIns="68579" tIns="34289" rIns="68579" bIns="342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50" y="21409799"/>
            <a:ext cx="7406640" cy="304800"/>
          </a:xfrm>
          <a:prstGeom prst="rect">
            <a:avLst/>
          </a:prstGeom>
        </p:spPr>
        <p:txBody>
          <a:bodyPr vert="horz" lIns="68579" tIns="34289" rIns="68579" bIns="34289" rtlCol="0" anchor="ctr"/>
          <a:lstStyle>
            <a:lvl1pPr algn="l">
              <a:defRPr sz="10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63890" y="21409799"/>
            <a:ext cx="16390620" cy="304800"/>
          </a:xfrm>
          <a:prstGeom prst="rect">
            <a:avLst/>
          </a:prstGeom>
        </p:spPr>
        <p:txBody>
          <a:bodyPr vert="horz" lIns="68579" tIns="34289" rIns="68579" bIns="34289" rtlCol="0" anchor="ctr"/>
          <a:lstStyle>
            <a:lvl1pPr algn="ctr">
              <a:defRPr sz="10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654510" y="21409799"/>
            <a:ext cx="7406640" cy="304800"/>
          </a:xfrm>
          <a:prstGeom prst="rect">
            <a:avLst/>
          </a:prstGeom>
        </p:spPr>
        <p:txBody>
          <a:bodyPr vert="horz" lIns="68579" tIns="34289" rIns="68579" bIns="34289" rtlCol="0" anchor="ctr"/>
          <a:lstStyle>
            <a:lvl1pPr algn="r">
              <a:defRPr sz="10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0" y="2590800"/>
            <a:ext cx="32918400" cy="762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9" tIns="30479" rIns="60959" bIns="30479" rtlCol="0" anchor="ctr"/>
          <a:lstStyle/>
          <a:p>
            <a:pPr algn="ctr"/>
            <a:endParaRPr lang="en-US" sz="480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2590800"/>
            <a:ext cx="32918400" cy="0"/>
          </a:xfrm>
          <a:prstGeom prst="line">
            <a:avLst/>
          </a:prstGeom>
          <a:ln w="114300"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2926044" rtl="0" eaLnBrk="1" latinLnBrk="0" hangingPunct="1">
        <a:lnSpc>
          <a:spcPct val="90000"/>
        </a:lnSpc>
        <a:spcBef>
          <a:spcPct val="0"/>
        </a:spcBef>
        <a:buNone/>
        <a:defRPr sz="7645" b="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04797" indent="-304797" algn="l" defTabSz="2926044" rtl="0" eaLnBrk="1" latinLnBrk="0" hangingPunct="1">
        <a:lnSpc>
          <a:spcPct val="100000"/>
        </a:lnSpc>
        <a:spcBef>
          <a:spcPts val="8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731511" indent="-304797" algn="l" defTabSz="2926044" rtl="0" eaLnBrk="1" latinLnBrk="0" hangingPunct="1">
        <a:lnSpc>
          <a:spcPct val="100000"/>
        </a:lnSpc>
        <a:spcBef>
          <a:spcPts val="8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11" indent="-304797" algn="l" defTabSz="2926044" rtl="0" eaLnBrk="1" latinLnBrk="0" hangingPunct="1">
        <a:lnSpc>
          <a:spcPct val="100000"/>
        </a:lnSpc>
        <a:spcBef>
          <a:spcPts val="8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731511" indent="-304797" algn="l" defTabSz="2926044" rtl="0" eaLnBrk="1" latinLnBrk="0" hangingPunct="1">
        <a:lnSpc>
          <a:spcPct val="100000"/>
        </a:lnSpc>
        <a:spcBef>
          <a:spcPts val="8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11" indent="-304797" algn="l" defTabSz="2926044" rtl="0" eaLnBrk="1" latinLnBrk="0" hangingPunct="1">
        <a:lnSpc>
          <a:spcPct val="100000"/>
        </a:lnSpc>
        <a:spcBef>
          <a:spcPts val="8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731511" indent="-304797" algn="l" defTabSz="2926044" rtl="0" eaLnBrk="1" latinLnBrk="0" hangingPunct="1">
        <a:lnSpc>
          <a:spcPct val="100000"/>
        </a:lnSpc>
        <a:spcBef>
          <a:spcPts val="8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731511" indent="-304797" algn="l" defTabSz="2926044" rtl="0" eaLnBrk="1" latinLnBrk="0" hangingPunct="1">
        <a:lnSpc>
          <a:spcPct val="100000"/>
        </a:lnSpc>
        <a:spcBef>
          <a:spcPts val="8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731511" indent="-304797" algn="l" defTabSz="2926044" rtl="0" eaLnBrk="1" latinLnBrk="0" hangingPunct="1">
        <a:lnSpc>
          <a:spcPct val="100000"/>
        </a:lnSpc>
        <a:spcBef>
          <a:spcPts val="8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11" indent="-304797" algn="l" defTabSz="2926044" rtl="0" eaLnBrk="1" latinLnBrk="0" hangingPunct="1">
        <a:lnSpc>
          <a:spcPct val="100000"/>
        </a:lnSpc>
        <a:spcBef>
          <a:spcPts val="8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6044" rtl="0" eaLnBrk="1" latinLnBrk="0" hangingPunct="1">
        <a:defRPr sz="5778" kern="1200">
          <a:solidFill>
            <a:schemeClr val="tx1"/>
          </a:solidFill>
          <a:latin typeface="+mn-lt"/>
          <a:ea typeface="+mn-ea"/>
          <a:cs typeface="+mn-cs"/>
        </a:defRPr>
      </a:lvl1pPr>
      <a:lvl2pPr marL="1463022" algn="l" defTabSz="2926044" rtl="0" eaLnBrk="1" latinLnBrk="0" hangingPunct="1">
        <a:defRPr sz="5778" kern="1200">
          <a:solidFill>
            <a:schemeClr val="tx1"/>
          </a:solidFill>
          <a:latin typeface="+mn-lt"/>
          <a:ea typeface="+mn-ea"/>
          <a:cs typeface="+mn-cs"/>
        </a:defRPr>
      </a:lvl2pPr>
      <a:lvl3pPr marL="2926044" algn="l" defTabSz="2926044" rtl="0" eaLnBrk="1" latinLnBrk="0" hangingPunct="1">
        <a:defRPr sz="5778" kern="1200">
          <a:solidFill>
            <a:schemeClr val="tx1"/>
          </a:solidFill>
          <a:latin typeface="+mn-lt"/>
          <a:ea typeface="+mn-ea"/>
          <a:cs typeface="+mn-cs"/>
        </a:defRPr>
      </a:lvl3pPr>
      <a:lvl4pPr marL="4389065" algn="l" defTabSz="2926044" rtl="0" eaLnBrk="1" latinLnBrk="0" hangingPunct="1">
        <a:defRPr sz="5778" kern="1200">
          <a:solidFill>
            <a:schemeClr val="tx1"/>
          </a:solidFill>
          <a:latin typeface="+mn-lt"/>
          <a:ea typeface="+mn-ea"/>
          <a:cs typeface="+mn-cs"/>
        </a:defRPr>
      </a:lvl4pPr>
      <a:lvl5pPr marL="5852087" algn="l" defTabSz="2926044" rtl="0" eaLnBrk="1" latinLnBrk="0" hangingPunct="1">
        <a:defRPr sz="5778" kern="1200">
          <a:solidFill>
            <a:schemeClr val="tx1"/>
          </a:solidFill>
          <a:latin typeface="+mn-lt"/>
          <a:ea typeface="+mn-ea"/>
          <a:cs typeface="+mn-cs"/>
        </a:defRPr>
      </a:lvl5pPr>
      <a:lvl6pPr marL="7315109" algn="l" defTabSz="2926044" rtl="0" eaLnBrk="1" latinLnBrk="0" hangingPunct="1">
        <a:defRPr sz="5778" kern="1200">
          <a:solidFill>
            <a:schemeClr val="tx1"/>
          </a:solidFill>
          <a:latin typeface="+mn-lt"/>
          <a:ea typeface="+mn-ea"/>
          <a:cs typeface="+mn-cs"/>
        </a:defRPr>
      </a:lvl6pPr>
      <a:lvl7pPr marL="8778130" algn="l" defTabSz="2926044" rtl="0" eaLnBrk="1" latinLnBrk="0" hangingPunct="1">
        <a:defRPr sz="5778" kern="1200">
          <a:solidFill>
            <a:schemeClr val="tx1"/>
          </a:solidFill>
          <a:latin typeface="+mn-lt"/>
          <a:ea typeface="+mn-ea"/>
          <a:cs typeface="+mn-cs"/>
        </a:defRPr>
      </a:lvl7pPr>
      <a:lvl8pPr marL="10241152" algn="l" defTabSz="2926044" rtl="0" eaLnBrk="1" latinLnBrk="0" hangingPunct="1">
        <a:defRPr sz="5778" kern="1200">
          <a:solidFill>
            <a:schemeClr val="tx1"/>
          </a:solidFill>
          <a:latin typeface="+mn-lt"/>
          <a:ea typeface="+mn-ea"/>
          <a:cs typeface="+mn-cs"/>
        </a:defRPr>
      </a:lvl8pPr>
      <a:lvl9pPr marL="11704174" algn="l" defTabSz="2926044" rtl="0" eaLnBrk="1" latinLnBrk="0" hangingPunct="1">
        <a:defRPr sz="57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9216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7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12" Type="http://schemas.openxmlformats.org/officeDocument/2006/relationships/image" Target="../media/image6.png"/><Relationship Id="rId2" Type="http://schemas.openxmlformats.org/officeDocument/2006/relationships/diagramData" Target="../diagrams/data1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1.xml"/><Relationship Id="rId15" Type="http://schemas.openxmlformats.org/officeDocument/2006/relationships/image" Target="../media/image9.jpeg"/><Relationship Id="rId10" Type="http://schemas.openxmlformats.org/officeDocument/2006/relationships/image" Target="../media/image4.gif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 87"/>
          <p:cNvSpPr/>
          <p:nvPr/>
        </p:nvSpPr>
        <p:spPr>
          <a:xfrm>
            <a:off x="12191157" y="8574111"/>
            <a:ext cx="4218647" cy="2502996"/>
          </a:xfrm>
          <a:prstGeom prst="rect">
            <a:avLst/>
          </a:pr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60959" tIns="30479" rIns="60959" bIns="30479" anchor="b"/>
          <a:lstStyle/>
          <a:p>
            <a:pPr algn="r"/>
            <a:r>
              <a:rPr lang="en-US" sz="1867" dirty="0"/>
              <a:t>3.</a:t>
            </a:r>
          </a:p>
        </p:txBody>
      </p:sp>
      <p:sp>
        <p:nvSpPr>
          <p:cNvPr id="87" name="Rectangle 86"/>
          <p:cNvSpPr/>
          <p:nvPr/>
        </p:nvSpPr>
        <p:spPr>
          <a:xfrm>
            <a:off x="12186921" y="4592321"/>
            <a:ext cx="4197335" cy="2773080"/>
          </a:xfrm>
          <a:prstGeom prst="rect">
            <a:avLst/>
          </a:pr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60959" tIns="30479" rIns="60959" bIns="30479" anchor="b"/>
          <a:lstStyle/>
          <a:p>
            <a:pPr algn="r"/>
            <a:r>
              <a:rPr lang="en-US" sz="1867" dirty="0"/>
              <a:t>1</a:t>
            </a:r>
            <a:r>
              <a:rPr lang="en-US" sz="2667" dirty="0"/>
              <a:t>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Neuron Model</a:t>
            </a:r>
            <a:endParaRPr lang="en-US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r>
              <a:rPr lang="en-US" dirty="0" smtClean="0"/>
              <a:t>Brendan Frick | Professor Uri </a:t>
            </a:r>
            <a:r>
              <a:rPr lang="en-US" dirty="0" err="1" smtClean="0"/>
              <a:t>Wilensky</a:t>
            </a:r>
            <a:r>
              <a:rPr lang="en-US" dirty="0" smtClean="0"/>
              <a:t>| EECS 372</a:t>
            </a:r>
            <a:endParaRPr lang="en-US" dirty="0"/>
          </a:p>
        </p:txBody>
      </p:sp>
      <p:sp>
        <p:nvSpPr>
          <p:cNvPr id="67" name="Text Placeholder 6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Modelling Goal</a:t>
            </a:r>
            <a:endParaRPr lang="en-US" dirty="0"/>
          </a:p>
        </p:txBody>
      </p:sp>
      <p:sp>
        <p:nvSpPr>
          <p:cNvPr id="69" name="Text Placeholder 68"/>
          <p:cNvSpPr>
            <a:spLocks noGrp="1"/>
          </p:cNvSpPr>
          <p:nvPr>
            <p:ph type="body" sz="quarter" idx="39"/>
          </p:nvPr>
        </p:nvSpPr>
        <p:spPr>
          <a:xfrm>
            <a:off x="927632" y="4636504"/>
            <a:ext cx="9546771" cy="1821716"/>
          </a:xfrm>
        </p:spPr>
        <p:txBody>
          <a:bodyPr/>
          <a:lstStyle/>
          <a:p>
            <a:pPr algn="ctr"/>
            <a:r>
              <a:rPr lang="en-US" sz="4000" dirty="0">
                <a:latin typeface="+mj-lt"/>
              </a:rPr>
              <a:t>To model a neuron at the ionic level</a:t>
            </a:r>
          </a:p>
        </p:txBody>
      </p:sp>
      <p:sp>
        <p:nvSpPr>
          <p:cNvPr id="68" name="Text Placeholder 67"/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en-US" dirty="0" smtClean="0"/>
              <a:t>Neuron Properties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38"/>
          </p:nvPr>
        </p:nvSpPr>
        <p:spPr/>
        <p:txBody>
          <a:bodyPr/>
          <a:lstStyle/>
          <a:p>
            <a:r>
              <a:rPr lang="en-US" dirty="0" smtClean="0"/>
              <a:t>K</a:t>
            </a:r>
            <a:r>
              <a:rPr lang="en-US" baseline="30000" dirty="0" smtClean="0"/>
              <a:t>+</a:t>
            </a:r>
            <a:r>
              <a:rPr lang="en-US" dirty="0" smtClean="0"/>
              <a:t>, Na</a:t>
            </a:r>
            <a:r>
              <a:rPr lang="en-US" baseline="30000" dirty="0" smtClean="0"/>
              <a:t>+</a:t>
            </a:r>
            <a:r>
              <a:rPr lang="en-US" dirty="0" smtClean="0"/>
              <a:t>, Ca</a:t>
            </a:r>
            <a:r>
              <a:rPr lang="en-US" baseline="30000" dirty="0" smtClean="0"/>
              <a:t>++</a:t>
            </a:r>
            <a:r>
              <a:rPr lang="en-US" dirty="0" smtClean="0"/>
              <a:t>, and Cl</a:t>
            </a:r>
            <a:r>
              <a:rPr lang="en-US" baseline="30000" dirty="0" smtClean="0"/>
              <a:t>-</a:t>
            </a:r>
            <a:r>
              <a:rPr lang="en-US" dirty="0" smtClean="0"/>
              <a:t> ions</a:t>
            </a:r>
          </a:p>
          <a:p>
            <a:r>
              <a:rPr lang="en-US" dirty="0" smtClean="0"/>
              <a:t>Impassable cell membrane</a:t>
            </a:r>
          </a:p>
          <a:p>
            <a:r>
              <a:rPr lang="en-US" dirty="0" smtClean="0"/>
              <a:t>Selective, voltage gated transmembrane channel proteins</a:t>
            </a:r>
          </a:p>
          <a:p>
            <a:r>
              <a:rPr lang="en-US" dirty="0" smtClean="0"/>
              <a:t>Electrophysiological response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 err="1" smtClean="0"/>
              <a:t>NetLogo</a:t>
            </a:r>
            <a:r>
              <a:rPr lang="en-US" dirty="0" smtClean="0"/>
              <a:t> Properties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 smtClean="0"/>
              <a:t>Model Parameters</a:t>
            </a:r>
            <a:endParaRPr lang="en-US" dirty="0"/>
          </a:p>
        </p:txBody>
      </p:sp>
      <p:graphicFrame>
        <p:nvGraphicFramePr>
          <p:cNvPr id="72" name="Content Placeholder 71" descr="Horizontal Bullet List" title="SmartArt"/>
          <p:cNvGraphicFramePr>
            <a:graphicFrameLocks noGrp="1"/>
          </p:cNvGraphicFramePr>
          <p:nvPr>
            <p:ph sz="quarter" idx="26"/>
            <p:extLst>
              <p:ext uri="{D42A27DB-BD31-4B8C-83A1-F6EECF244321}">
                <p14:modId xmlns:p14="http://schemas.microsoft.com/office/powerpoint/2010/main" val="3584322988"/>
              </p:ext>
            </p:extLst>
          </p:nvPr>
        </p:nvGraphicFramePr>
        <p:xfrm>
          <a:off x="880079" y="16255289"/>
          <a:ext cx="9555542" cy="48651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 smtClean="0"/>
              <a:t>Results</a:t>
            </a:r>
            <a:endParaRPr lang="en-US" dirty="0"/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42"/>
          </p:nvPr>
        </p:nvSpPr>
        <p:spPr>
          <a:xfrm>
            <a:off x="22425660" y="14013638"/>
            <a:ext cx="9601200" cy="2896524"/>
          </a:xfrm>
        </p:spPr>
        <p:txBody>
          <a:bodyPr>
            <a:noAutofit/>
          </a:bodyPr>
          <a:lstStyle/>
          <a:p>
            <a:r>
              <a:rPr lang="en-US" sz="2400" dirty="0" smtClean="0"/>
              <a:t>It is possible to model a functional neuron using ABM.</a:t>
            </a:r>
          </a:p>
          <a:p>
            <a:r>
              <a:rPr lang="en-US" sz="2400" dirty="0" smtClean="0"/>
              <a:t>Equilibrium concentration is feasible; equilibrium kinetics are harder to achieve</a:t>
            </a:r>
          </a:p>
          <a:p>
            <a:r>
              <a:rPr lang="en-US" sz="2400" dirty="0" smtClean="0"/>
              <a:t>Equilibrium effects can be achieved by micromanaging ion concentrations and channel densities</a:t>
            </a:r>
          </a:p>
          <a:p>
            <a:r>
              <a:rPr lang="en-US" sz="2400" dirty="0" smtClean="0"/>
              <a:t>Next steps will be retooling channel state dynamics with Markov chains, introducing more voltage gated and ligand gated channels, and adding in repolarization features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22425660" y="17688514"/>
            <a:ext cx="9601200" cy="812800"/>
          </a:xfrm>
        </p:spPr>
        <p:txBody>
          <a:bodyPr/>
          <a:lstStyle/>
          <a:p>
            <a:r>
              <a:rPr lang="en-US" smtClean="0"/>
              <a:t>Works Cited</a:t>
            </a:r>
            <a:endParaRPr lang="en-US" dirty="0"/>
          </a:p>
        </p:txBody>
      </p:sp>
      <p:sp>
        <p:nvSpPr>
          <p:cNvPr id="22" name="Content Placeholder 21"/>
          <p:cNvSpPr>
            <a:spLocks noGrp="1"/>
          </p:cNvSpPr>
          <p:nvPr>
            <p:ph sz="quarter" idx="35"/>
          </p:nvPr>
        </p:nvSpPr>
        <p:spPr>
          <a:xfrm>
            <a:off x="22425660" y="18651682"/>
            <a:ext cx="9601200" cy="2974848"/>
          </a:xfrm>
        </p:spPr>
        <p:txBody>
          <a:bodyPr>
            <a:normAutofit/>
          </a:bodyPr>
          <a:lstStyle/>
          <a:p>
            <a:pPr marL="342905" indent="-342905">
              <a:buFont typeface="+mj-lt"/>
              <a:buAutoNum type="arabicPeriod"/>
            </a:pPr>
            <a:r>
              <a:rPr lang="en-US" dirty="0" err="1" smtClean="0"/>
              <a:t>Marbán</a:t>
            </a:r>
            <a:r>
              <a:rPr lang="en-US" dirty="0"/>
              <a:t>, E. Cardiac </a:t>
            </a:r>
            <a:r>
              <a:rPr lang="en-US" dirty="0" err="1"/>
              <a:t>channelopathies</a:t>
            </a:r>
            <a:r>
              <a:rPr lang="en-US" dirty="0"/>
              <a:t>. </a:t>
            </a:r>
            <a:r>
              <a:rPr lang="en-US" i="1" dirty="0"/>
              <a:t>Nature</a:t>
            </a:r>
            <a:r>
              <a:rPr lang="en-US" dirty="0"/>
              <a:t> </a:t>
            </a:r>
            <a:r>
              <a:rPr lang="en-US" b="1" dirty="0"/>
              <a:t>415,</a:t>
            </a:r>
            <a:r>
              <a:rPr lang="en-US" dirty="0"/>
              <a:t> 213-218 (2002</a:t>
            </a:r>
            <a:r>
              <a:rPr lang="en-US" dirty="0" smtClean="0"/>
              <a:t>).</a:t>
            </a:r>
          </a:p>
          <a:p>
            <a:pPr marL="342905" indent="-342905">
              <a:buFont typeface="+mj-lt"/>
              <a:buAutoNum type="arabicPeriod"/>
            </a:pPr>
            <a:r>
              <a:rPr lang="en-US" dirty="0" smtClean="0"/>
              <a:t>“Neuronal Action Potential.” </a:t>
            </a:r>
            <a:r>
              <a:rPr lang="en-US" i="1" dirty="0" err="1" smtClean="0"/>
              <a:t>PhysiologyWeb</a:t>
            </a:r>
            <a:r>
              <a:rPr lang="en-US" dirty="0" smtClean="0"/>
              <a:t>. </a:t>
            </a:r>
            <a:r>
              <a:rPr lang="en-US" dirty="0" err="1" smtClean="0"/>
              <a:t>N.p</a:t>
            </a:r>
            <a:r>
              <a:rPr lang="en-US" dirty="0" smtClean="0"/>
              <a:t>., </a:t>
            </a:r>
            <a:r>
              <a:rPr lang="en-US" dirty="0" err="1" smtClean="0"/>
              <a:t>n.d.</a:t>
            </a:r>
            <a:r>
              <a:rPr lang="en-US" dirty="0" smtClean="0"/>
              <a:t> Web. 07 June 2015.</a:t>
            </a:r>
          </a:p>
          <a:p>
            <a:pPr marL="342905" indent="-342905">
              <a:buFont typeface="+mj-lt"/>
              <a:buAutoNum type="arabicPeriod"/>
            </a:pPr>
            <a:r>
              <a:rPr lang="en-US" dirty="0"/>
              <a:t>Eva Horne et al., </a:t>
            </a:r>
            <a:r>
              <a:rPr lang="en-US" i="1" dirty="0"/>
              <a:t>Principles of Biology</a:t>
            </a:r>
            <a:r>
              <a:rPr lang="en-US" dirty="0"/>
              <a:t>. </a:t>
            </a:r>
            <a:r>
              <a:rPr lang="en-US" dirty="0" err="1"/>
              <a:t>OpenStaxCNX</a:t>
            </a:r>
            <a:r>
              <a:rPr lang="en-US" dirty="0"/>
              <a:t>. 07 Junes, 2015. http://</a:t>
            </a:r>
            <a:r>
              <a:rPr lang="en-US" dirty="0" err="1"/>
              <a:t>cnx.org</a:t>
            </a:r>
            <a:r>
              <a:rPr lang="en-US" dirty="0"/>
              <a:t>/contents/db89c8f8-a27c-468-ad2a-19d11a2a7e2e@21.1</a:t>
            </a:r>
            <a:r>
              <a:rPr lang="en-US" dirty="0" smtClean="0"/>
              <a:t>.</a:t>
            </a:r>
          </a:p>
          <a:p>
            <a:pPr marL="342905" indent="-342905">
              <a:buFont typeface="+mj-lt"/>
              <a:buAutoNum type="arabicPeriod"/>
            </a:pPr>
            <a:r>
              <a:rPr lang="en-US" dirty="0" smtClean="0"/>
              <a:t>“Addiction.” </a:t>
            </a:r>
            <a:r>
              <a:rPr lang="en-US" i="1" dirty="0" smtClean="0"/>
              <a:t>NIH Office of Science Education </a:t>
            </a:r>
            <a:r>
              <a:rPr lang="en-US" dirty="0" err="1" smtClean="0"/>
              <a:t>N.p</a:t>
            </a:r>
            <a:r>
              <a:rPr lang="en-US" dirty="0" smtClean="0"/>
              <a:t>., </a:t>
            </a:r>
            <a:r>
              <a:rPr lang="en-US" dirty="0" err="1" smtClean="0"/>
              <a:t>n.d.</a:t>
            </a:r>
            <a:r>
              <a:rPr lang="en-US" dirty="0" smtClean="0"/>
              <a:t> Web 07 June </a:t>
            </a:r>
            <a:r>
              <a:rPr lang="en-US" dirty="0" smtClean="0"/>
              <a:t>2015.</a:t>
            </a:r>
            <a:endParaRPr lang="en-US" dirty="0" smtClean="0"/>
          </a:p>
        </p:txBody>
      </p:sp>
      <p:pic>
        <p:nvPicPr>
          <p:cNvPr id="1030" name="Picture 6" descr="http://kdmedia.kanald.ro/kfetele/image/201504/full/media_142859151130449400.jpg"/>
          <p:cNvPicPr>
            <a:picLocks noGrp="1" noChangeAspect="1" noChangeArrowheads="1"/>
          </p:cNvPicPr>
          <p:nvPr>
            <p:ph type="pic" sz="quarter" idx="43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4" b="2165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Content Placeholder 14"/>
          <p:cNvSpPr>
            <a:spLocks noGrp="1"/>
          </p:cNvSpPr>
          <p:nvPr>
            <p:ph sz="quarter" idx="42"/>
          </p:nvPr>
        </p:nvSpPr>
        <p:spPr>
          <a:xfrm>
            <a:off x="52005468" y="14350224"/>
            <a:ext cx="6539900" cy="186649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i="1" dirty="0" smtClean="0"/>
              <a:t>Modelled current clamp response</a:t>
            </a:r>
            <a:r>
              <a:rPr lang="en-US" dirty="0" smtClean="0"/>
              <a:t>			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978138" y="11067782"/>
            <a:ext cx="4311377" cy="3902482"/>
            <a:chOff x="1345810" y="16440913"/>
            <a:chExt cx="5781823" cy="5853723"/>
          </a:xfrm>
        </p:grpSpPr>
        <p:grpSp>
          <p:nvGrpSpPr>
            <p:cNvPr id="52" name="Group 51"/>
            <p:cNvGrpSpPr/>
            <p:nvPr/>
          </p:nvGrpSpPr>
          <p:grpSpPr>
            <a:xfrm>
              <a:off x="1345810" y="16440913"/>
              <a:ext cx="5781823" cy="980582"/>
              <a:chOff x="4000" y="1352158"/>
              <a:chExt cx="3900487" cy="769463"/>
            </a:xfrm>
          </p:grpSpPr>
          <p:sp>
            <p:nvSpPr>
              <p:cNvPr id="56" name="Rectangle 55"/>
              <p:cNvSpPr/>
              <p:nvPr/>
            </p:nvSpPr>
            <p:spPr>
              <a:xfrm>
                <a:off x="4000" y="1352158"/>
                <a:ext cx="3900487" cy="769463"/>
              </a:xfrm>
              <a:prstGeom prst="rect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7" name="Rectangle 56"/>
              <p:cNvSpPr/>
              <p:nvPr/>
            </p:nvSpPr>
            <p:spPr>
              <a:xfrm>
                <a:off x="4000" y="1352158"/>
                <a:ext cx="3900487" cy="76946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77010" tIns="101148" rIns="177010" bIns="101148" numCol="1" spcCol="1270" anchor="ctr" anchorCtr="0">
                <a:noAutofit/>
              </a:bodyPr>
              <a:lstStyle/>
              <a:p>
                <a:pPr algn="ctr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400" u="sng" dirty="0"/>
                  <a:t>Turtles - Ions</a:t>
                </a: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1345810" y="17421495"/>
              <a:ext cx="5781823" cy="4873141"/>
              <a:chOff x="4000" y="2121620"/>
              <a:chExt cx="3900487" cy="3823957"/>
            </a:xfrm>
          </p:grpSpPr>
          <p:sp>
            <p:nvSpPr>
              <p:cNvPr id="54" name="Rectangle 53"/>
              <p:cNvSpPr/>
              <p:nvPr/>
            </p:nvSpPr>
            <p:spPr>
              <a:xfrm>
                <a:off x="4000" y="2121622"/>
                <a:ext cx="3900487" cy="3823955"/>
              </a:xfrm>
              <a:prstGeom prst="rect">
                <a:avLst/>
              </a:prstGeom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5" name="Rectangle 54"/>
              <p:cNvSpPr/>
              <p:nvPr/>
            </p:nvSpPr>
            <p:spPr>
              <a:xfrm>
                <a:off x="4000" y="2121620"/>
                <a:ext cx="3900487" cy="382395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2757" tIns="132757" rIns="177010" bIns="199136" numCol="1" spcCol="1270" anchor="t" anchorCtr="0">
                <a:noAutofit/>
              </a:bodyPr>
              <a:lstStyle/>
              <a:p>
                <a:pPr marL="190498" lvl="1" indent="-19049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133" dirty="0"/>
                  <a:t>Turtles own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Classifier (type of ion)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Charge (-1, 0, +1, +2)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Ionic Radius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Location </a:t>
                </a:r>
                <a:r>
                  <a:rPr lang="en-US" sz="1867" dirty="0"/>
                  <a:t>– intra/extracellular</a:t>
                </a:r>
              </a:p>
              <a:p>
                <a:pPr marL="0" lvl="1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133" dirty="0"/>
                  <a:t>Turtles do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Interact </a:t>
                </a:r>
                <a:r>
                  <a:rPr lang="en-US" sz="1867" dirty="0"/>
                  <a:t>with ions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Interact with </a:t>
                </a:r>
                <a:r>
                  <a:rPr lang="en-US" sz="1867" dirty="0"/>
                  <a:t>channels</a:t>
                </a:r>
                <a:endParaRPr lang="en-US" sz="1867" dirty="0"/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Move randomly</a:t>
                </a:r>
              </a:p>
              <a:p>
                <a:pPr marL="1419436" lvl="2" indent="-19049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en-US" sz="1867" dirty="0"/>
              </a:p>
              <a:p>
                <a:pPr marL="1419436" lvl="2" indent="-19049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en-US" sz="1867" dirty="0"/>
              </a:p>
              <a:p>
                <a:pPr marL="1419436" lvl="2" indent="-19049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en-US" sz="1867" dirty="0"/>
              </a:p>
              <a:p>
                <a:pPr marL="1419436" lvl="2" indent="-19049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en-US" sz="1867" dirty="0"/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5952786" y="11067782"/>
            <a:ext cx="4350395" cy="3902481"/>
            <a:chOff x="7891051" y="16440913"/>
            <a:chExt cx="5785339" cy="5853721"/>
          </a:xfrm>
        </p:grpSpPr>
        <p:grpSp>
          <p:nvGrpSpPr>
            <p:cNvPr id="76" name="Group 75"/>
            <p:cNvGrpSpPr/>
            <p:nvPr/>
          </p:nvGrpSpPr>
          <p:grpSpPr>
            <a:xfrm>
              <a:off x="7891052" y="16440913"/>
              <a:ext cx="5785338" cy="980582"/>
              <a:chOff x="4000" y="1352158"/>
              <a:chExt cx="3900487" cy="769463"/>
            </a:xfrm>
          </p:grpSpPr>
          <p:sp>
            <p:nvSpPr>
              <p:cNvPr id="80" name="Rectangle 79"/>
              <p:cNvSpPr/>
              <p:nvPr/>
            </p:nvSpPr>
            <p:spPr>
              <a:xfrm>
                <a:off x="4000" y="1352158"/>
                <a:ext cx="3900487" cy="769463"/>
              </a:xfrm>
              <a:prstGeom prst="rect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81" name="Rectangle 80"/>
              <p:cNvSpPr/>
              <p:nvPr/>
            </p:nvSpPr>
            <p:spPr>
              <a:xfrm>
                <a:off x="4000" y="1352158"/>
                <a:ext cx="3900487" cy="76946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77010" tIns="101148" rIns="177010" bIns="101148" numCol="1" spcCol="1270" anchor="ctr" anchorCtr="0">
                <a:noAutofit/>
              </a:bodyPr>
              <a:lstStyle/>
              <a:p>
                <a:pPr algn="ctr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400" u="sng" dirty="0"/>
                  <a:t>Patches – Cell Membrane</a:t>
                </a:r>
              </a:p>
            </p:txBody>
          </p:sp>
        </p:grpSp>
        <p:grpSp>
          <p:nvGrpSpPr>
            <p:cNvPr id="77" name="Group 76"/>
            <p:cNvGrpSpPr/>
            <p:nvPr/>
          </p:nvGrpSpPr>
          <p:grpSpPr>
            <a:xfrm>
              <a:off x="7891051" y="17421495"/>
              <a:ext cx="5785339" cy="4873139"/>
              <a:chOff x="3999" y="2121621"/>
              <a:chExt cx="3900488" cy="3823956"/>
            </a:xfrm>
          </p:grpSpPr>
          <p:sp>
            <p:nvSpPr>
              <p:cNvPr id="78" name="Rectangle 77"/>
              <p:cNvSpPr/>
              <p:nvPr/>
            </p:nvSpPr>
            <p:spPr>
              <a:xfrm>
                <a:off x="4000" y="2121622"/>
                <a:ext cx="3900487" cy="3823955"/>
              </a:xfrm>
              <a:prstGeom prst="rect">
                <a:avLst/>
              </a:prstGeom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9" name="Rectangle 78"/>
              <p:cNvSpPr/>
              <p:nvPr/>
            </p:nvSpPr>
            <p:spPr>
              <a:xfrm>
                <a:off x="3999" y="2121621"/>
                <a:ext cx="3900487" cy="382395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2757" tIns="132757" rIns="177010" bIns="199136" numCol="1" spcCol="1270" anchor="t" anchorCtr="0">
                <a:noAutofit/>
              </a:bodyPr>
              <a:lstStyle/>
              <a:p>
                <a:pPr marL="190498" lvl="1" indent="-19049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133" dirty="0"/>
                  <a:t>Patches own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Opening criteria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Selectivity to classifiers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Impassability</a:t>
                </a:r>
              </a:p>
              <a:p>
                <a:pPr marL="0" lvl="1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133" dirty="0"/>
                  <a:t>Patches do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Attract ions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Push ions through membrane</a:t>
                </a:r>
              </a:p>
              <a:p>
                <a:pPr marL="609593" lvl="3" indent="-12191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1867" dirty="0"/>
                  <a:t>Switch location variable of turtles</a:t>
                </a:r>
              </a:p>
              <a:p>
                <a:pPr marL="1419436" lvl="2" indent="-19049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en-US" sz="1867" dirty="0"/>
              </a:p>
              <a:p>
                <a:pPr marL="1419436" lvl="2" indent="-19049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en-US" sz="1867" dirty="0"/>
              </a:p>
              <a:p>
                <a:pPr marL="1419436" lvl="2" indent="-190498" defTabSz="829723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en-US" sz="1867" dirty="0"/>
              </a:p>
            </p:txBody>
          </p:sp>
        </p:grpSp>
      </p:grpSp>
      <p:pic>
        <p:nvPicPr>
          <p:cNvPr id="1032" name="Picture 8" descr="https://cajalesygalileos.files.wordpress.com/2013/04/f1_marban_415213a-f1-2-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8785" y="5005017"/>
            <a:ext cx="3810000" cy="1905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Text Placeholder 67"/>
          <p:cNvSpPr>
            <a:spLocks noGrp="1"/>
          </p:cNvSpPr>
          <p:nvPr>
            <p:ph type="body" sz="quarter" idx="37"/>
          </p:nvPr>
        </p:nvSpPr>
        <p:spPr>
          <a:xfrm>
            <a:off x="12103714" y="11479773"/>
            <a:ext cx="8534400" cy="853440"/>
          </a:xfrm>
        </p:spPr>
        <p:txBody>
          <a:bodyPr/>
          <a:lstStyle/>
          <a:p>
            <a:r>
              <a:rPr lang="en-US" dirty="0" smtClean="0"/>
              <a:t>Neuron Model</a:t>
            </a:r>
            <a:endParaRPr lang="en-US" dirty="0"/>
          </a:p>
        </p:txBody>
      </p:sp>
      <p:sp>
        <p:nvSpPr>
          <p:cNvPr id="92" name="Content Placeholder 14"/>
          <p:cNvSpPr>
            <a:spLocks noGrp="1"/>
          </p:cNvSpPr>
          <p:nvPr>
            <p:ph sz="quarter" idx="42"/>
          </p:nvPr>
        </p:nvSpPr>
        <p:spPr>
          <a:xfrm>
            <a:off x="23055358" y="11889485"/>
            <a:ext cx="3859546" cy="12712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i="1" dirty="0" smtClean="0"/>
              <a:t>Equilibrium Cell </a:t>
            </a:r>
            <a:r>
              <a:rPr lang="en-US" sz="2400" dirty="0" smtClean="0"/>
              <a:t>	</a:t>
            </a:r>
            <a:endParaRPr lang="en-US" sz="2400" dirty="0"/>
          </a:p>
        </p:txBody>
      </p:sp>
      <p:sp>
        <p:nvSpPr>
          <p:cNvPr id="94" name="Content Placeholder 14"/>
          <p:cNvSpPr>
            <a:spLocks noGrp="1"/>
          </p:cNvSpPr>
          <p:nvPr>
            <p:ph sz="quarter" idx="42"/>
          </p:nvPr>
        </p:nvSpPr>
        <p:spPr>
          <a:xfrm>
            <a:off x="23137320" y="7825135"/>
            <a:ext cx="3859546" cy="12712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i="1" dirty="0" smtClean="0"/>
              <a:t>Action Potential </a:t>
            </a:r>
            <a:r>
              <a:rPr lang="en-US" sz="2400" dirty="0" smtClean="0"/>
              <a:t>	   4.  	</a:t>
            </a:r>
            <a:endParaRPr lang="en-US" sz="2400" dirty="0"/>
          </a:p>
        </p:txBody>
      </p:sp>
      <p:sp>
        <p:nvSpPr>
          <p:cNvPr id="95" name="Content Placeholder 14"/>
          <p:cNvSpPr>
            <a:spLocks noGrp="1"/>
          </p:cNvSpPr>
          <p:nvPr>
            <p:ph sz="quarter" idx="42"/>
          </p:nvPr>
        </p:nvSpPr>
        <p:spPr>
          <a:xfrm>
            <a:off x="27574907" y="11910289"/>
            <a:ext cx="3859546" cy="12712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i="1" dirty="0"/>
              <a:t>Modelled </a:t>
            </a:r>
            <a:r>
              <a:rPr lang="en-US" sz="2400" i="1" dirty="0" smtClean="0"/>
              <a:t>current clamp tail current</a:t>
            </a:r>
            <a:r>
              <a:rPr lang="en-US" sz="2400" dirty="0" smtClean="0"/>
              <a:t>			</a:t>
            </a:r>
            <a:endParaRPr lang="en-US" sz="2400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551405" y="4876959"/>
            <a:ext cx="3836044" cy="2877034"/>
          </a:xfrm>
          <a:prstGeom prst="rect">
            <a:avLst/>
          </a:prstGeom>
        </p:spPr>
      </p:pic>
      <p:pic>
        <p:nvPicPr>
          <p:cNvPr id="1038" name="Picture 14" descr="http://science.education.nih.gov/supplements/nih2/Addiction/images/guide/fig2.4.gif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65"/>
          <a:stretch/>
        </p:blipFill>
        <p:spPr bwMode="auto">
          <a:xfrm>
            <a:off x="23031859" y="4894387"/>
            <a:ext cx="3836044" cy="285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552679" y="8994828"/>
            <a:ext cx="3834772" cy="2876079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20668" y="8974236"/>
            <a:ext cx="2858426" cy="2858426"/>
          </a:xfrm>
          <a:prstGeom prst="rect">
            <a:avLst/>
          </a:prstGeom>
        </p:spPr>
      </p:pic>
      <p:sp>
        <p:nvSpPr>
          <p:cNvPr id="101" name="Content Placeholder 14"/>
          <p:cNvSpPr>
            <a:spLocks noGrp="1"/>
          </p:cNvSpPr>
          <p:nvPr>
            <p:ph sz="quarter" idx="42"/>
          </p:nvPr>
        </p:nvSpPr>
        <p:spPr>
          <a:xfrm>
            <a:off x="27574906" y="7738763"/>
            <a:ext cx="3859546" cy="12712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i="1" dirty="0" smtClean="0"/>
              <a:t>Modelled current clamp Action Potential </a:t>
            </a:r>
            <a:r>
              <a:rPr lang="en-US" sz="2400" dirty="0" smtClean="0"/>
              <a:t>		</a:t>
            </a:r>
            <a:endParaRPr lang="en-US" sz="2400" dirty="0"/>
          </a:p>
        </p:txBody>
      </p:sp>
      <p:pic>
        <p:nvPicPr>
          <p:cNvPr id="1040" name="Picture 16" descr="http://cnx.org/resources/09ab17c9199ed6fb925c5fae201df4bcfac9b846/Figure_35_02_01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1886" y="8910417"/>
            <a:ext cx="3944516" cy="1594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Text Placeholder 67"/>
          <p:cNvSpPr>
            <a:spLocks noGrp="1"/>
          </p:cNvSpPr>
          <p:nvPr>
            <p:ph type="body" sz="quarter" idx="37"/>
          </p:nvPr>
        </p:nvSpPr>
        <p:spPr>
          <a:xfrm>
            <a:off x="12202308" y="7723729"/>
            <a:ext cx="4207495" cy="853440"/>
          </a:xfrm>
        </p:spPr>
        <p:txBody>
          <a:bodyPr/>
          <a:lstStyle/>
          <a:p>
            <a:r>
              <a:rPr lang="en-US" sz="3200" dirty="0"/>
              <a:t>Voltage Gating</a:t>
            </a:r>
          </a:p>
        </p:txBody>
      </p:sp>
      <p:sp>
        <p:nvSpPr>
          <p:cNvPr id="61" name="Text Placeholder 60"/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1" name="Text Placeholder 90"/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3" name="Text Placeholder 92"/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6" name="Text Placeholder 95"/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7" name="Text Placeholder 96"/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8" name="Text Placeholder 97"/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6" name="Text Placeholder 67"/>
          <p:cNvSpPr>
            <a:spLocks noGrp="1"/>
          </p:cNvSpPr>
          <p:nvPr>
            <p:ph type="body" sz="quarter" idx="37"/>
          </p:nvPr>
        </p:nvSpPr>
        <p:spPr>
          <a:xfrm>
            <a:off x="16535458" y="7711888"/>
            <a:ext cx="4207495" cy="853440"/>
          </a:xfrm>
        </p:spPr>
        <p:txBody>
          <a:bodyPr/>
          <a:lstStyle/>
          <a:p>
            <a:r>
              <a:rPr lang="en-US" sz="3200" dirty="0"/>
              <a:t>Membrane Potential</a:t>
            </a:r>
          </a:p>
        </p:txBody>
      </p:sp>
      <p:sp>
        <p:nvSpPr>
          <p:cNvPr id="117" name="Rectangle 116"/>
          <p:cNvSpPr/>
          <p:nvPr/>
        </p:nvSpPr>
        <p:spPr>
          <a:xfrm>
            <a:off x="16524306" y="8569870"/>
            <a:ext cx="4218647" cy="2502996"/>
          </a:xfrm>
          <a:prstGeom prst="rect">
            <a:avLst/>
          </a:pr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034" name="Picture 10" descr="http://www.physiologyweb.com/lecture_notes/resting_membrane_potential/figs/nernst_equation.gif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9055" y="9096427"/>
            <a:ext cx="3101385" cy="1182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Text Placeholder 98"/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0" name="Text Placeholder 99"/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en-US" smtClean="0"/>
              <a:t>Neuron Properties</a:t>
            </a:r>
            <a:endParaRPr lang="en-US" dirty="0"/>
          </a:p>
        </p:txBody>
      </p:sp>
      <p:sp>
        <p:nvSpPr>
          <p:cNvPr id="121" name="Text Placeholder 67"/>
          <p:cNvSpPr>
            <a:spLocks noGrp="1"/>
          </p:cNvSpPr>
          <p:nvPr>
            <p:ph type="body" sz="quarter" idx="37"/>
          </p:nvPr>
        </p:nvSpPr>
        <p:spPr>
          <a:xfrm>
            <a:off x="12186920" y="3768622"/>
            <a:ext cx="4207495" cy="853440"/>
          </a:xfrm>
        </p:spPr>
        <p:txBody>
          <a:bodyPr/>
          <a:lstStyle/>
          <a:p>
            <a:r>
              <a:rPr lang="en-US" sz="3200" dirty="0"/>
              <a:t>Channel Selectivity</a:t>
            </a:r>
          </a:p>
        </p:txBody>
      </p:sp>
      <p:sp>
        <p:nvSpPr>
          <p:cNvPr id="122" name="Text Placeholder 67"/>
          <p:cNvSpPr>
            <a:spLocks noGrp="1"/>
          </p:cNvSpPr>
          <p:nvPr>
            <p:ph type="body" sz="quarter" idx="37"/>
          </p:nvPr>
        </p:nvSpPr>
        <p:spPr>
          <a:xfrm>
            <a:off x="16480165" y="3768622"/>
            <a:ext cx="4207495" cy="853440"/>
          </a:xfrm>
        </p:spPr>
        <p:txBody>
          <a:bodyPr/>
          <a:lstStyle/>
          <a:p>
            <a:r>
              <a:rPr lang="en-US" sz="3200" dirty="0"/>
              <a:t>Channel States</a:t>
            </a:r>
          </a:p>
        </p:txBody>
      </p:sp>
      <p:sp>
        <p:nvSpPr>
          <p:cNvPr id="123" name="Rectangle 122"/>
          <p:cNvSpPr/>
          <p:nvPr/>
        </p:nvSpPr>
        <p:spPr>
          <a:xfrm>
            <a:off x="16496119" y="4592321"/>
            <a:ext cx="4197335" cy="2773080"/>
          </a:xfrm>
          <a:prstGeom prst="rect">
            <a:avLst/>
          </a:pr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60959" tIns="30479" rIns="60959" bIns="30479" anchor="b"/>
          <a:lstStyle/>
          <a:p>
            <a:pPr algn="r"/>
            <a:r>
              <a:rPr lang="en-US" sz="1867" dirty="0"/>
              <a:t>2.</a:t>
            </a:r>
          </a:p>
        </p:txBody>
      </p:sp>
      <p:pic>
        <p:nvPicPr>
          <p:cNvPr id="1042" name="Picture 18" descr="http://www.physiologyweb.com/lecture_notes/neuronal_action_potential/figs/na_channel_inactivation.jpg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80"/>
          <a:stretch/>
        </p:blipFill>
        <p:spPr bwMode="auto">
          <a:xfrm>
            <a:off x="16801071" y="4832997"/>
            <a:ext cx="3625178" cy="230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150715" y="12666462"/>
            <a:ext cx="8487399" cy="8487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ience Poster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A3AC1795-03CA-4218-8E9C-394F2C72EB71}" vid="{9E91E023-53D0-48CE-AFD1-CE3DA49243D0}"/>
    </a:ext>
  </a:extLst>
</a:theme>
</file>

<file path=ppt/theme/theme2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9B7E175-EA31-4EB5-9BCC-A945A81036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Science project poster</Template>
  <TotalTime>0</TotalTime>
  <Words>330</Words>
  <Application>Microsoft Office PowerPoint</Application>
  <PresentationFormat>Custom</PresentationFormat>
  <Paragraphs>70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Science Poster</vt:lpstr>
      <vt:lpstr>Neuron Model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2015-06-06T16:08:22Z</dcterms:created>
  <dcterms:modified xsi:type="dcterms:W3CDTF">2015-06-08T15:37:17Z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TC040013439991</vt:lpwstr>
  </property>
</Properties>
</file>