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8"/>
  </p:notesMasterIdLst>
  <p:sldIdLst>
    <p:sldId id="256" r:id="rId2"/>
    <p:sldId id="578" r:id="rId3"/>
    <p:sldId id="288" r:id="rId4"/>
    <p:sldId id="530" r:id="rId5"/>
    <p:sldId id="561" r:id="rId6"/>
    <p:sldId id="391" r:id="rId7"/>
    <p:sldId id="400" r:id="rId8"/>
    <p:sldId id="573" r:id="rId9"/>
    <p:sldId id="289" r:id="rId10"/>
    <p:sldId id="259" r:id="rId11"/>
    <p:sldId id="468" r:id="rId12"/>
    <p:sldId id="579" r:id="rId13"/>
    <p:sldId id="580" r:id="rId14"/>
    <p:sldId id="559" r:id="rId15"/>
    <p:sldId id="394" r:id="rId16"/>
    <p:sldId id="554" r:id="rId17"/>
    <p:sldId id="536" r:id="rId18"/>
    <p:sldId id="555" r:id="rId19"/>
    <p:sldId id="537" r:id="rId20"/>
    <p:sldId id="556" r:id="rId21"/>
    <p:sldId id="280" r:id="rId22"/>
    <p:sldId id="279" r:id="rId23"/>
    <p:sldId id="277" r:id="rId24"/>
    <p:sldId id="557" r:id="rId25"/>
    <p:sldId id="538" r:id="rId26"/>
    <p:sldId id="562" r:id="rId27"/>
    <p:sldId id="571" r:id="rId28"/>
    <p:sldId id="504" r:id="rId29"/>
    <p:sldId id="540" r:id="rId30"/>
    <p:sldId id="541" r:id="rId31"/>
    <p:sldId id="545" r:id="rId32"/>
    <p:sldId id="542" r:id="rId33"/>
    <p:sldId id="563" r:id="rId34"/>
    <p:sldId id="544" r:id="rId35"/>
    <p:sldId id="558" r:id="rId36"/>
    <p:sldId id="572" r:id="rId37"/>
    <p:sldId id="564" r:id="rId38"/>
    <p:sldId id="548" r:id="rId39"/>
    <p:sldId id="549" r:id="rId40"/>
    <p:sldId id="550" r:id="rId41"/>
    <p:sldId id="551" r:id="rId42"/>
    <p:sldId id="566" r:id="rId43"/>
    <p:sldId id="565" r:id="rId44"/>
    <p:sldId id="552" r:id="rId45"/>
    <p:sldId id="553" r:id="rId46"/>
    <p:sldId id="567" r:id="rId47"/>
    <p:sldId id="569" r:id="rId48"/>
    <p:sldId id="568" r:id="rId49"/>
    <p:sldId id="560" r:id="rId50"/>
    <p:sldId id="570" r:id="rId51"/>
    <p:sldId id="301" r:id="rId52"/>
    <p:sldId id="576" r:id="rId53"/>
    <p:sldId id="302" r:id="rId54"/>
    <p:sldId id="300" r:id="rId55"/>
    <p:sldId id="574" r:id="rId56"/>
    <p:sldId id="575" r:id="rId57"/>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66FF"/>
    <a:srgbClr val="00CCFF"/>
    <a:srgbClr val="0000FF"/>
    <a:srgbClr val="CC9900"/>
    <a:srgbClr val="00FFFF"/>
    <a:srgbClr val="0099FF"/>
    <a:srgbClr val="FF6699"/>
    <a:srgbClr val="EBEF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26" autoAdjust="0"/>
  </p:normalViewPr>
  <p:slideViewPr>
    <p:cSldViewPr>
      <p:cViewPr>
        <p:scale>
          <a:sx n="70" d="100"/>
          <a:sy n="70" d="100"/>
        </p:scale>
        <p:origin x="-2712" y="-576"/>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p:scale>
          <a:sx n="118" d="100"/>
          <a:sy n="118" d="100"/>
        </p:scale>
        <p:origin x="-468" y="165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3C155B-FCBC-4393-9A23-C50120BDA1EC}" type="datetimeFigureOut">
              <a:rPr lang="en-US" smtClean="0"/>
              <a:t>6/22/2016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66AF50-1DDE-4F42-B7DE-52B550787B1D}" type="slidenum">
              <a:rPr lang="en-US" smtClean="0"/>
              <a:t>‹#›</a:t>
            </a:fld>
            <a:endParaRPr lang="en-US"/>
          </a:p>
        </p:txBody>
      </p:sp>
    </p:spTree>
    <p:extLst>
      <p:ext uri="{BB962C8B-B14F-4D97-AF65-F5344CB8AC3E}">
        <p14:creationId xmlns:p14="http://schemas.microsoft.com/office/powerpoint/2010/main" val="3660601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Good afternoon.  My name is Garvin Boyle.  I would like to talk to you today about a simple model economy, the adjustments that needed to be made to make it sustainable, and a set of six falsifiable hypotheses that come out of this study.</a:t>
            </a:r>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1</a:t>
            </a:fld>
            <a:endParaRPr lang="en-US"/>
          </a:p>
        </p:txBody>
      </p:sp>
    </p:spTree>
    <p:extLst>
      <p:ext uri="{BB962C8B-B14F-4D97-AF65-F5344CB8AC3E}">
        <p14:creationId xmlns:p14="http://schemas.microsoft.com/office/powerpoint/2010/main" val="1765865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project had its origins in 2010 when a group of gifted high-school students urged me to take on an economic project as part of an after school program of studies.  They expressed concern over the sustainability of modern economies, and want to understand the issues better.  So, we set about to build a model and identify the necessary and sufficient conditions for an economy to be sustainable.</a:t>
            </a:r>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3</a:t>
            </a:fld>
            <a:endParaRPr lang="en-US"/>
          </a:p>
        </p:txBody>
      </p:sp>
    </p:spTree>
    <p:extLst>
      <p:ext uri="{BB962C8B-B14F-4D97-AF65-F5344CB8AC3E}">
        <p14:creationId xmlns:p14="http://schemas.microsoft.com/office/powerpoint/2010/main" val="39485845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had a three-step approach – you might say we were following a spiral software development methodology, in part.  Our plan was to build a simple model that had both a biophysical subsystem at its base, and a financial subsystem riding on top of that.  Then, we would adjust it, adding features as needed, until it was deemed “sustainable”.  Having achieved sustainability, then we would analyze it graphically and mathematically to understand how it works.</a:t>
            </a:r>
          </a:p>
          <a:p>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4</a:t>
            </a:fld>
            <a:endParaRPr lang="en-US"/>
          </a:p>
        </p:txBody>
      </p:sp>
    </p:spTree>
    <p:extLst>
      <p:ext uri="{BB962C8B-B14F-4D97-AF65-F5344CB8AC3E}">
        <p14:creationId xmlns:p14="http://schemas.microsoft.com/office/powerpoint/2010/main" val="3291190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Unfortunately for our project, we found sustainability proved to be a very elusive characteristic.  After much effort and serious discussion, the only sustainable version of our economy that we could produce had some aspects that brought us face-to-face with some difficult issues.  The results were a system we called “The PMM”, the perpetual motion machine.  Now, many of you will say “But, a perpetual motion machine is not possible!”  Well.  That’s seems to be the stark reality.  Our conclusion was that a combined biophysical and economic model could not be made sustainable.</a:t>
            </a:r>
          </a:p>
          <a:p>
            <a:endParaRPr lang="en-US" dirty="0"/>
          </a:p>
          <a:p>
            <a:r>
              <a:rPr lang="en-US" dirty="0" smtClean="0"/>
              <a:t>That is our major hypothesis.  We do not believe that anyone can make a sustainable economic model within our design goals.  And we have addressed that idea as six falsifiable hypotheses.</a:t>
            </a:r>
          </a:p>
          <a:p>
            <a:endParaRPr lang="en-US" dirty="0"/>
          </a:p>
          <a:p>
            <a:r>
              <a:rPr lang="en-US" dirty="0" smtClean="0"/>
              <a:t>But, I get ahead of myself.  Let’s look as the model.</a:t>
            </a:r>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5</a:t>
            </a:fld>
            <a:endParaRPr lang="en-US"/>
          </a:p>
        </p:txBody>
      </p:sp>
    </p:spTree>
    <p:extLst>
      <p:ext uri="{BB962C8B-B14F-4D97-AF65-F5344CB8AC3E}">
        <p14:creationId xmlns:p14="http://schemas.microsoft.com/office/powerpoint/2010/main" val="1468740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first issue we had to address was this: what, exactly, do people mean by “sustainable”.  The best guidance we could find was drawn from a small book by Paul Hawken written in 1993.  We have them written here as three guiding concepts, and a general statement of normative goals.</a:t>
            </a:r>
          </a:p>
          <a:p>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6</a:t>
            </a:fld>
            <a:endParaRPr lang="en-US"/>
          </a:p>
        </p:txBody>
      </p:sp>
    </p:spTree>
    <p:extLst>
      <p:ext uri="{BB962C8B-B14F-4D97-AF65-F5344CB8AC3E}">
        <p14:creationId xmlns:p14="http://schemas.microsoft.com/office/powerpoint/2010/main" val="4277013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with some thought we came to the conclusion that “sustainability” is a relatively primitive goal.  Humanity might continue on as it is doing right now and be sustainable, but it would be sustained misery for the bulk of us.  What my young students were really interested in was sustained prosperity of some sort - a sustainment of a modern high-tech society, and not a sustainment of a hunter-gatherer society buttressed by some subsistence farming.</a:t>
            </a:r>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7</a:t>
            </a:fld>
            <a:endParaRPr lang="en-US"/>
          </a:p>
        </p:txBody>
      </p:sp>
    </p:spTree>
    <p:extLst>
      <p:ext uri="{BB962C8B-B14F-4D97-AF65-F5344CB8AC3E}">
        <p14:creationId xmlns:p14="http://schemas.microsoft.com/office/powerpoint/2010/main" val="3575529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Our discussions of sustainability lead to some research, and a lot of opinions about the “Ills of a modern society”.  For example, there is a lot of talk of free-market capitalism, the wealth gap, and social justice.  We found there was substantially less talk about waste management, energy budgets, or carrying capacities.</a:t>
            </a:r>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8</a:t>
            </a:fld>
            <a:endParaRPr lang="en-US"/>
          </a:p>
        </p:txBody>
      </p:sp>
    </p:spTree>
    <p:extLst>
      <p:ext uri="{BB962C8B-B14F-4D97-AF65-F5344CB8AC3E}">
        <p14:creationId xmlns:p14="http://schemas.microsoft.com/office/powerpoint/2010/main" val="464533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found there was an interesting difference in perspective.  When talking about the economies of the developed world, most global experts put an emphasis on the all-important sustainable growth of our economy, while worrying about the ecological impacts.  When talking about the developing world, the emphasis was changed slightly to sustainable development.  The clear implication is that we, in the industrialized world, need to have sustainable development in the other half of the world to support our own sustainable growth.</a:t>
            </a:r>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9</a:t>
            </a:fld>
            <a:endParaRPr lang="en-US"/>
          </a:p>
        </p:txBody>
      </p:sp>
    </p:spTree>
    <p:extLst>
      <p:ext uri="{BB962C8B-B14F-4D97-AF65-F5344CB8AC3E}">
        <p14:creationId xmlns:p14="http://schemas.microsoft.com/office/powerpoint/2010/main" val="936669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decided to deconstruct a few of the concepts that were commonly expressed, but seemed to us to be faulty:</a:t>
            </a:r>
          </a:p>
          <a:p>
            <a:pPr marL="171450" indent="-171450">
              <a:buFont typeface="Arial" panose="020B0604020202020204" pitchFamily="34" charset="0"/>
              <a:buChar char="•"/>
            </a:pPr>
            <a:r>
              <a:rPr lang="en-US" dirty="0" smtClean="0"/>
              <a:t>Sustainable growth was clearly a silly idea for any long-term vision.</a:t>
            </a:r>
          </a:p>
          <a:p>
            <a:pPr marL="171450" indent="-171450">
              <a:buFont typeface="Arial" panose="020B0604020202020204" pitchFamily="34" charset="0"/>
              <a:buChar char="•"/>
            </a:pPr>
            <a:r>
              <a:rPr lang="en-US" dirty="0" smtClean="0"/>
              <a:t>Some argue that “growth” can happen in many ways, and cultural growth can happen apart from growth in consumption, allowing the GDP to continue to grow.</a:t>
            </a:r>
          </a:p>
          <a:p>
            <a:pPr marL="171450" indent="-171450">
              <a:buFont typeface="Arial" panose="020B0604020202020204" pitchFamily="34" charset="0"/>
              <a:buChar char="•"/>
            </a:pPr>
            <a:r>
              <a:rPr lang="en-US" dirty="0" smtClean="0"/>
              <a:t>Both of these seemed to us to be comforting myths that did not really make sense.</a:t>
            </a:r>
            <a:endParaRPr lang="en-US" dirty="0"/>
          </a:p>
          <a:p>
            <a:endParaRPr lang="en-US" dirty="0" smtClean="0"/>
          </a:p>
        </p:txBody>
      </p:sp>
      <p:sp>
        <p:nvSpPr>
          <p:cNvPr id="4" name="Slide Number Placeholder 3"/>
          <p:cNvSpPr>
            <a:spLocks noGrp="1"/>
          </p:cNvSpPr>
          <p:nvPr>
            <p:ph type="sldNum" sz="quarter" idx="10"/>
          </p:nvPr>
        </p:nvSpPr>
        <p:spPr/>
        <p:txBody>
          <a:bodyPr/>
          <a:lstStyle/>
          <a:p>
            <a:fld id="{2566AF50-1DDE-4F42-B7DE-52B550787B1D}" type="slidenum">
              <a:rPr lang="en-US" smtClean="0"/>
              <a:t>10</a:t>
            </a:fld>
            <a:endParaRPr lang="en-US"/>
          </a:p>
        </p:txBody>
      </p:sp>
    </p:spTree>
    <p:extLst>
      <p:ext uri="{BB962C8B-B14F-4D97-AF65-F5344CB8AC3E}">
        <p14:creationId xmlns:p14="http://schemas.microsoft.com/office/powerpoint/2010/main" val="37787177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is the third idea we thought appeared to be faulty:</a:t>
            </a:r>
          </a:p>
          <a:p>
            <a:pPr marL="171450" indent="-171450">
              <a:buFont typeface="Arial" panose="020B0604020202020204" pitchFamily="34" charset="0"/>
              <a:buChar char="•"/>
            </a:pPr>
            <a:r>
              <a:rPr lang="en-US" dirty="0" smtClean="0"/>
              <a:t>Sustainable development seemed equally as silly, but it had widespread support as an idea.  It merely changed “growth” into “development”, as if development did not imply growth.</a:t>
            </a:r>
          </a:p>
          <a:p>
            <a:pPr marL="171450" indent="-171450">
              <a:buFont typeface="Arial" panose="020B0604020202020204" pitchFamily="34" charset="0"/>
              <a:buChar char="•"/>
            </a:pPr>
            <a:endParaRPr lang="en-US" dirty="0"/>
          </a:p>
          <a:p>
            <a:r>
              <a:rPr lang="en-US" dirty="0" smtClean="0"/>
              <a:t>But, what these discussions tell us is that people are worried, and are trying to convince themselves that “Everything is really OK, and we don’t have to worry.  We will find a way to make this all work, and we get to have our cake and eat it at the same time.”  </a:t>
            </a:r>
          </a:p>
          <a:p>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11</a:t>
            </a:fld>
            <a:endParaRPr lang="en-US"/>
          </a:p>
        </p:txBody>
      </p:sp>
    </p:spTree>
    <p:extLst>
      <p:ext uri="{BB962C8B-B14F-4D97-AF65-F5344CB8AC3E}">
        <p14:creationId xmlns:p14="http://schemas.microsoft.com/office/powerpoint/2010/main" val="3488276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566AF50-1DDE-4F42-B7DE-52B550787B1D}" type="slidenum">
              <a:rPr lang="en-US" smtClean="0"/>
              <a:t>14</a:t>
            </a:fld>
            <a:endParaRPr lang="en-US"/>
          </a:p>
        </p:txBody>
      </p:sp>
    </p:spTree>
    <p:extLst>
      <p:ext uri="{BB962C8B-B14F-4D97-AF65-F5344CB8AC3E}">
        <p14:creationId xmlns:p14="http://schemas.microsoft.com/office/powerpoint/2010/main" val="3176713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566AF50-1DDE-4F42-B7DE-52B550787B1D}" type="slidenum">
              <a:rPr lang="en-US" smtClean="0"/>
              <a:t>51</a:t>
            </a:fld>
            <a:endParaRPr lang="en-US"/>
          </a:p>
        </p:txBody>
      </p:sp>
    </p:spTree>
    <p:extLst>
      <p:ext uri="{BB962C8B-B14F-4D97-AF65-F5344CB8AC3E}">
        <p14:creationId xmlns:p14="http://schemas.microsoft.com/office/powerpoint/2010/main" val="3759608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566AF50-1DDE-4F42-B7DE-52B550787B1D}" type="slidenum">
              <a:rPr lang="en-US" smtClean="0"/>
              <a:t>55</a:t>
            </a:fld>
            <a:endParaRPr lang="en-US"/>
          </a:p>
        </p:txBody>
      </p:sp>
    </p:spTree>
    <p:extLst>
      <p:ext uri="{BB962C8B-B14F-4D97-AF65-F5344CB8AC3E}">
        <p14:creationId xmlns:p14="http://schemas.microsoft.com/office/powerpoint/2010/main" val="1557981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3742720-93A1-44EA-AAC4-1F97E1750CEF}" type="slidenum">
              <a:rPr lang="en-US"/>
              <a:pPr>
                <a:defRPr/>
              </a:pPr>
              <a:t>‹#›</a:t>
            </a:fld>
            <a:endParaRPr lang="en-US"/>
          </a:p>
        </p:txBody>
      </p:sp>
    </p:spTree>
    <p:extLst>
      <p:ext uri="{BB962C8B-B14F-4D97-AF65-F5344CB8AC3E}">
        <p14:creationId xmlns:p14="http://schemas.microsoft.com/office/powerpoint/2010/main" val="3866943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53E3E1E-F534-4ECB-82E4-04DE79D95B12}" type="slidenum">
              <a:rPr lang="en-US"/>
              <a:pPr>
                <a:defRPr/>
              </a:pPr>
              <a:t>‹#›</a:t>
            </a:fld>
            <a:endParaRPr lang="en-US"/>
          </a:p>
        </p:txBody>
      </p:sp>
    </p:spTree>
    <p:extLst>
      <p:ext uri="{BB962C8B-B14F-4D97-AF65-F5344CB8AC3E}">
        <p14:creationId xmlns:p14="http://schemas.microsoft.com/office/powerpoint/2010/main" val="2942349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18732F-2A5B-401E-8AFD-C72399581F06}" type="slidenum">
              <a:rPr lang="en-US"/>
              <a:pPr>
                <a:defRPr/>
              </a:pPr>
              <a:t>‹#›</a:t>
            </a:fld>
            <a:endParaRPr lang="en-US"/>
          </a:p>
        </p:txBody>
      </p:sp>
    </p:spTree>
    <p:extLst>
      <p:ext uri="{BB962C8B-B14F-4D97-AF65-F5344CB8AC3E}">
        <p14:creationId xmlns:p14="http://schemas.microsoft.com/office/powerpoint/2010/main" val="2487446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3DE961-8981-4574-B547-4BB9ED45696F}" type="slidenum">
              <a:rPr lang="en-US"/>
              <a:pPr>
                <a:defRPr/>
              </a:pPr>
              <a:t>‹#›</a:t>
            </a:fld>
            <a:endParaRPr lang="en-US"/>
          </a:p>
        </p:txBody>
      </p:sp>
    </p:spTree>
    <p:extLst>
      <p:ext uri="{BB962C8B-B14F-4D97-AF65-F5344CB8AC3E}">
        <p14:creationId xmlns:p14="http://schemas.microsoft.com/office/powerpoint/2010/main" val="1900507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BB1EC4F-24B0-4007-90A0-3246915C0463}" type="slidenum">
              <a:rPr lang="en-US"/>
              <a:pPr>
                <a:defRPr/>
              </a:pPr>
              <a:t>‹#›</a:t>
            </a:fld>
            <a:endParaRPr lang="en-US"/>
          </a:p>
        </p:txBody>
      </p:sp>
    </p:spTree>
    <p:extLst>
      <p:ext uri="{BB962C8B-B14F-4D97-AF65-F5344CB8AC3E}">
        <p14:creationId xmlns:p14="http://schemas.microsoft.com/office/powerpoint/2010/main" val="4102062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A9E487F-5FC2-4F16-83E6-3D0BC5DDAF0F}" type="slidenum">
              <a:rPr lang="en-US"/>
              <a:pPr>
                <a:defRPr/>
              </a:pPr>
              <a:t>‹#›</a:t>
            </a:fld>
            <a:endParaRPr lang="en-US"/>
          </a:p>
        </p:txBody>
      </p:sp>
    </p:spTree>
    <p:extLst>
      <p:ext uri="{BB962C8B-B14F-4D97-AF65-F5344CB8AC3E}">
        <p14:creationId xmlns:p14="http://schemas.microsoft.com/office/powerpoint/2010/main" val="3678883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BA76957-824E-43E8-8C58-E5E3C3401A7F}" type="slidenum">
              <a:rPr lang="en-US"/>
              <a:pPr>
                <a:defRPr/>
              </a:pPr>
              <a:t>‹#›</a:t>
            </a:fld>
            <a:endParaRPr lang="en-US"/>
          </a:p>
        </p:txBody>
      </p:sp>
    </p:spTree>
    <p:extLst>
      <p:ext uri="{BB962C8B-B14F-4D97-AF65-F5344CB8AC3E}">
        <p14:creationId xmlns:p14="http://schemas.microsoft.com/office/powerpoint/2010/main" val="3189601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94C6F2D-8B7A-4706-823C-10F721D9F751}" type="slidenum">
              <a:rPr lang="en-US"/>
              <a:pPr>
                <a:defRPr/>
              </a:pPr>
              <a:t>‹#›</a:t>
            </a:fld>
            <a:endParaRPr lang="en-US"/>
          </a:p>
        </p:txBody>
      </p:sp>
    </p:spTree>
    <p:extLst>
      <p:ext uri="{BB962C8B-B14F-4D97-AF65-F5344CB8AC3E}">
        <p14:creationId xmlns:p14="http://schemas.microsoft.com/office/powerpoint/2010/main" val="1593684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3245B61-56F8-4BB1-AA16-704D984359DB}" type="slidenum">
              <a:rPr lang="en-US"/>
              <a:pPr>
                <a:defRPr/>
              </a:pPr>
              <a:t>‹#›</a:t>
            </a:fld>
            <a:endParaRPr lang="en-US"/>
          </a:p>
        </p:txBody>
      </p:sp>
    </p:spTree>
    <p:extLst>
      <p:ext uri="{BB962C8B-B14F-4D97-AF65-F5344CB8AC3E}">
        <p14:creationId xmlns:p14="http://schemas.microsoft.com/office/powerpoint/2010/main" val="723393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1DACEDB-CAD6-4D8E-AE4A-4F41AF230E12}" type="slidenum">
              <a:rPr lang="en-US"/>
              <a:pPr>
                <a:defRPr/>
              </a:pPr>
              <a:t>‹#›</a:t>
            </a:fld>
            <a:endParaRPr lang="en-US"/>
          </a:p>
        </p:txBody>
      </p:sp>
    </p:spTree>
    <p:extLst>
      <p:ext uri="{BB962C8B-B14F-4D97-AF65-F5344CB8AC3E}">
        <p14:creationId xmlns:p14="http://schemas.microsoft.com/office/powerpoint/2010/main" val="2204311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11466B2-0C25-448B-9C33-6CDB1657DA32}" type="slidenum">
              <a:rPr lang="en-US"/>
              <a:pPr>
                <a:defRPr/>
              </a:pPr>
              <a:t>‹#›</a:t>
            </a:fld>
            <a:endParaRPr lang="en-US"/>
          </a:p>
        </p:txBody>
      </p:sp>
    </p:spTree>
    <p:extLst>
      <p:ext uri="{BB962C8B-B14F-4D97-AF65-F5344CB8AC3E}">
        <p14:creationId xmlns:p14="http://schemas.microsoft.com/office/powerpoint/2010/main" val="842421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1C56D8FF-DF8F-4C9D-98FF-175D9CEC966D}" type="slidenum">
              <a:rPr lang="en-US"/>
              <a:pPr>
                <a:defRPr/>
              </a:pPr>
              <a:t>‹#›</a:t>
            </a:fld>
            <a:endParaRPr lang="en-US"/>
          </a:p>
        </p:txBody>
      </p:sp>
      <p:sp>
        <p:nvSpPr>
          <p:cNvPr id="1031" name="Text Box 7"/>
          <p:cNvSpPr txBox="1">
            <a:spLocks noChangeArrowheads="1"/>
          </p:cNvSpPr>
          <p:nvPr/>
        </p:nvSpPr>
        <p:spPr bwMode="auto">
          <a:xfrm>
            <a:off x="8382000" y="6400800"/>
            <a:ext cx="76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defRPr/>
            </a:pPr>
            <a:fld id="{290BD8F2-C72E-4BC4-96AE-64DD307278D5}" type="slidenum">
              <a:rPr lang="en-GB" smtClean="0"/>
              <a:pPr algn="r">
                <a:spcBef>
                  <a:spcPct val="50000"/>
                </a:spcBef>
                <a:defRPr/>
              </a:pPr>
              <a:t>‹#›</a:t>
            </a:fld>
            <a:endParaRPr lang="en-GB"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idx="4294967295"/>
          </p:nvPr>
        </p:nvSpPr>
        <p:spPr>
          <a:xfrm>
            <a:off x="457200" y="908720"/>
            <a:ext cx="8229600" cy="3096543"/>
          </a:xfrm>
        </p:spPr>
        <p:txBody>
          <a:bodyPr/>
          <a:lstStyle/>
          <a:p>
            <a:r>
              <a:rPr lang="en-GB" dirty="0" smtClean="0">
                <a:solidFill>
                  <a:srgbClr val="0066FF"/>
                </a:solidFill>
              </a:rPr>
              <a:t>The PMM</a:t>
            </a:r>
            <a:r>
              <a:rPr lang="en-GB" dirty="0" smtClean="0">
                <a:solidFill>
                  <a:srgbClr val="00CCFF"/>
                </a:solidFill>
              </a:rPr>
              <a:t/>
            </a:r>
            <a:br>
              <a:rPr lang="en-GB" dirty="0" smtClean="0">
                <a:solidFill>
                  <a:srgbClr val="00CCFF"/>
                </a:solidFill>
              </a:rPr>
            </a:br>
            <a:r>
              <a:rPr lang="en-GB" dirty="0" smtClean="0"/>
              <a:t>A Simple Complete Conservative Sustainable Agent-Based Model Economy</a:t>
            </a:r>
            <a:br>
              <a:rPr lang="en-GB" dirty="0" smtClean="0"/>
            </a:br>
            <a:r>
              <a:rPr lang="en-GB" dirty="0" smtClean="0">
                <a:solidFill>
                  <a:srgbClr val="0066FF"/>
                </a:solidFill>
              </a:rPr>
              <a:t>Some Hypotheses</a:t>
            </a:r>
          </a:p>
        </p:txBody>
      </p:sp>
      <p:sp>
        <p:nvSpPr>
          <p:cNvPr id="2051" name="Rectangle 3"/>
          <p:cNvSpPr>
            <a:spLocks noGrp="1" noChangeArrowheads="1"/>
          </p:cNvSpPr>
          <p:nvPr>
            <p:ph type="subTitle" idx="4294967295"/>
          </p:nvPr>
        </p:nvSpPr>
        <p:spPr>
          <a:xfrm>
            <a:off x="1331913" y="4401108"/>
            <a:ext cx="6400800" cy="792163"/>
          </a:xfrm>
        </p:spPr>
        <p:txBody>
          <a:bodyPr/>
          <a:lstStyle/>
          <a:p>
            <a:pPr marL="0" indent="0" algn="ctr">
              <a:buFontTx/>
              <a:buNone/>
            </a:pPr>
            <a:r>
              <a:rPr lang="en-GB" sz="2000" dirty="0" smtClean="0"/>
              <a:t>Using </a:t>
            </a:r>
            <a:r>
              <a:rPr lang="en-GB" sz="2000" dirty="0" err="1" smtClean="0"/>
              <a:t>ModEco</a:t>
            </a:r>
            <a:r>
              <a:rPr lang="en-GB" sz="2000" dirty="0" smtClean="0"/>
              <a:t> Software V2.03</a:t>
            </a:r>
            <a:r>
              <a:rPr lang="en-GB" sz="2000" dirty="0" smtClean="0">
                <a:sym typeface="Symbol"/>
              </a:rPr>
              <a:t></a:t>
            </a:r>
            <a:endParaRPr lang="en-GB" sz="2000" dirty="0" smtClean="0"/>
          </a:p>
          <a:p>
            <a:pPr marL="0" indent="0" algn="ctr">
              <a:buFontTx/>
              <a:buNone/>
            </a:pPr>
            <a:r>
              <a:rPr lang="en-GB" sz="1800" dirty="0" smtClean="0"/>
              <a:t>URL:   modeco-software.webs.com/mabs-2013</a:t>
            </a:r>
            <a:endParaRPr lang="en-GB" sz="1800" i="1" dirty="0" smtClean="0"/>
          </a:p>
          <a:p>
            <a:pPr marL="0" indent="0" algn="ctr">
              <a:buFontTx/>
              <a:buNone/>
            </a:pPr>
            <a:r>
              <a:rPr lang="en-GB" sz="1800" dirty="0" smtClean="0"/>
              <a:t>Email: </a:t>
            </a:r>
            <a:r>
              <a:rPr lang="en-GB" sz="1800" i="1" dirty="0" smtClean="0"/>
              <a:t>orrery@rogers.com</a:t>
            </a:r>
            <a:endParaRPr lang="en-GB" sz="1800" i="1" dirty="0" smtClean="0"/>
          </a:p>
        </p:txBody>
      </p:sp>
      <p:sp>
        <p:nvSpPr>
          <p:cNvPr id="2052" name="Text Box 4"/>
          <p:cNvSpPr txBox="1">
            <a:spLocks noChangeArrowheads="1"/>
          </p:cNvSpPr>
          <p:nvPr/>
        </p:nvSpPr>
        <p:spPr bwMode="auto">
          <a:xfrm>
            <a:off x="6228184" y="5324541"/>
            <a:ext cx="2507201" cy="1005840"/>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GB" sz="1400"/>
              <a:t>Multi-Agent Based Simulations</a:t>
            </a:r>
          </a:p>
          <a:p>
            <a:pPr>
              <a:spcBef>
                <a:spcPct val="50000"/>
              </a:spcBef>
            </a:pPr>
            <a:r>
              <a:rPr lang="en-GB" sz="1400"/>
              <a:t>7</a:t>
            </a:r>
            <a:r>
              <a:rPr lang="en-GB" sz="1400" baseline="30000"/>
              <a:t>th</a:t>
            </a:r>
            <a:r>
              <a:rPr lang="en-GB" sz="1400"/>
              <a:t> May, 2013</a:t>
            </a:r>
          </a:p>
          <a:p>
            <a:pPr>
              <a:spcBef>
                <a:spcPct val="50000"/>
              </a:spcBef>
            </a:pPr>
            <a:r>
              <a:rPr lang="en-GB" sz="1400"/>
              <a:t>By: </a:t>
            </a:r>
            <a:r>
              <a:rPr lang="en-GB" sz="1400" smtClean="0"/>
              <a:t>Garvin </a:t>
            </a:r>
            <a:r>
              <a:rPr lang="en-GB" sz="1400"/>
              <a:t>H </a:t>
            </a:r>
            <a:r>
              <a:rPr lang="en-GB" sz="1400" smtClean="0"/>
              <a:t>Boyle</a:t>
            </a:r>
            <a:endParaRPr lang="en-GB" sz="14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524" y="5445223"/>
            <a:ext cx="2179169" cy="1087409"/>
          </a:xfrm>
          <a:prstGeom prst="rect">
            <a:avLst/>
          </a:prstGeom>
        </p:spPr>
      </p:pic>
      <p:sp>
        <p:nvSpPr>
          <p:cNvPr id="3" name="TextBox 2"/>
          <p:cNvSpPr txBox="1"/>
          <p:nvPr/>
        </p:nvSpPr>
        <p:spPr>
          <a:xfrm>
            <a:off x="287524" y="5157192"/>
            <a:ext cx="2052228" cy="246221"/>
          </a:xfrm>
          <a:prstGeom prst="rect">
            <a:avLst/>
          </a:prstGeom>
          <a:noFill/>
        </p:spPr>
        <p:txBody>
          <a:bodyPr wrap="square" rtlCol="0">
            <a:spAutoFit/>
          </a:bodyPr>
          <a:lstStyle/>
          <a:p>
            <a:r>
              <a:rPr lang="en-US" sz="1000" smtClean="0"/>
              <a:t>In affiliation with:</a:t>
            </a:r>
            <a:endParaRPr lang="en-US" sz="10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170"/>
            <a:ext cx="7772400" cy="1143000"/>
          </a:xfrm>
        </p:spPr>
        <p:txBody>
          <a:bodyPr/>
          <a:lstStyle/>
          <a:p>
            <a:r>
              <a:rPr lang="en-US" dirty="0" smtClean="0"/>
              <a:t>Agenda</a:t>
            </a:r>
            <a:endParaRPr lang="en-US" dirty="0"/>
          </a:p>
        </p:txBody>
      </p:sp>
      <p:sp>
        <p:nvSpPr>
          <p:cNvPr id="3" name="Content Placeholder 2"/>
          <p:cNvSpPr>
            <a:spLocks noGrp="1"/>
          </p:cNvSpPr>
          <p:nvPr>
            <p:ph idx="1"/>
          </p:nvPr>
        </p:nvSpPr>
        <p:spPr>
          <a:xfrm>
            <a:off x="685800" y="1124744"/>
            <a:ext cx="7772400" cy="4971256"/>
          </a:xfrm>
        </p:spPr>
        <p:txBody>
          <a:bodyPr/>
          <a:lstStyle/>
          <a:p>
            <a:pPr marL="514350" indent="-514350">
              <a:buFont typeface="+mj-lt"/>
              <a:buAutoNum type="alphaUcPeriod"/>
            </a:pPr>
            <a:r>
              <a:rPr lang="en-US" dirty="0" smtClean="0"/>
              <a:t>Project Origins</a:t>
            </a:r>
          </a:p>
          <a:p>
            <a:pPr marL="514350" indent="-514350">
              <a:buFont typeface="+mj-lt"/>
              <a:buAutoNum type="alphaUcPeriod"/>
            </a:pPr>
            <a:r>
              <a:rPr lang="en-US" dirty="0" smtClean="0"/>
              <a:t>Model (The PMM) Characteristics</a:t>
            </a:r>
          </a:p>
          <a:p>
            <a:pPr marL="514350" indent="-514350">
              <a:buFont typeface="+mj-lt"/>
              <a:buAutoNum type="alphaUcPeriod"/>
            </a:pPr>
            <a:r>
              <a:rPr lang="en-US" dirty="0" smtClean="0"/>
              <a:t>Six Falsifiable Hypotheses</a:t>
            </a:r>
          </a:p>
          <a:p>
            <a:pPr marL="514350" indent="-514350">
              <a:buFont typeface="+mj-lt"/>
              <a:buAutoNum type="alphaUcPeriod"/>
            </a:pPr>
            <a:r>
              <a:rPr lang="en-US" dirty="0"/>
              <a:t> </a:t>
            </a:r>
          </a:p>
        </p:txBody>
      </p:sp>
      <p:sp>
        <p:nvSpPr>
          <p:cNvPr id="4" name="Left Arrow 3"/>
          <p:cNvSpPr/>
          <p:nvPr/>
        </p:nvSpPr>
        <p:spPr bwMode="auto">
          <a:xfrm>
            <a:off x="4031940" y="1016732"/>
            <a:ext cx="1332148" cy="900100"/>
          </a:xfrm>
          <a:prstGeom prst="leftArrow">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080540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idx="4294967295"/>
          </p:nvPr>
        </p:nvSpPr>
        <p:spPr>
          <a:xfrm>
            <a:off x="685800" y="0"/>
            <a:ext cx="7772400" cy="762000"/>
          </a:xfrm>
        </p:spPr>
        <p:txBody>
          <a:bodyPr/>
          <a:lstStyle/>
          <a:p>
            <a:r>
              <a:rPr lang="en-GB" smtClean="0"/>
              <a:t>ModEco - Goals</a:t>
            </a:r>
          </a:p>
        </p:txBody>
      </p:sp>
      <p:sp>
        <p:nvSpPr>
          <p:cNvPr id="4099" name="Rectangle 3"/>
          <p:cNvSpPr>
            <a:spLocks noGrp="1" noChangeArrowheads="1"/>
          </p:cNvSpPr>
          <p:nvPr>
            <p:ph type="body" idx="4294967295"/>
          </p:nvPr>
        </p:nvSpPr>
        <p:spPr>
          <a:xfrm>
            <a:off x="685800" y="1066800"/>
            <a:ext cx="7772400" cy="5029200"/>
          </a:xfrm>
        </p:spPr>
        <p:txBody>
          <a:bodyPr/>
          <a:lstStyle/>
          <a:p>
            <a:pPr>
              <a:defRPr/>
            </a:pPr>
            <a:r>
              <a:rPr lang="en-GB" smtClean="0"/>
              <a:t>Selected as a topic of interest by my group of gifted high-school students </a:t>
            </a:r>
            <a:r>
              <a:rPr lang="en-GB" sz="2400" smtClean="0"/>
              <a:t>(Oct 2010)</a:t>
            </a:r>
          </a:p>
          <a:p>
            <a:pPr marL="0" indent="0" algn="ctr">
              <a:buFontTx/>
              <a:buNone/>
              <a:defRPr/>
            </a:pPr>
            <a:r>
              <a:rPr lang="en-GB" sz="4000" b="1" smtClean="0">
                <a:solidFill>
                  <a:srgbClr val="FF0000"/>
                </a:solidFill>
              </a:rPr>
              <a:t>“What does it mean, to have a sustainable economy?”</a:t>
            </a:r>
            <a:endParaRPr lang="en-GB" sz="4800" b="1" smtClean="0">
              <a:solidFill>
                <a:srgbClr val="FF0000"/>
              </a:solidFill>
            </a:endParaRPr>
          </a:p>
          <a:p>
            <a:pPr>
              <a:defRPr/>
            </a:pPr>
            <a:r>
              <a:rPr lang="en-GB" sz="3600" smtClean="0"/>
              <a:t>To construct a simple sustainable economy</a:t>
            </a:r>
          </a:p>
          <a:p>
            <a:pPr>
              <a:defRPr/>
            </a:pPr>
            <a:r>
              <a:rPr lang="en-GB" smtClean="0"/>
              <a:t>To explore the necessary and sufficient conditions of sustainability</a:t>
            </a:r>
          </a:p>
          <a:p>
            <a:pPr>
              <a:defRPr/>
            </a:pPr>
            <a:endParaRPr lang="en-GB" smtClean="0"/>
          </a:p>
          <a:p>
            <a:pPr>
              <a:defRPr/>
            </a:pPr>
            <a:endParaRPr lang="en-GB" smtClean="0"/>
          </a:p>
        </p:txBody>
      </p:sp>
      <p:sp>
        <p:nvSpPr>
          <p:cNvPr id="4100" name="TextBox 4"/>
          <p:cNvSpPr txBox="1">
            <a:spLocks noChangeArrowheads="1"/>
          </p:cNvSpPr>
          <p:nvPr/>
        </p:nvSpPr>
        <p:spPr bwMode="auto">
          <a:xfrm>
            <a:off x="0" y="0"/>
            <a:ext cx="755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A1</a:t>
            </a:r>
            <a:endParaRPr lang="en-CA" b="1"/>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685800" y="76200"/>
            <a:ext cx="7772400" cy="762000"/>
          </a:xfrm>
        </p:spPr>
        <p:txBody>
          <a:bodyPr/>
          <a:lstStyle/>
          <a:p>
            <a:r>
              <a:rPr lang="en-GB" smtClean="0"/>
              <a:t>Project Methodology</a:t>
            </a:r>
          </a:p>
        </p:txBody>
      </p:sp>
      <p:sp>
        <p:nvSpPr>
          <p:cNvPr id="5123" name="Rectangle 3"/>
          <p:cNvSpPr>
            <a:spLocks noGrp="1" noChangeArrowheads="1"/>
          </p:cNvSpPr>
          <p:nvPr>
            <p:ph type="body" idx="4294967295"/>
          </p:nvPr>
        </p:nvSpPr>
        <p:spPr>
          <a:xfrm>
            <a:off x="539750" y="1052513"/>
            <a:ext cx="8064698" cy="5029200"/>
          </a:xfrm>
        </p:spPr>
        <p:txBody>
          <a:bodyPr/>
          <a:lstStyle/>
          <a:p>
            <a:pPr marL="0" indent="0">
              <a:buFontTx/>
              <a:buNone/>
            </a:pPr>
            <a:r>
              <a:rPr lang="en-GB" sz="2800" smtClean="0"/>
              <a:t>Step 1 – Build a very simple but complete model in which </a:t>
            </a:r>
          </a:p>
          <a:p>
            <a:pPr marL="400050" lvl="1" indent="0">
              <a:buFontTx/>
              <a:buNone/>
            </a:pPr>
            <a:r>
              <a:rPr lang="en-GB" sz="2400" smtClean="0">
                <a:solidFill>
                  <a:srgbClr val="0070C0"/>
                </a:solidFill>
              </a:rPr>
              <a:t>(A) Biophysical – agents need to grow food, harvest it, and eat it to live, and in which </a:t>
            </a:r>
          </a:p>
          <a:p>
            <a:pPr marL="400050" lvl="1" indent="0">
              <a:buFontTx/>
              <a:buNone/>
            </a:pPr>
            <a:r>
              <a:rPr lang="en-GB" sz="2400" smtClean="0">
                <a:solidFill>
                  <a:srgbClr val="0070C0"/>
                </a:solidFill>
              </a:rPr>
              <a:t>(B) Economic – cash enables the exchange of goods and services.</a:t>
            </a:r>
          </a:p>
          <a:p>
            <a:pPr marL="0" indent="0">
              <a:buFontTx/>
              <a:buNone/>
            </a:pPr>
            <a:r>
              <a:rPr lang="en-GB" sz="2800" smtClean="0"/>
              <a:t>Step 2 – Adjust parameters and add features until it is sustainable.</a:t>
            </a:r>
          </a:p>
          <a:p>
            <a:pPr marL="0" indent="0">
              <a:buFontTx/>
              <a:buNone/>
            </a:pPr>
            <a:r>
              <a:rPr lang="en-GB" sz="2800" smtClean="0"/>
              <a:t>Step 3 – Analyse it to determine the necessary and sufficient conditions for sustainability.</a:t>
            </a:r>
          </a:p>
          <a:p>
            <a:pPr marL="0" indent="0">
              <a:buFontTx/>
              <a:buNone/>
            </a:pPr>
            <a:endParaRPr lang="en-GB" sz="1200" smtClean="0"/>
          </a:p>
          <a:p>
            <a:pPr marL="0" indent="0">
              <a:buFontTx/>
              <a:buNone/>
            </a:pPr>
            <a:r>
              <a:rPr lang="en-GB" sz="2000" smtClean="0">
                <a:solidFill>
                  <a:srgbClr val="FF0000"/>
                </a:solidFill>
              </a:rPr>
              <a:t>Estimated time to complete it: Six months.</a:t>
            </a:r>
          </a:p>
        </p:txBody>
      </p:sp>
      <p:sp>
        <p:nvSpPr>
          <p:cNvPr id="5124" name="TextBox 4"/>
          <p:cNvSpPr txBox="1">
            <a:spLocks noChangeArrowheads="1"/>
          </p:cNvSpPr>
          <p:nvPr/>
        </p:nvSpPr>
        <p:spPr bwMode="auto">
          <a:xfrm>
            <a:off x="0" y="0"/>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a:t>A</a:t>
            </a:r>
          </a:p>
        </p:txBody>
      </p:sp>
      <p:sp>
        <p:nvSpPr>
          <p:cNvPr id="5125"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A2</a:t>
            </a:r>
            <a:endParaRPr lang="en-CA" b="1"/>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684213" y="22225"/>
            <a:ext cx="7772400" cy="1143000"/>
          </a:xfrm>
        </p:spPr>
        <p:txBody>
          <a:bodyPr/>
          <a:lstStyle/>
          <a:p>
            <a:r>
              <a:rPr lang="en-GB" dirty="0" smtClean="0"/>
              <a:t>The PMM</a:t>
            </a:r>
          </a:p>
        </p:txBody>
      </p:sp>
      <p:sp>
        <p:nvSpPr>
          <p:cNvPr id="13315" name="Rectangle 3"/>
          <p:cNvSpPr>
            <a:spLocks noGrp="1" noChangeArrowheads="1"/>
          </p:cNvSpPr>
          <p:nvPr>
            <p:ph type="body" idx="4294967295"/>
          </p:nvPr>
        </p:nvSpPr>
        <p:spPr>
          <a:xfrm>
            <a:off x="250824" y="1125538"/>
            <a:ext cx="8245611" cy="5256212"/>
          </a:xfrm>
        </p:spPr>
        <p:txBody>
          <a:bodyPr/>
          <a:lstStyle/>
          <a:p>
            <a:pPr marL="0" indent="0" algn="ctr">
              <a:buNone/>
            </a:pPr>
            <a:r>
              <a:rPr lang="en-GB" sz="4000" smtClean="0"/>
              <a:t>Sustainability has proven extremely difficult to demonstrate.</a:t>
            </a:r>
          </a:p>
          <a:p>
            <a:pPr marL="0" indent="0" algn="ctr">
              <a:buNone/>
            </a:pPr>
            <a:endParaRPr lang="en-GB" sz="1000" smtClean="0"/>
          </a:p>
          <a:p>
            <a:pPr marL="0" indent="0" algn="ctr">
              <a:buNone/>
            </a:pPr>
            <a:endParaRPr lang="en-GB" sz="1000"/>
          </a:p>
          <a:p>
            <a:pPr marL="0" indent="0" algn="ctr">
              <a:buNone/>
            </a:pPr>
            <a:endParaRPr lang="en-GB" sz="1000"/>
          </a:p>
          <a:p>
            <a:pPr marL="0" indent="0" algn="ctr">
              <a:buNone/>
            </a:pPr>
            <a:r>
              <a:rPr lang="en-GB" sz="4000" smtClean="0">
                <a:solidFill>
                  <a:srgbClr val="FF0000"/>
                </a:solidFill>
              </a:rPr>
              <a:t>The only sustainable economy achieved to date in the ModEco project is a highly restrictive model styled as the “Perpetual Motion Machine”, or PMM.</a:t>
            </a:r>
          </a:p>
        </p:txBody>
      </p:sp>
      <p:sp>
        <p:nvSpPr>
          <p:cNvPr id="8"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C3</a:t>
            </a:r>
            <a:endParaRPr lang="en-CA" b="1"/>
          </a:p>
        </p:txBody>
      </p:sp>
    </p:spTree>
    <p:extLst>
      <p:ext uri="{BB962C8B-B14F-4D97-AF65-F5344CB8AC3E}">
        <p14:creationId xmlns:p14="http://schemas.microsoft.com/office/powerpoint/2010/main" val="5743247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685800" y="76200"/>
            <a:ext cx="7772400" cy="762000"/>
          </a:xfrm>
        </p:spPr>
        <p:txBody>
          <a:bodyPr/>
          <a:lstStyle/>
          <a:p>
            <a:r>
              <a:rPr lang="en-GB" smtClean="0"/>
              <a:t>A New Paradigm – Restorative*</a:t>
            </a:r>
          </a:p>
        </p:txBody>
      </p:sp>
      <p:sp>
        <p:nvSpPr>
          <p:cNvPr id="11267" name="Rectangle 3"/>
          <p:cNvSpPr>
            <a:spLocks noGrp="1" noChangeArrowheads="1"/>
          </p:cNvSpPr>
          <p:nvPr>
            <p:ph type="body" idx="4294967295"/>
          </p:nvPr>
        </p:nvSpPr>
        <p:spPr>
          <a:xfrm>
            <a:off x="684213" y="836613"/>
            <a:ext cx="7772400" cy="5029200"/>
          </a:xfrm>
        </p:spPr>
        <p:txBody>
          <a:bodyPr/>
          <a:lstStyle/>
          <a:p>
            <a:r>
              <a:rPr lang="en-GB" smtClean="0"/>
              <a:t>A truly sustainable economy is </a:t>
            </a:r>
            <a:r>
              <a:rPr lang="en-GB" u="sng" smtClean="0"/>
              <a:t>at least</a:t>
            </a:r>
            <a:r>
              <a:rPr lang="en-GB" smtClean="0"/>
              <a:t> </a:t>
            </a:r>
            <a:r>
              <a:rPr lang="en-GB" b="1" smtClean="0"/>
              <a:t>conservative</a:t>
            </a:r>
            <a:r>
              <a:rPr lang="en-GB" smtClean="0"/>
              <a:t>, and at best, </a:t>
            </a:r>
            <a:r>
              <a:rPr lang="en-GB" sz="3600" b="1" smtClean="0"/>
              <a:t>restorative</a:t>
            </a:r>
            <a:r>
              <a:rPr lang="en-GB" smtClean="0"/>
              <a:t>, when needed.</a:t>
            </a:r>
            <a:r>
              <a:rPr lang="en-GB" b="1" smtClean="0">
                <a:solidFill>
                  <a:srgbClr val="FF0000"/>
                </a:solidFill>
              </a:rPr>
              <a:t> </a:t>
            </a:r>
          </a:p>
          <a:p>
            <a:r>
              <a:rPr lang="en-GB" smtClean="0"/>
              <a:t>All extracts from the environment are returned to the environment for later reuse.</a:t>
            </a:r>
          </a:p>
          <a:p>
            <a:pPr marL="347663" indent="-347663"/>
            <a:r>
              <a:rPr lang="en-GB" smtClean="0"/>
              <a:t>Energy consumption equals energy inputs.</a:t>
            </a:r>
          </a:p>
          <a:p>
            <a:pPr marL="0" indent="0" algn="ctr">
              <a:buNone/>
            </a:pPr>
            <a:r>
              <a:rPr lang="en-GB" b="1" smtClean="0">
                <a:solidFill>
                  <a:srgbClr val="FF0000"/>
                </a:solidFill>
              </a:rPr>
              <a:t>“The demands placed on the environment do not reduce its capacity to support future generations to the same degree.”</a:t>
            </a:r>
          </a:p>
          <a:p>
            <a:pPr marL="347663" indent="-347663"/>
            <a:endParaRPr lang="en-GB" smtClean="0"/>
          </a:p>
        </p:txBody>
      </p:sp>
      <p:sp>
        <p:nvSpPr>
          <p:cNvPr id="11268" name="Text Box 4"/>
          <p:cNvSpPr txBox="1">
            <a:spLocks noChangeArrowheads="1"/>
          </p:cNvSpPr>
          <p:nvPr/>
        </p:nvSpPr>
        <p:spPr bwMode="auto">
          <a:xfrm>
            <a:off x="4953000" y="6096000"/>
            <a:ext cx="3810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GB" sz="1400"/>
              <a:t>*The Ecology of Commerce, Paul Hawken, 1993</a:t>
            </a:r>
          </a:p>
        </p:txBody>
      </p:sp>
      <p:sp>
        <p:nvSpPr>
          <p:cNvPr id="11269" name="TextBox 4"/>
          <p:cNvSpPr txBox="1">
            <a:spLocks noChangeArrowheads="1"/>
          </p:cNvSpPr>
          <p:nvPr/>
        </p:nvSpPr>
        <p:spPr bwMode="auto">
          <a:xfrm>
            <a:off x="0" y="0"/>
            <a:ext cx="6835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C1</a:t>
            </a:r>
            <a:endParaRPr lang="en-CA" b="1"/>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685800" y="76200"/>
            <a:ext cx="7772400" cy="762000"/>
          </a:xfrm>
        </p:spPr>
        <p:txBody>
          <a:bodyPr/>
          <a:lstStyle/>
          <a:p>
            <a:r>
              <a:rPr lang="en-GB" smtClean="0"/>
              <a:t>Two Visions of the Future</a:t>
            </a:r>
          </a:p>
        </p:txBody>
      </p:sp>
      <p:sp>
        <p:nvSpPr>
          <p:cNvPr id="12291" name="Rectangle 3"/>
          <p:cNvSpPr>
            <a:spLocks noGrp="1" noChangeArrowheads="1"/>
          </p:cNvSpPr>
          <p:nvPr>
            <p:ph type="body" idx="4294967295"/>
          </p:nvPr>
        </p:nvSpPr>
        <p:spPr>
          <a:xfrm>
            <a:off x="250825" y="1196975"/>
            <a:ext cx="3635375" cy="4975225"/>
          </a:xfrm>
        </p:spPr>
        <p:txBody>
          <a:bodyPr/>
          <a:lstStyle/>
          <a:p>
            <a:r>
              <a:rPr lang="en-GB" sz="2400" smtClean="0"/>
              <a:t>Extractive economy</a:t>
            </a:r>
          </a:p>
          <a:p>
            <a:r>
              <a:rPr lang="en-GB" sz="2400" smtClean="0"/>
              <a:t>Consumption-based:</a:t>
            </a:r>
          </a:p>
          <a:p>
            <a:pPr lvl="1"/>
            <a:r>
              <a:rPr lang="en-GB" sz="2000" smtClean="0"/>
              <a:t>Depleted non-renewables</a:t>
            </a:r>
          </a:p>
          <a:p>
            <a:pPr lvl="1"/>
            <a:r>
              <a:rPr lang="en-GB" sz="2000" smtClean="0"/>
              <a:t>Over-taxed renewables</a:t>
            </a:r>
          </a:p>
          <a:p>
            <a:r>
              <a:rPr lang="en-GB" sz="2400" smtClean="0"/>
              <a:t>Leads to:</a:t>
            </a:r>
          </a:p>
          <a:p>
            <a:pPr lvl="1"/>
            <a:r>
              <a:rPr lang="en-GB" sz="2000" smtClean="0"/>
              <a:t>Food and water shortages</a:t>
            </a:r>
          </a:p>
          <a:p>
            <a:pPr lvl="1"/>
            <a:r>
              <a:rPr lang="en-GB" sz="2000" smtClean="0"/>
              <a:t>Wide-spread famine</a:t>
            </a:r>
          </a:p>
          <a:p>
            <a:pPr lvl="1"/>
            <a:r>
              <a:rPr lang="en-GB" sz="2000" smtClean="0"/>
              <a:t>Economic collapse</a:t>
            </a:r>
          </a:p>
          <a:p>
            <a:pPr lvl="1"/>
            <a:r>
              <a:rPr lang="en-GB" sz="2000" smtClean="0"/>
              <a:t>Global resource wars</a:t>
            </a:r>
          </a:p>
          <a:p>
            <a:r>
              <a:rPr lang="en-GB" sz="2400" smtClean="0"/>
              <a:t>Return of the Dark Ages</a:t>
            </a:r>
          </a:p>
          <a:p>
            <a:r>
              <a:rPr lang="en-GB" sz="2400" b="1" smtClean="0"/>
              <a:t>Sustained misery</a:t>
            </a:r>
          </a:p>
          <a:p>
            <a:endParaRPr lang="en-GB" sz="2400" smtClean="0"/>
          </a:p>
        </p:txBody>
      </p:sp>
      <p:sp>
        <p:nvSpPr>
          <p:cNvPr id="12292" name="TextBox 4"/>
          <p:cNvSpPr txBox="1">
            <a:spLocks noChangeArrowheads="1"/>
          </p:cNvSpPr>
          <p:nvPr/>
        </p:nvSpPr>
        <p:spPr bwMode="auto">
          <a:xfrm>
            <a:off x="0" y="0"/>
            <a:ext cx="719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C2</a:t>
            </a:r>
            <a:endParaRPr lang="en-CA" b="1"/>
          </a:p>
        </p:txBody>
      </p:sp>
      <p:sp>
        <p:nvSpPr>
          <p:cNvPr id="12293" name="Rectangle 3"/>
          <p:cNvSpPr txBox="1">
            <a:spLocks noChangeArrowheads="1"/>
          </p:cNvSpPr>
          <p:nvPr/>
        </p:nvSpPr>
        <p:spPr bwMode="auto">
          <a:xfrm>
            <a:off x="4067175" y="1196975"/>
            <a:ext cx="4700588" cy="1871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20000"/>
              </a:spcBef>
              <a:buFontTx/>
              <a:buChar char="•"/>
            </a:pPr>
            <a:r>
              <a:rPr lang="en-GB"/>
              <a:t>Conservative of non-renewables</a:t>
            </a:r>
          </a:p>
          <a:p>
            <a:pPr>
              <a:spcBef>
                <a:spcPct val="20000"/>
              </a:spcBef>
              <a:buFontTx/>
              <a:buChar char="•"/>
            </a:pPr>
            <a:r>
              <a:rPr lang="en-GB"/>
              <a:t>Restorative of renewables</a:t>
            </a:r>
          </a:p>
          <a:p>
            <a:pPr>
              <a:spcBef>
                <a:spcPct val="20000"/>
              </a:spcBef>
              <a:buFontTx/>
              <a:buChar char="•"/>
            </a:pPr>
            <a:r>
              <a:rPr lang="en-GB"/>
              <a:t>Global population stabilized</a:t>
            </a:r>
          </a:p>
          <a:p>
            <a:pPr>
              <a:spcBef>
                <a:spcPct val="20000"/>
              </a:spcBef>
              <a:buFontTx/>
              <a:buChar char="•"/>
            </a:pPr>
            <a:r>
              <a:rPr lang="en-GB" b="1"/>
              <a:t>Sustained prosperity</a:t>
            </a:r>
          </a:p>
          <a:p>
            <a:pPr>
              <a:spcBef>
                <a:spcPct val="20000"/>
              </a:spcBef>
            </a:pPr>
            <a:endParaRPr lang="en-GB"/>
          </a:p>
        </p:txBody>
      </p:sp>
      <p:sp>
        <p:nvSpPr>
          <p:cNvPr id="12294" name="TextBox 1"/>
          <p:cNvSpPr txBox="1">
            <a:spLocks noChangeArrowheads="1"/>
          </p:cNvSpPr>
          <p:nvPr/>
        </p:nvSpPr>
        <p:spPr bwMode="auto">
          <a:xfrm>
            <a:off x="4067175" y="3284984"/>
            <a:ext cx="4476750" cy="2893100"/>
          </a:xfrm>
          <a:prstGeom prst="rect">
            <a:avLst/>
          </a:prstGeom>
          <a:noFill/>
          <a:ln w="76200">
            <a:solidFill>
              <a:srgbClr val="FF0000"/>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CA" sz="1400" b="1">
              <a:solidFill>
                <a:srgbClr val="0000FF"/>
              </a:solidFill>
            </a:endParaRPr>
          </a:p>
          <a:p>
            <a:pPr algn="ctr"/>
            <a:r>
              <a:rPr lang="en-CA" sz="2800" b="1"/>
              <a:t>Nature will impose </a:t>
            </a:r>
            <a:r>
              <a:rPr lang="en-CA" sz="2800" b="1" smtClean="0"/>
              <a:t>sustainability upon </a:t>
            </a:r>
            <a:r>
              <a:rPr lang="en-CA" sz="2800" b="1"/>
              <a:t>the human race. </a:t>
            </a:r>
            <a:r>
              <a:rPr lang="en-CA" sz="2800" b="1">
                <a:solidFill>
                  <a:srgbClr val="0000FF"/>
                </a:solidFill>
              </a:rPr>
              <a:t> </a:t>
            </a:r>
            <a:endParaRPr lang="en-CA" sz="2800" b="1" smtClean="0">
              <a:solidFill>
                <a:srgbClr val="0000FF"/>
              </a:solidFill>
            </a:endParaRPr>
          </a:p>
          <a:p>
            <a:pPr algn="ctr"/>
            <a:r>
              <a:rPr lang="en-CA" sz="2800" b="1" smtClean="0">
                <a:solidFill>
                  <a:srgbClr val="0000FF"/>
                </a:solidFill>
              </a:rPr>
              <a:t>Misery or prosperity?</a:t>
            </a:r>
          </a:p>
          <a:p>
            <a:pPr algn="ctr"/>
            <a:r>
              <a:rPr lang="en-CA" sz="2800" b="1" smtClean="0"/>
              <a:t>It depends </a:t>
            </a:r>
            <a:r>
              <a:rPr lang="en-CA" sz="2800" b="1"/>
              <a:t>on our choices in the next few </a:t>
            </a:r>
            <a:r>
              <a:rPr lang="en-CA" sz="2800" b="1" smtClean="0"/>
              <a:t>years.</a:t>
            </a:r>
            <a:endParaRPr lang="en-CA" sz="2800" b="1"/>
          </a:p>
        </p:txBody>
      </p:sp>
      <p:sp>
        <p:nvSpPr>
          <p:cNvPr id="12295" name="TextBox 2"/>
          <p:cNvSpPr txBox="1">
            <a:spLocks noChangeArrowheads="1"/>
          </p:cNvSpPr>
          <p:nvPr/>
        </p:nvSpPr>
        <p:spPr bwMode="auto">
          <a:xfrm>
            <a:off x="1763713" y="790575"/>
            <a:ext cx="1008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sz="2800" b="1"/>
              <a:t>1st</a:t>
            </a:r>
          </a:p>
        </p:txBody>
      </p:sp>
      <p:sp>
        <p:nvSpPr>
          <p:cNvPr id="12296" name="TextBox 7"/>
          <p:cNvSpPr txBox="1">
            <a:spLocks noChangeArrowheads="1"/>
          </p:cNvSpPr>
          <p:nvPr/>
        </p:nvSpPr>
        <p:spPr bwMode="auto">
          <a:xfrm>
            <a:off x="5643563" y="711200"/>
            <a:ext cx="10080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sz="2800" b="1"/>
              <a:t>2nd</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685800" y="0"/>
            <a:ext cx="7772400" cy="1268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r>
              <a:rPr lang="en-GB" kern="0" smtClean="0"/>
              <a:t>Oft’ Mentioned Concepts</a:t>
            </a:r>
          </a:p>
          <a:p>
            <a:r>
              <a:rPr lang="en-GB" kern="0" smtClean="0"/>
              <a:t>Re The Ills of Modern Society</a:t>
            </a:r>
          </a:p>
        </p:txBody>
      </p:sp>
      <p:sp>
        <p:nvSpPr>
          <p:cNvPr id="3" name="Rectangle 2"/>
          <p:cNvSpPr/>
          <p:nvPr/>
        </p:nvSpPr>
        <p:spPr>
          <a:xfrm rot="19205323">
            <a:off x="322639" y="1919263"/>
            <a:ext cx="2393604" cy="1077218"/>
          </a:xfrm>
          <a:prstGeom prst="rect">
            <a:avLst/>
          </a:prstGeom>
          <a:noFill/>
        </p:spPr>
        <p:txBody>
          <a:bodyPr wrap="none" lIns="91440" tIns="45720" rIns="91440" bIns="45720">
            <a:spAutoFit/>
          </a:bodyPr>
          <a:lstStyle/>
          <a:p>
            <a:pPr algn="ctr"/>
            <a:r>
              <a:rPr lang="en-US" sz="3200" b="1" cap="none" spc="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Steady-State</a:t>
            </a:r>
          </a:p>
          <a:p>
            <a:pPr algn="ctr"/>
            <a:r>
              <a:rPr lang="en-US" sz="3200" b="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Economics</a:t>
            </a:r>
            <a:endParaRPr lang="en-US" sz="3200" b="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4" name="Rectangle 3"/>
          <p:cNvSpPr/>
          <p:nvPr/>
        </p:nvSpPr>
        <p:spPr>
          <a:xfrm rot="2387027">
            <a:off x="2231726" y="3947312"/>
            <a:ext cx="2876108" cy="954107"/>
          </a:xfrm>
          <a:prstGeom prst="rect">
            <a:avLst/>
          </a:prstGeom>
          <a:noFill/>
        </p:spPr>
        <p:txBody>
          <a:bodyPr wrap="none" lIns="91440" tIns="45720" rIns="91440" bIns="45720">
            <a:spAutoFit/>
          </a:bodyPr>
          <a:lstStyle/>
          <a:p>
            <a:pPr algn="ctr"/>
            <a:r>
              <a:rPr lang="en-US" sz="2800" b="1"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Free-market</a:t>
            </a:r>
          </a:p>
          <a:p>
            <a:pPr algn="ctr"/>
            <a:r>
              <a:rPr lang="en-US" sz="2800" b="1"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Capitalism</a:t>
            </a:r>
            <a:endParaRPr lang="en-US" sz="28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Rectangle 4"/>
          <p:cNvSpPr/>
          <p:nvPr/>
        </p:nvSpPr>
        <p:spPr>
          <a:xfrm rot="20877170">
            <a:off x="3777550" y="2221747"/>
            <a:ext cx="1588897" cy="120032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smtClean="0">
                <a:ln w="11430"/>
                <a:solidFill>
                  <a:srgbClr val="0070C0"/>
                </a:solidFill>
                <a:effectLst>
                  <a:outerShdw blurRad="76200" dist="50800" dir="5400000" algn="tl" rotWithShape="0">
                    <a:srgbClr val="000000">
                      <a:alpha val="65000"/>
                    </a:srgbClr>
                  </a:outerShdw>
                </a:effectLst>
              </a:rPr>
              <a:t>Social</a:t>
            </a:r>
          </a:p>
          <a:p>
            <a:pPr algn="ctr"/>
            <a:r>
              <a:rPr lang="en-US" sz="3600" b="1" spc="50" smtClean="0">
                <a:ln w="11430"/>
                <a:solidFill>
                  <a:srgbClr val="0070C0"/>
                </a:solidFill>
                <a:effectLst>
                  <a:outerShdw blurRad="76200" dist="50800" dir="5400000" algn="tl" rotWithShape="0">
                    <a:srgbClr val="000000">
                      <a:alpha val="65000"/>
                    </a:srgbClr>
                  </a:outerShdw>
                </a:effectLst>
              </a:rPr>
              <a:t>Justice</a:t>
            </a:r>
            <a:endParaRPr lang="en-US" sz="3600" b="1" cap="none" spc="50">
              <a:ln w="11430"/>
              <a:solidFill>
                <a:srgbClr val="0070C0"/>
              </a:solidFill>
              <a:effectLst>
                <a:outerShdw blurRad="76200" dist="50800" dir="5400000" algn="tl" rotWithShape="0">
                  <a:srgbClr val="000000">
                    <a:alpha val="65000"/>
                  </a:srgbClr>
                </a:outerShdw>
              </a:effectLst>
            </a:endParaRPr>
          </a:p>
        </p:txBody>
      </p:sp>
      <p:sp>
        <p:nvSpPr>
          <p:cNvPr id="6" name="Rectangle 5"/>
          <p:cNvSpPr/>
          <p:nvPr/>
        </p:nvSpPr>
        <p:spPr>
          <a:xfrm rot="2757386">
            <a:off x="6431696" y="3635309"/>
            <a:ext cx="2428870" cy="1077218"/>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200" b="1" cap="all" spc="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Carrying</a:t>
            </a:r>
          </a:p>
          <a:p>
            <a:pPr algn="ctr"/>
            <a:r>
              <a:rPr lang="en-US" sz="3200" b="1" cap="all"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Capacity</a:t>
            </a:r>
            <a:endParaRPr lang="en-US" sz="3200" b="1" cap="all" spc="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Rectangle 6"/>
          <p:cNvSpPr/>
          <p:nvPr/>
        </p:nvSpPr>
        <p:spPr>
          <a:xfrm rot="19146234">
            <a:off x="808107" y="4504725"/>
            <a:ext cx="1845313" cy="954107"/>
          </a:xfrm>
          <a:prstGeom prst="rect">
            <a:avLst/>
          </a:prstGeom>
          <a:noFill/>
        </p:spPr>
        <p:txBody>
          <a:bodyPr wrap="none" lIns="91440" tIns="45720" rIns="91440" bIns="45720">
            <a:spAutoFit/>
          </a:bodyPr>
          <a:lstStyle/>
          <a:p>
            <a:pPr algn="ctr"/>
            <a:r>
              <a:rPr lang="en-US" sz="2800" b="1" cap="none" spc="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Energy</a:t>
            </a:r>
          </a:p>
          <a:p>
            <a:pPr algn="ctr"/>
            <a:r>
              <a:rPr 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&amp; Entropy</a:t>
            </a:r>
            <a:endParaRPr lang="en-US" sz="28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Rectangle 7"/>
          <p:cNvSpPr/>
          <p:nvPr/>
        </p:nvSpPr>
        <p:spPr>
          <a:xfrm rot="3178547">
            <a:off x="6899143" y="1191986"/>
            <a:ext cx="1595500" cy="1754326"/>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3600" b="1" cap="none" spc="0" smtClean="0">
                <a:ln w="50800"/>
                <a:solidFill>
                  <a:schemeClr val="bg1">
                    <a:shade val="50000"/>
                  </a:schemeClr>
                </a:solidFill>
                <a:effectLst/>
              </a:rPr>
              <a:t>The</a:t>
            </a:r>
          </a:p>
          <a:p>
            <a:pPr algn="ctr"/>
            <a:r>
              <a:rPr lang="en-US" sz="3600" b="1" smtClean="0">
                <a:ln w="50800"/>
                <a:solidFill>
                  <a:schemeClr val="bg1">
                    <a:shade val="50000"/>
                  </a:schemeClr>
                </a:solidFill>
              </a:rPr>
              <a:t>Wealth</a:t>
            </a:r>
          </a:p>
          <a:p>
            <a:pPr algn="ctr"/>
            <a:r>
              <a:rPr lang="en-US" sz="3600" b="1" cap="none" spc="0" smtClean="0">
                <a:ln w="50800"/>
                <a:solidFill>
                  <a:schemeClr val="bg1">
                    <a:shade val="50000"/>
                  </a:schemeClr>
                </a:solidFill>
                <a:effectLst/>
              </a:rPr>
              <a:t>Gap</a:t>
            </a:r>
            <a:endParaRPr lang="en-US" sz="3600" b="1" cap="none" spc="0">
              <a:ln w="50800"/>
              <a:solidFill>
                <a:schemeClr val="bg1">
                  <a:shade val="50000"/>
                </a:schemeClr>
              </a:solidFill>
              <a:effectLst/>
            </a:endParaRPr>
          </a:p>
        </p:txBody>
      </p:sp>
      <p:sp>
        <p:nvSpPr>
          <p:cNvPr id="9" name="Rectangle 8"/>
          <p:cNvSpPr/>
          <p:nvPr/>
        </p:nvSpPr>
        <p:spPr>
          <a:xfrm rot="18926342">
            <a:off x="4632504" y="4612930"/>
            <a:ext cx="2582758" cy="1323439"/>
          </a:xfrm>
          <a:prstGeom prst="rect">
            <a:avLst/>
          </a:prstGeom>
          <a:noFill/>
        </p:spPr>
        <p:txBody>
          <a:bodyPr wrap="none" lIns="91440" tIns="45720" rIns="91440" bIns="45720">
            <a:spAutoFit/>
          </a:bodyPr>
          <a:lstStyle/>
          <a:p>
            <a:pPr algn="ctr"/>
            <a:r>
              <a:rPr lang="en-US" sz="4000" b="1" cap="none" spc="300" smtClean="0">
                <a:ln w="11430" cmpd="sng">
                  <a:solidFill>
                    <a:schemeClr val="accent1">
                      <a:tint val="10000"/>
                    </a:schemeClr>
                  </a:solidFill>
                  <a:prstDash val="solid"/>
                  <a:miter lim="800000"/>
                </a:ln>
                <a:solidFill>
                  <a:schemeClr val="accent1">
                    <a:lumMod val="50000"/>
                  </a:schemeClr>
                </a:solidFill>
                <a:effectLst>
                  <a:glow rad="45500">
                    <a:schemeClr val="accent1">
                      <a:satMod val="220000"/>
                      <a:alpha val="35000"/>
                    </a:schemeClr>
                  </a:glow>
                </a:effectLst>
              </a:rPr>
              <a:t>Financial</a:t>
            </a:r>
          </a:p>
          <a:p>
            <a:pPr algn="ctr"/>
            <a:r>
              <a:rPr lang="en-US" sz="4000" b="1" spc="300" smtClean="0">
                <a:ln w="11430" cmpd="sng">
                  <a:solidFill>
                    <a:schemeClr val="accent1">
                      <a:tint val="10000"/>
                    </a:schemeClr>
                  </a:solidFill>
                  <a:prstDash val="solid"/>
                  <a:miter lim="800000"/>
                </a:ln>
                <a:solidFill>
                  <a:schemeClr val="accent1">
                    <a:lumMod val="50000"/>
                  </a:schemeClr>
                </a:solidFill>
                <a:effectLst>
                  <a:glow rad="45500">
                    <a:schemeClr val="accent1">
                      <a:satMod val="220000"/>
                      <a:alpha val="35000"/>
                    </a:schemeClr>
                  </a:glow>
                </a:effectLst>
              </a:rPr>
              <a:t>Crises</a:t>
            </a:r>
            <a:endParaRPr lang="en-US" sz="4000" b="1" cap="none" spc="300">
              <a:ln w="11430" cmpd="sng">
                <a:solidFill>
                  <a:schemeClr val="accent1">
                    <a:tint val="10000"/>
                  </a:schemeClr>
                </a:solidFill>
                <a:prstDash val="solid"/>
                <a:miter lim="800000"/>
              </a:ln>
              <a:solidFill>
                <a:schemeClr val="accent1">
                  <a:lumMod val="50000"/>
                </a:schemeClr>
              </a:solidFill>
              <a:effectLst>
                <a:glow rad="45500">
                  <a:schemeClr val="accent1">
                    <a:satMod val="220000"/>
                    <a:alpha val="35000"/>
                  </a:schemeClr>
                </a:glow>
              </a:effectLst>
            </a:endParaRPr>
          </a:p>
        </p:txBody>
      </p:sp>
      <p:sp>
        <p:nvSpPr>
          <p:cNvPr id="10" name="Rectangle 9"/>
          <p:cNvSpPr/>
          <p:nvPr/>
        </p:nvSpPr>
        <p:spPr>
          <a:xfrm>
            <a:off x="318428" y="5805264"/>
            <a:ext cx="8178008" cy="1200329"/>
          </a:xfrm>
          <a:prstGeom prst="rect">
            <a:avLst/>
          </a:prstGeom>
          <a:noFill/>
        </p:spPr>
        <p:txBody>
          <a:bodyPr wrap="none" lIns="91440" tIns="45720" rIns="91440" bIns="45720">
            <a:spAutoFit/>
            <a:scene3d>
              <a:camera prst="orthographicFront"/>
              <a:lightRig rig="flat" dir="tl"/>
            </a:scene3d>
            <a:sp3d contourW="19050" prstMaterial="clear">
              <a:bevelT w="50800" h="50800"/>
              <a:contourClr>
                <a:schemeClr val="accent5">
                  <a:tint val="70000"/>
                  <a:satMod val="180000"/>
                  <a:alpha val="70000"/>
                </a:schemeClr>
              </a:contourClr>
            </a:sp3d>
          </a:bodyPr>
          <a:lstStyle/>
          <a:p>
            <a:pPr algn="ctr"/>
            <a:r>
              <a:rPr lang="en-US" sz="6600" b="1" cap="none" spc="0" smtClean="0">
                <a:ln/>
                <a:solidFill>
                  <a:schemeClr val="accent5">
                    <a:tint val="50000"/>
                    <a:satMod val="180000"/>
                  </a:schemeClr>
                </a:solidFill>
                <a:effectLst/>
              </a:rPr>
              <a:t>Smaller </a:t>
            </a:r>
            <a:r>
              <a:rPr lang="en-US" sz="7200" b="1" cap="none" spc="0" smtClean="0">
                <a:ln/>
                <a:solidFill>
                  <a:schemeClr val="accent5">
                    <a:tint val="50000"/>
                    <a:satMod val="180000"/>
                  </a:schemeClr>
                </a:solidFill>
                <a:effectLst/>
              </a:rPr>
              <a:t>Government</a:t>
            </a:r>
            <a:endParaRPr lang="en-US" sz="6600" b="1" cap="none" spc="0">
              <a:ln/>
              <a:solidFill>
                <a:schemeClr val="accent5">
                  <a:tint val="50000"/>
                  <a:satMod val="180000"/>
                </a:schemeClr>
              </a:solidFill>
              <a:effectLst/>
            </a:endParaRPr>
          </a:p>
        </p:txBody>
      </p:sp>
      <p:sp>
        <p:nvSpPr>
          <p:cNvPr id="11" name="Rectangle 10"/>
          <p:cNvSpPr/>
          <p:nvPr/>
        </p:nvSpPr>
        <p:spPr>
          <a:xfrm rot="2387027">
            <a:off x="4983548" y="2002323"/>
            <a:ext cx="1544012" cy="523220"/>
          </a:xfrm>
          <a:prstGeom prst="rect">
            <a:avLst/>
          </a:prstGeom>
          <a:noFill/>
        </p:spPr>
        <p:txBody>
          <a:bodyPr wrap="none" lIns="91440" tIns="45720" rIns="91440" bIns="45720">
            <a:spAutoFit/>
          </a:bodyPr>
          <a:lstStyle/>
          <a:p>
            <a:pPr algn="ctr"/>
            <a:r>
              <a:rPr lang="en-US" sz="1400" b="1"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Waste</a:t>
            </a:r>
          </a:p>
          <a:p>
            <a:pPr algn="ctr"/>
            <a:r>
              <a:rPr lang="en-US" sz="1400" b="1"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management</a:t>
            </a:r>
            <a:endParaRPr lang="en-US" sz="1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2" name="Rectangle 11"/>
          <p:cNvSpPr/>
          <p:nvPr/>
        </p:nvSpPr>
        <p:spPr>
          <a:xfrm rot="1484796">
            <a:off x="4391041" y="3687306"/>
            <a:ext cx="1500732" cy="830997"/>
          </a:xfrm>
          <a:prstGeom prst="rect">
            <a:avLst/>
          </a:prstGeom>
          <a:noFill/>
        </p:spPr>
        <p:txBody>
          <a:bodyPr wrap="none" lIns="91440" tIns="45720" rIns="91440" bIns="45720">
            <a:spAutoFit/>
          </a:bodyPr>
          <a:lstStyle/>
          <a:p>
            <a:pPr algn="ctr"/>
            <a:r>
              <a:rPr lang="en-US" b="1" cap="none" spc="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bg1"/>
                </a:solidFill>
                <a:effectLst>
                  <a:outerShdw blurRad="50800" dist="40000" dir="5400000" algn="tl" rotWithShape="0">
                    <a:srgbClr val="000000">
                      <a:shade val="5000"/>
                      <a:satMod val="120000"/>
                      <a:alpha val="33000"/>
                    </a:srgbClr>
                  </a:outerShdw>
                </a:effectLst>
              </a:rPr>
              <a:t>Deficit</a:t>
            </a:r>
          </a:p>
          <a:p>
            <a:pPr algn="ctr"/>
            <a:r>
              <a:rPr lang="en-US" b="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bg1"/>
                </a:solidFill>
                <a:effectLst>
                  <a:outerShdw blurRad="50800" dist="40000" dir="5400000" algn="tl" rotWithShape="0">
                    <a:srgbClr val="000000">
                      <a:shade val="5000"/>
                      <a:satMod val="120000"/>
                      <a:alpha val="33000"/>
                    </a:srgbClr>
                  </a:outerShdw>
                </a:effectLst>
              </a:rPr>
              <a:t>Financing</a:t>
            </a:r>
            <a:endParaRPr lang="en-US" b="1" cap="none" spc="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bg1"/>
              </a:solidFill>
              <a:effectLst>
                <a:outerShdw blurRad="50800" dist="40000" dir="5400000" algn="tl" rotWithShape="0">
                  <a:srgbClr val="000000">
                    <a:shade val="5000"/>
                    <a:satMod val="120000"/>
                    <a:alpha val="33000"/>
                  </a:srgbClr>
                </a:outerShdw>
              </a:effectLst>
            </a:endParaRPr>
          </a:p>
        </p:txBody>
      </p:sp>
      <p:sp>
        <p:nvSpPr>
          <p:cNvPr id="13" name="Rectangle 12"/>
          <p:cNvSpPr/>
          <p:nvPr/>
        </p:nvSpPr>
        <p:spPr>
          <a:xfrm rot="20141203">
            <a:off x="2912232" y="1536263"/>
            <a:ext cx="1515095" cy="954107"/>
          </a:xfrm>
          <a:prstGeom prst="rect">
            <a:avLst/>
          </a:prstGeom>
          <a:noFill/>
        </p:spPr>
        <p:txBody>
          <a:bodyPr wrap="none" lIns="91440" tIns="45720" rIns="91440" bIns="45720">
            <a:spAutoFit/>
          </a:bodyPr>
          <a:lstStyle/>
          <a:p>
            <a:pPr algn="ctr"/>
            <a:r>
              <a:rPr lang="en-US" sz="2800" b="1" cap="none" spc="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Price</a:t>
            </a:r>
          </a:p>
          <a:p>
            <a:pPr algn="ctr"/>
            <a:r>
              <a:rPr 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Controls</a:t>
            </a:r>
            <a:endParaRPr lang="en-US" sz="28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4" name="Rectangle 13"/>
          <p:cNvSpPr/>
          <p:nvPr/>
        </p:nvSpPr>
        <p:spPr>
          <a:xfrm>
            <a:off x="2246885" y="5297817"/>
            <a:ext cx="1334531" cy="64633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1800" b="1" cap="all" spc="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Welfare</a:t>
            </a:r>
          </a:p>
          <a:p>
            <a:pPr algn="ctr"/>
            <a:r>
              <a:rPr lang="en-US" sz="1800" b="1" cap="all"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grants</a:t>
            </a:r>
            <a:endParaRPr lang="en-US" sz="1800" b="1" cap="all" spc="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15" name="Rectangle 14"/>
          <p:cNvSpPr/>
          <p:nvPr/>
        </p:nvSpPr>
        <p:spPr>
          <a:xfrm rot="1272831">
            <a:off x="318761" y="3533798"/>
            <a:ext cx="1595309" cy="64633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3600" b="1" cap="none" spc="0" smtClean="0">
                <a:ln w="50800"/>
                <a:solidFill>
                  <a:schemeClr val="bg1">
                    <a:shade val="50000"/>
                  </a:schemeClr>
                </a:solidFill>
                <a:effectLst/>
              </a:rPr>
              <a:t>Quotas</a:t>
            </a:r>
            <a:endParaRPr lang="en-US" sz="3600" b="1" cap="none" spc="0">
              <a:ln w="50800"/>
              <a:solidFill>
                <a:schemeClr val="bg1">
                  <a:shade val="50000"/>
                </a:schemeClr>
              </a:solidFill>
              <a:effectLst/>
            </a:endParaRPr>
          </a:p>
        </p:txBody>
      </p:sp>
      <p:sp>
        <p:nvSpPr>
          <p:cNvPr id="16" name="Rectangle 15"/>
          <p:cNvSpPr/>
          <p:nvPr/>
        </p:nvSpPr>
        <p:spPr>
          <a:xfrm rot="540460">
            <a:off x="7148356" y="5205484"/>
            <a:ext cx="1455848"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b="1" cap="none" spc="50" smtClean="0">
                <a:ln w="11430"/>
                <a:solidFill>
                  <a:srgbClr val="0070C0"/>
                </a:solidFill>
                <a:effectLst>
                  <a:outerShdw blurRad="76200" dist="50800" dir="5400000" algn="tl" rotWithShape="0">
                    <a:srgbClr val="000000">
                      <a:alpha val="65000"/>
                    </a:srgbClr>
                  </a:outerShdw>
                </a:effectLst>
              </a:rPr>
              <a:t>Inflation</a:t>
            </a:r>
          </a:p>
          <a:p>
            <a:pPr algn="ctr"/>
            <a:r>
              <a:rPr lang="en-US" b="1" spc="50" smtClean="0">
                <a:ln w="11430"/>
                <a:solidFill>
                  <a:srgbClr val="0070C0"/>
                </a:solidFill>
                <a:effectLst>
                  <a:outerShdw blurRad="76200" dist="50800" dir="5400000" algn="tl" rotWithShape="0">
                    <a:srgbClr val="000000">
                      <a:alpha val="65000"/>
                    </a:srgbClr>
                  </a:outerShdw>
                </a:effectLst>
              </a:rPr>
              <a:t>Deflation</a:t>
            </a:r>
            <a:endParaRPr lang="en-US" b="1" cap="none" spc="50">
              <a:ln w="11430"/>
              <a:solidFill>
                <a:srgbClr val="0070C0"/>
              </a:solidFill>
              <a:effectLst>
                <a:outerShdw blurRad="76200" dist="50800" dir="5400000" algn="tl" rotWithShape="0">
                  <a:srgbClr val="000000">
                    <a:alpha val="65000"/>
                  </a:srgbClr>
                </a:outerShdw>
              </a:effectLst>
            </a:endParaRPr>
          </a:p>
        </p:txBody>
      </p:sp>
      <p:sp>
        <p:nvSpPr>
          <p:cNvPr id="17" name="Rectangle 16"/>
          <p:cNvSpPr/>
          <p:nvPr/>
        </p:nvSpPr>
        <p:spPr>
          <a:xfrm rot="21229088">
            <a:off x="1787228" y="2916492"/>
            <a:ext cx="1773242" cy="307777"/>
          </a:xfrm>
          <a:prstGeom prst="rect">
            <a:avLst/>
          </a:prstGeom>
          <a:noFill/>
        </p:spPr>
        <p:txBody>
          <a:bodyPr wrap="none" lIns="91440" tIns="45720" rIns="91440" bIns="45720">
            <a:spAutoFit/>
          </a:bodyPr>
          <a:lstStyle/>
          <a:p>
            <a:pPr algn="ctr"/>
            <a:r>
              <a:rPr lang="en-US" sz="1400" b="1"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Unemployment</a:t>
            </a:r>
            <a:endParaRPr lang="en-US" sz="1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25182483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609600" y="0"/>
            <a:ext cx="7772400" cy="838200"/>
          </a:xfrm>
        </p:spPr>
        <p:txBody>
          <a:bodyPr/>
          <a:lstStyle/>
          <a:p>
            <a:r>
              <a:rPr lang="en-GB" smtClean="0"/>
              <a:t>About Sustainable Economies</a:t>
            </a:r>
          </a:p>
        </p:txBody>
      </p:sp>
      <p:sp>
        <p:nvSpPr>
          <p:cNvPr id="8195" name="Rectangle 3"/>
          <p:cNvSpPr>
            <a:spLocks noGrp="1" noChangeArrowheads="1"/>
          </p:cNvSpPr>
          <p:nvPr>
            <p:ph type="body" idx="4294967295"/>
          </p:nvPr>
        </p:nvSpPr>
        <p:spPr>
          <a:xfrm>
            <a:off x="685800" y="990600"/>
            <a:ext cx="7772400" cy="5105400"/>
          </a:xfrm>
        </p:spPr>
        <p:txBody>
          <a:bodyPr/>
          <a:lstStyle/>
          <a:p>
            <a:r>
              <a:rPr lang="en-GB" sz="2800" smtClean="0"/>
              <a:t>Modern economic experts talk about </a:t>
            </a:r>
            <a:r>
              <a:rPr lang="en-GB" b="1" smtClean="0">
                <a:solidFill>
                  <a:srgbClr val="FF0000"/>
                </a:solidFill>
              </a:rPr>
              <a:t>“sustainable growth”</a:t>
            </a:r>
            <a:r>
              <a:rPr lang="en-GB" b="1" smtClean="0"/>
              <a:t> </a:t>
            </a:r>
            <a:r>
              <a:rPr lang="en-GB" sz="2800" smtClean="0"/>
              <a:t>as they worry about the conflicting demands of a lagging economy and increasing damage to the environment.</a:t>
            </a:r>
          </a:p>
          <a:p>
            <a:r>
              <a:rPr lang="en-GB" sz="2800" smtClean="0"/>
              <a:t>When talking about helping the third world economies, they talk about </a:t>
            </a:r>
            <a:r>
              <a:rPr lang="en-GB" b="1" smtClean="0">
                <a:solidFill>
                  <a:srgbClr val="FF0000"/>
                </a:solidFill>
              </a:rPr>
              <a:t>“sustainable development”</a:t>
            </a:r>
            <a:r>
              <a:rPr lang="en-GB" sz="2800" smtClean="0"/>
              <a:t> as they worry about adding the weight of another extraction and consumption based economy when our environment can hardly support the weight as it is.</a:t>
            </a:r>
          </a:p>
        </p:txBody>
      </p:sp>
      <p:sp>
        <p:nvSpPr>
          <p:cNvPr id="8196" name="TextBox 4"/>
          <p:cNvSpPr txBox="1">
            <a:spLocks noChangeArrowheads="1"/>
          </p:cNvSpPr>
          <p:nvPr/>
        </p:nvSpPr>
        <p:spPr bwMode="auto">
          <a:xfrm>
            <a:off x="0" y="0"/>
            <a:ext cx="1007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hpC1</a:t>
            </a:r>
            <a:endParaRPr lang="en-CA" b="1"/>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685800" y="76200"/>
            <a:ext cx="7772400" cy="762000"/>
          </a:xfrm>
        </p:spPr>
        <p:txBody>
          <a:bodyPr/>
          <a:lstStyle/>
          <a:p>
            <a:r>
              <a:rPr lang="en-GB" smtClean="0"/>
              <a:t>Common But Faulty Concepts</a:t>
            </a:r>
          </a:p>
        </p:txBody>
      </p:sp>
      <p:sp>
        <p:nvSpPr>
          <p:cNvPr id="9219" name="Rectangle 3"/>
          <p:cNvSpPr>
            <a:spLocks noGrp="1" noChangeArrowheads="1"/>
          </p:cNvSpPr>
          <p:nvPr>
            <p:ph type="body" idx="4294967295"/>
          </p:nvPr>
        </p:nvSpPr>
        <p:spPr>
          <a:xfrm>
            <a:off x="684213" y="836613"/>
            <a:ext cx="7772400" cy="5029200"/>
          </a:xfrm>
        </p:spPr>
        <p:txBody>
          <a:bodyPr/>
          <a:lstStyle/>
          <a:p>
            <a:r>
              <a:rPr lang="en-GB" sz="2800" smtClean="0"/>
              <a:t>“Sustainable growth”</a:t>
            </a:r>
          </a:p>
          <a:p>
            <a:pPr lvl="1"/>
            <a:r>
              <a:rPr lang="en-GB" sz="2400" smtClean="0"/>
              <a:t>Growth is sustainable only if there are no limits on energy or resources, and no limits on pollution</a:t>
            </a:r>
          </a:p>
          <a:p>
            <a:pPr lvl="1"/>
            <a:r>
              <a:rPr lang="en-GB" sz="2400" smtClean="0"/>
              <a:t>The Earth’s non-renewable energy resources such as coal and oil are being rapidly depleted</a:t>
            </a:r>
          </a:p>
          <a:p>
            <a:pPr lvl="1"/>
            <a:r>
              <a:rPr lang="en-GB" sz="2400" smtClean="0"/>
              <a:t>The Earth’s ability to absorb waste has been exhausted</a:t>
            </a:r>
          </a:p>
          <a:p>
            <a:pPr lvl="1"/>
            <a:r>
              <a:rPr lang="en-GB" sz="2400" b="1" smtClean="0">
                <a:solidFill>
                  <a:srgbClr val="FF0000"/>
                </a:solidFill>
              </a:rPr>
              <a:t>Nice words only.  “Sustainable growth” cannot exist.</a:t>
            </a:r>
          </a:p>
          <a:p>
            <a:r>
              <a:rPr lang="en-GB" sz="2800" smtClean="0"/>
              <a:t>“De-link consumption and economic growth”</a:t>
            </a:r>
          </a:p>
          <a:p>
            <a:pPr lvl="1"/>
            <a:r>
              <a:rPr lang="en-GB" sz="2400" smtClean="0"/>
              <a:t>The GDP can continue to rise even as consumption of resources levels off.  This happens as the economy becomes more service oriented.</a:t>
            </a:r>
          </a:p>
          <a:p>
            <a:pPr lvl="1"/>
            <a:r>
              <a:rPr lang="en-GB" sz="2400" b="1" smtClean="0">
                <a:solidFill>
                  <a:srgbClr val="FF0000"/>
                </a:solidFill>
              </a:rPr>
              <a:t>Enticing myth.  Delinking is not possible.</a:t>
            </a:r>
            <a:endParaRPr lang="en-GB" sz="2400" smtClean="0"/>
          </a:p>
          <a:p>
            <a:pPr lvl="1"/>
            <a:endParaRPr lang="en-GB" sz="2400" smtClean="0">
              <a:solidFill>
                <a:srgbClr val="FF0000"/>
              </a:solidFill>
            </a:endParaRPr>
          </a:p>
          <a:p>
            <a:pPr lvl="1"/>
            <a:endParaRPr lang="en-GB" b="1" smtClean="0">
              <a:solidFill>
                <a:srgbClr val="FF0000"/>
              </a:solidFill>
            </a:endParaRPr>
          </a:p>
        </p:txBody>
      </p:sp>
      <p:sp>
        <p:nvSpPr>
          <p:cNvPr id="9220" name="TextBox 4"/>
          <p:cNvSpPr txBox="1">
            <a:spLocks noChangeArrowheads="1"/>
          </p:cNvSpPr>
          <p:nvPr/>
        </p:nvSpPr>
        <p:spPr bwMode="auto">
          <a:xfrm>
            <a:off x="0" y="0"/>
            <a:ext cx="10436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hpC2</a:t>
            </a:r>
            <a:endParaRPr lang="en-CA" b="1"/>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684213" y="0"/>
            <a:ext cx="7772400" cy="1143000"/>
          </a:xfrm>
        </p:spPr>
        <p:txBody>
          <a:bodyPr/>
          <a:lstStyle/>
          <a:p>
            <a:r>
              <a:rPr lang="en-GB" smtClean="0"/>
              <a:t>Common But Faulty Concepts</a:t>
            </a:r>
            <a:endParaRPr lang="en-US" smtClean="0"/>
          </a:p>
        </p:txBody>
      </p:sp>
      <p:sp>
        <p:nvSpPr>
          <p:cNvPr id="10243" name="Rectangle 3"/>
          <p:cNvSpPr>
            <a:spLocks noGrp="1" noChangeArrowheads="1"/>
          </p:cNvSpPr>
          <p:nvPr>
            <p:ph type="body" idx="4294967295"/>
          </p:nvPr>
        </p:nvSpPr>
        <p:spPr>
          <a:xfrm>
            <a:off x="611188" y="1052513"/>
            <a:ext cx="7772400" cy="4114800"/>
          </a:xfrm>
        </p:spPr>
        <p:txBody>
          <a:bodyPr/>
          <a:lstStyle/>
          <a:p>
            <a:r>
              <a:rPr lang="en-GB" smtClean="0"/>
              <a:t>Sustainable development</a:t>
            </a:r>
          </a:p>
          <a:p>
            <a:pPr lvl="1"/>
            <a:r>
              <a:rPr lang="en-GB" smtClean="0"/>
              <a:t>Development must mean some advancement in the efficiency of a pre-existing industry or economy.</a:t>
            </a:r>
          </a:p>
          <a:p>
            <a:pPr lvl="1"/>
            <a:r>
              <a:rPr lang="en-GB" smtClean="0"/>
              <a:t>Development is a kind of growth.</a:t>
            </a:r>
          </a:p>
          <a:p>
            <a:pPr lvl="1"/>
            <a:r>
              <a:rPr lang="en-GB" b="1" smtClean="0">
                <a:solidFill>
                  <a:srgbClr val="FF0000"/>
                </a:solidFill>
              </a:rPr>
              <a:t>Sustainable development cannot exist.</a:t>
            </a:r>
          </a:p>
          <a:p>
            <a:pPr marL="342900" lvl="1" indent="-342900">
              <a:buFontTx/>
              <a:buChar char="•"/>
            </a:pPr>
            <a:r>
              <a:rPr lang="en-GB" smtClean="0"/>
              <a:t>You cannot have your cake, and eat it too?</a:t>
            </a:r>
          </a:p>
          <a:p>
            <a:endParaRPr lang="en-US" smtClean="0"/>
          </a:p>
        </p:txBody>
      </p:sp>
      <p:sp>
        <p:nvSpPr>
          <p:cNvPr id="10244" name="TextBox 5"/>
          <p:cNvSpPr txBox="1">
            <a:spLocks noChangeArrowheads="1"/>
          </p:cNvSpPr>
          <p:nvPr/>
        </p:nvSpPr>
        <p:spPr bwMode="auto">
          <a:xfrm>
            <a:off x="0" y="0"/>
            <a:ext cx="10436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hpC3</a:t>
            </a:r>
            <a:endParaRPr lang="en-CA" b="1"/>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170"/>
            <a:ext cx="7772400" cy="1143000"/>
          </a:xfrm>
        </p:spPr>
        <p:txBody>
          <a:bodyPr/>
          <a:lstStyle/>
          <a:p>
            <a:r>
              <a:rPr lang="en-US" dirty="0" smtClean="0"/>
              <a:t>Agenda</a:t>
            </a:r>
            <a:endParaRPr lang="en-US" dirty="0"/>
          </a:p>
        </p:txBody>
      </p:sp>
      <p:sp>
        <p:nvSpPr>
          <p:cNvPr id="3" name="Content Placeholder 2"/>
          <p:cNvSpPr>
            <a:spLocks noGrp="1"/>
          </p:cNvSpPr>
          <p:nvPr>
            <p:ph idx="1"/>
          </p:nvPr>
        </p:nvSpPr>
        <p:spPr>
          <a:xfrm>
            <a:off x="685800" y="1124744"/>
            <a:ext cx="7772400" cy="4971256"/>
          </a:xfrm>
        </p:spPr>
        <p:txBody>
          <a:bodyPr/>
          <a:lstStyle/>
          <a:p>
            <a:pPr marL="514350" indent="-514350">
              <a:buFont typeface="+mj-lt"/>
              <a:buAutoNum type="alphaUcPeriod"/>
            </a:pPr>
            <a:r>
              <a:rPr lang="en-US" dirty="0" smtClean="0"/>
              <a:t>Project Origins</a:t>
            </a:r>
          </a:p>
          <a:p>
            <a:pPr marL="514350" indent="-514350">
              <a:buFont typeface="+mj-lt"/>
              <a:buAutoNum type="alphaUcPeriod"/>
            </a:pPr>
            <a:r>
              <a:rPr lang="en-US" dirty="0" smtClean="0"/>
              <a:t>Model (The PMM) Characteristics</a:t>
            </a:r>
          </a:p>
          <a:p>
            <a:pPr marL="514350" indent="-514350">
              <a:buFont typeface="+mj-lt"/>
              <a:buAutoNum type="alphaUcPeriod"/>
            </a:pPr>
            <a:r>
              <a:rPr lang="en-US" dirty="0" smtClean="0"/>
              <a:t>Six Falsifiable Hypotheses</a:t>
            </a:r>
          </a:p>
          <a:p>
            <a:pPr marL="514350" indent="-514350">
              <a:buFont typeface="+mj-lt"/>
              <a:buAutoNum type="alphaUcPeriod"/>
            </a:pPr>
            <a:r>
              <a:rPr lang="en-US" dirty="0"/>
              <a:t> </a:t>
            </a:r>
          </a:p>
        </p:txBody>
      </p:sp>
      <p:sp>
        <p:nvSpPr>
          <p:cNvPr id="4" name="Left Arrow 3"/>
          <p:cNvSpPr/>
          <p:nvPr/>
        </p:nvSpPr>
        <p:spPr bwMode="auto">
          <a:xfrm>
            <a:off x="4031940" y="1016732"/>
            <a:ext cx="1332148" cy="900100"/>
          </a:xfrm>
          <a:prstGeom prst="leftArrow">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839396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170"/>
            <a:ext cx="7772400" cy="1143000"/>
          </a:xfrm>
        </p:spPr>
        <p:txBody>
          <a:bodyPr/>
          <a:lstStyle/>
          <a:p>
            <a:r>
              <a:rPr lang="en-US" dirty="0" smtClean="0"/>
              <a:t>Our Main Hypothesis</a:t>
            </a:r>
            <a:endParaRPr lang="en-US" dirty="0"/>
          </a:p>
        </p:txBody>
      </p:sp>
      <p:sp>
        <p:nvSpPr>
          <p:cNvPr id="3" name="Content Placeholder 2"/>
          <p:cNvSpPr>
            <a:spLocks noGrp="1"/>
          </p:cNvSpPr>
          <p:nvPr>
            <p:ph idx="1"/>
          </p:nvPr>
        </p:nvSpPr>
        <p:spPr>
          <a:xfrm>
            <a:off x="685800" y="1124744"/>
            <a:ext cx="7772400" cy="4971256"/>
          </a:xfrm>
        </p:spPr>
        <p:txBody>
          <a:bodyPr/>
          <a:lstStyle/>
          <a:p>
            <a:pPr marL="0" indent="0">
              <a:buNone/>
            </a:pPr>
            <a:r>
              <a:rPr lang="en-US" dirty="0" smtClean="0"/>
              <a:t>The features exhibited by the PMM are all both necessary and sufficient to demonstrate sustainability in a combined biophysical and economic model.</a:t>
            </a:r>
          </a:p>
          <a:p>
            <a:pPr marL="0" indent="0">
              <a:buNone/>
            </a:pPr>
            <a:endParaRPr lang="en-US" dirty="0" smtClean="0"/>
          </a:p>
        </p:txBody>
      </p:sp>
    </p:spTree>
    <p:extLst>
      <p:ext uri="{BB962C8B-B14F-4D97-AF65-F5344CB8AC3E}">
        <p14:creationId xmlns:p14="http://schemas.microsoft.com/office/powerpoint/2010/main" val="903484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431540" y="8620"/>
            <a:ext cx="8353425"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200" kern="0" smtClean="0"/>
              <a:t>Definition:  </a:t>
            </a:r>
            <a:r>
              <a:rPr lang="en-GB" sz="3200" b="1" kern="0" smtClean="0">
                <a:solidFill>
                  <a:srgbClr val="FF0000"/>
                </a:solidFill>
              </a:rPr>
              <a:t>Conforming Model Economy</a:t>
            </a:r>
            <a:endParaRPr lang="en-GB" sz="3600" kern="0" smtClean="0">
              <a:solidFill>
                <a:srgbClr val="FF0000"/>
              </a:solidFill>
            </a:endParaRPr>
          </a:p>
        </p:txBody>
      </p:sp>
      <p:sp>
        <p:nvSpPr>
          <p:cNvPr id="11"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C12</a:t>
            </a:r>
            <a:endParaRPr lang="en-CA" b="1"/>
          </a:p>
        </p:txBody>
      </p:sp>
      <p:sp>
        <p:nvSpPr>
          <p:cNvPr id="4" name="TextBox 3"/>
          <p:cNvSpPr txBox="1"/>
          <p:nvPr/>
        </p:nvSpPr>
        <p:spPr>
          <a:xfrm>
            <a:off x="611559" y="944724"/>
            <a:ext cx="8173405" cy="5478423"/>
          </a:xfrm>
          <a:prstGeom prst="rect">
            <a:avLst/>
          </a:prstGeom>
          <a:noFill/>
        </p:spPr>
        <p:txBody>
          <a:bodyPr wrap="square" rtlCol="0">
            <a:spAutoFit/>
          </a:bodyPr>
          <a:lstStyle/>
          <a:p>
            <a:r>
              <a:rPr lang="en-US" sz="2800" smtClean="0"/>
              <a:t>A</a:t>
            </a:r>
            <a:r>
              <a:rPr lang="en-US" sz="2800" b="1" smtClean="0">
                <a:solidFill>
                  <a:srgbClr val="FF0000"/>
                </a:solidFill>
              </a:rPr>
              <a:t> </a:t>
            </a:r>
            <a:r>
              <a:rPr lang="en-US" sz="2800" b="1" smtClean="0"/>
              <a:t>conforming model economy </a:t>
            </a:r>
            <a:r>
              <a:rPr lang="en-US" sz="2800" smtClean="0"/>
              <a:t>is:</a:t>
            </a:r>
          </a:p>
          <a:p>
            <a:pPr marL="342900" indent="-342900">
              <a:buFont typeface="Arial" pitchFamily="34" charset="0"/>
              <a:buChar char="•"/>
            </a:pPr>
            <a:r>
              <a:rPr lang="en-US" b="1" smtClean="0"/>
              <a:t>Simple</a:t>
            </a:r>
            <a:r>
              <a:rPr lang="en-US" smtClean="0"/>
              <a:t> – one commodity, cash only, least set of controls.</a:t>
            </a:r>
          </a:p>
          <a:p>
            <a:pPr marL="342900" indent="-342900">
              <a:buFont typeface="Arial" pitchFamily="34" charset="0"/>
              <a:buChar char="•"/>
            </a:pPr>
            <a:r>
              <a:rPr lang="en-US" b="1" smtClean="0">
                <a:solidFill>
                  <a:srgbClr val="FF0000"/>
                </a:solidFill>
              </a:rPr>
              <a:t>Complete</a:t>
            </a:r>
            <a:r>
              <a:rPr lang="en-US" smtClean="0">
                <a:solidFill>
                  <a:srgbClr val="FF0000"/>
                </a:solidFill>
              </a:rPr>
              <a:t> </a:t>
            </a:r>
            <a:r>
              <a:rPr lang="en-US" smtClean="0"/>
              <a:t>– biophysical/economic (vertically) and </a:t>
            </a:r>
            <a:r>
              <a:rPr lang="en-US"/>
              <a:t>b</a:t>
            </a:r>
            <a:r>
              <a:rPr lang="en-US" smtClean="0"/>
              <a:t>irth-to-death (horizontally), but not across species (by depth)</a:t>
            </a:r>
            <a:r>
              <a:rPr lang="en-US"/>
              <a:t>.</a:t>
            </a:r>
            <a:endParaRPr lang="en-US" smtClean="0"/>
          </a:p>
          <a:p>
            <a:pPr marL="342900" indent="-342900">
              <a:buFont typeface="Arial" pitchFamily="34" charset="0"/>
              <a:buChar char="•"/>
            </a:pPr>
            <a:r>
              <a:rPr lang="en-US" b="1" smtClean="0">
                <a:solidFill>
                  <a:srgbClr val="FF0000"/>
                </a:solidFill>
              </a:rPr>
              <a:t>Conservative</a:t>
            </a:r>
            <a:r>
              <a:rPr lang="en-US" smtClean="0">
                <a:solidFill>
                  <a:srgbClr val="FF0000"/>
                </a:solidFill>
              </a:rPr>
              <a:t> </a:t>
            </a:r>
            <a:r>
              <a:rPr lang="en-US" smtClean="0"/>
              <a:t>– four quantities conserved (mass, energy, cash, intrinsic value) at transaction and system levels.</a:t>
            </a:r>
          </a:p>
          <a:p>
            <a:pPr marL="342900" indent="-342900">
              <a:buFont typeface="Arial" pitchFamily="34" charset="0"/>
              <a:buChar char="•"/>
            </a:pPr>
            <a:r>
              <a:rPr lang="en-US" b="1" smtClean="0"/>
              <a:t>Sustainable</a:t>
            </a:r>
            <a:r>
              <a:rPr lang="en-US" smtClean="0"/>
              <a:t> – still vibrant after one million ticks without biophysical system collapse or economic system dysfunction</a:t>
            </a:r>
            <a:r>
              <a:rPr lang="en-US"/>
              <a:t>.</a:t>
            </a:r>
            <a:endParaRPr lang="en-US" smtClean="0"/>
          </a:p>
          <a:p>
            <a:pPr marL="342900" indent="-342900">
              <a:buFont typeface="Arial" pitchFamily="34" charset="0"/>
              <a:buChar char="•"/>
            </a:pPr>
            <a:r>
              <a:rPr lang="en-US" b="1" smtClean="0"/>
              <a:t>Agent based </a:t>
            </a:r>
            <a:r>
              <a:rPr lang="en-US" smtClean="0"/>
              <a:t>– computer model in which agents compete for food, eat, and reproduce or die.</a:t>
            </a:r>
          </a:p>
          <a:p>
            <a:pPr marL="342900" indent="-342900">
              <a:buFont typeface="Arial" pitchFamily="34" charset="0"/>
              <a:buChar char="•"/>
            </a:pPr>
            <a:r>
              <a:rPr lang="en-US" b="1" smtClean="0"/>
              <a:t>A model by analogy </a:t>
            </a:r>
            <a:r>
              <a:rPr lang="en-US"/>
              <a:t>– </a:t>
            </a:r>
            <a:r>
              <a:rPr lang="en-US" smtClean="0"/>
              <a:t>a demonstrative model, rather than a predictive model, providing insight by analogy.</a:t>
            </a:r>
          </a:p>
          <a:p>
            <a:pPr marL="342900" indent="-342900">
              <a:buFont typeface="Arial" pitchFamily="34" charset="0"/>
              <a:buChar char="•"/>
            </a:pPr>
            <a:endParaRPr lang="en-US" smtClean="0"/>
          </a:p>
          <a:p>
            <a:pPr algn="ctr"/>
            <a:r>
              <a:rPr lang="en-US" sz="2000" b="1" smtClean="0">
                <a:solidFill>
                  <a:srgbClr val="FF0000"/>
                </a:solidFill>
              </a:rPr>
              <a:t>THE PMM IS CONSIDERED A CONFORMING MODEL ECONOMY </a:t>
            </a:r>
          </a:p>
          <a:p>
            <a:pPr algn="ctr"/>
            <a:r>
              <a:rPr lang="en-US" sz="1400" smtClean="0"/>
              <a:t>For these hypotheses (Until shown to be otherwise)</a:t>
            </a:r>
            <a:endParaRPr lang="en-US" sz="1400"/>
          </a:p>
        </p:txBody>
      </p:sp>
    </p:spTree>
    <p:extLst>
      <p:ext uri="{BB962C8B-B14F-4D97-AF65-F5344CB8AC3E}">
        <p14:creationId xmlns:p14="http://schemas.microsoft.com/office/powerpoint/2010/main" val="22275239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0" y="76200"/>
            <a:ext cx="9144000" cy="1481138"/>
          </a:xfrm>
        </p:spPr>
        <p:txBody>
          <a:bodyPr/>
          <a:lstStyle/>
          <a:p>
            <a:r>
              <a:rPr lang="en-GB" sz="3600" smtClean="0"/>
              <a:t>Our ModEco vision – </a:t>
            </a:r>
            <a:br>
              <a:rPr lang="en-GB" sz="3600" smtClean="0"/>
            </a:br>
            <a:r>
              <a:rPr lang="en-GB" sz="2800" smtClean="0">
                <a:solidFill>
                  <a:srgbClr val="FF0000"/>
                </a:solidFill>
              </a:rPr>
              <a:t>Simple</a:t>
            </a:r>
            <a:r>
              <a:rPr lang="en-GB" sz="2800" smtClean="0">
                <a:solidFill>
                  <a:schemeClr val="tx1"/>
                </a:solidFill>
              </a:rPr>
              <a:t> complete</a:t>
            </a:r>
            <a:r>
              <a:rPr lang="en-GB" sz="2800" smtClean="0">
                <a:solidFill>
                  <a:srgbClr val="FF0000"/>
                </a:solidFill>
              </a:rPr>
              <a:t> </a:t>
            </a:r>
            <a:r>
              <a:rPr lang="en-GB" sz="2800" smtClean="0"/>
              <a:t>conservative </a:t>
            </a:r>
            <a:r>
              <a:rPr lang="en-GB" sz="2800"/>
              <a:t>s</a:t>
            </a:r>
            <a:r>
              <a:rPr lang="en-GB" sz="2800" smtClean="0"/>
              <a:t>ustainable agent-based model</a:t>
            </a:r>
            <a:endParaRPr lang="en-GB" sz="3600" smtClean="0"/>
          </a:p>
        </p:txBody>
      </p:sp>
      <p:sp>
        <p:nvSpPr>
          <p:cNvPr id="13315" name="Rectangle 3"/>
          <p:cNvSpPr>
            <a:spLocks noGrp="1" noChangeArrowheads="1"/>
          </p:cNvSpPr>
          <p:nvPr>
            <p:ph type="body" idx="4294967295"/>
          </p:nvPr>
        </p:nvSpPr>
        <p:spPr>
          <a:xfrm>
            <a:off x="269875" y="1628775"/>
            <a:ext cx="8623300" cy="4537075"/>
          </a:xfrm>
        </p:spPr>
        <p:txBody>
          <a:bodyPr/>
          <a:lstStyle/>
          <a:p>
            <a:pPr marL="0" indent="0">
              <a:buFontTx/>
              <a:buNone/>
              <a:defRPr/>
            </a:pPr>
            <a:r>
              <a:rPr lang="en-GB" sz="2800" smtClean="0"/>
              <a:t>“</a:t>
            </a:r>
            <a:r>
              <a:rPr lang="en-GB" sz="2800" b="1" smtClean="0"/>
              <a:t>Simple</a:t>
            </a:r>
            <a:r>
              <a:rPr lang="en-GB" sz="2800" smtClean="0"/>
              <a:t>” in the sense that:</a:t>
            </a:r>
          </a:p>
          <a:p>
            <a:pPr marL="514350" indent="-514350">
              <a:buFont typeface="+mj-lt"/>
              <a:buAutoNum type="arabicPeriod"/>
              <a:defRPr/>
            </a:pPr>
            <a:r>
              <a:rPr lang="en-GB" sz="2800" smtClean="0"/>
              <a:t>it models the production and consumption of a </a:t>
            </a:r>
            <a:r>
              <a:rPr lang="en-GB" sz="2800" b="1" smtClean="0"/>
              <a:t>single commodity</a:t>
            </a:r>
            <a:r>
              <a:rPr lang="en-GB" sz="2800" smtClean="0"/>
              <a:t> – food.</a:t>
            </a:r>
          </a:p>
          <a:p>
            <a:pPr marL="514350" indent="-514350">
              <a:buFont typeface="+mj-lt"/>
              <a:buAutoNum type="arabicPeriod"/>
              <a:defRPr/>
            </a:pPr>
            <a:r>
              <a:rPr lang="en-GB" sz="2800" smtClean="0"/>
              <a:t>it functions </a:t>
            </a:r>
            <a:r>
              <a:rPr lang="en-GB" sz="2800" b="1" smtClean="0"/>
              <a:t>just above a barter level </a:t>
            </a:r>
            <a:r>
              <a:rPr lang="en-GB" sz="2800" smtClean="0"/>
              <a:t>of exchange, in which cash is used to enable ALL exchanges of goods and services.</a:t>
            </a:r>
          </a:p>
          <a:p>
            <a:pPr marL="514350" indent="-514350">
              <a:buFont typeface="+mj-lt"/>
              <a:buAutoNum type="arabicPeriod"/>
              <a:defRPr/>
            </a:pPr>
            <a:r>
              <a:rPr lang="en-GB" sz="2800" smtClean="0"/>
              <a:t>it contains the </a:t>
            </a:r>
            <a:r>
              <a:rPr lang="en-GB" sz="2800" b="1" smtClean="0"/>
              <a:t>least set of economic functions </a:t>
            </a:r>
            <a:r>
              <a:rPr lang="en-GB" sz="2800" smtClean="0"/>
              <a:t>necessary to demonstrate a sustainable economy.</a:t>
            </a:r>
          </a:p>
          <a:p>
            <a:pPr marL="514350" indent="-514350">
              <a:buFont typeface="+mj-lt"/>
              <a:buAutoNum type="arabicPeriod"/>
              <a:defRPr/>
            </a:pPr>
            <a:endParaRPr lang="en-GB" sz="2800" smtClean="0"/>
          </a:p>
        </p:txBody>
      </p:sp>
      <p:sp>
        <p:nvSpPr>
          <p:cNvPr id="14340" name="TextBox 4"/>
          <p:cNvSpPr txBox="1">
            <a:spLocks noChangeArrowheads="1"/>
          </p:cNvSpPr>
          <p:nvPr/>
        </p:nvSpPr>
        <p:spPr bwMode="auto">
          <a:xfrm>
            <a:off x="0" y="0"/>
            <a:ext cx="11156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hpC4</a:t>
            </a:r>
            <a:endParaRPr lang="en-CA" b="1"/>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215" name="Group 50214"/>
          <p:cNvGrpSpPr>
            <a:grpSpLocks noChangeAspect="1"/>
          </p:cNvGrpSpPr>
          <p:nvPr/>
        </p:nvGrpSpPr>
        <p:grpSpPr>
          <a:xfrm>
            <a:off x="951034" y="2414666"/>
            <a:ext cx="3489549" cy="3670647"/>
            <a:chOff x="1799692" y="548680"/>
            <a:chExt cx="5292588" cy="5580620"/>
          </a:xfrm>
        </p:grpSpPr>
        <p:cxnSp>
          <p:nvCxnSpPr>
            <p:cNvPr id="3" name="Straight Connector 2"/>
            <p:cNvCxnSpPr/>
            <p:nvPr/>
          </p:nvCxnSpPr>
          <p:spPr bwMode="auto">
            <a:xfrm flipV="1">
              <a:off x="3779912" y="4833156"/>
              <a:ext cx="2952328" cy="129614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 name="Straight Connector 4"/>
            <p:cNvCxnSpPr/>
            <p:nvPr/>
          </p:nvCxnSpPr>
          <p:spPr bwMode="auto">
            <a:xfrm flipV="1">
              <a:off x="3779912" y="4257092"/>
              <a:ext cx="2988332" cy="129614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 name="Straight Connector 5"/>
            <p:cNvCxnSpPr/>
            <p:nvPr/>
          </p:nvCxnSpPr>
          <p:spPr bwMode="auto">
            <a:xfrm flipV="1">
              <a:off x="3779912" y="3573016"/>
              <a:ext cx="3168352" cy="129614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10"/>
            <p:cNvCxnSpPr/>
            <p:nvPr/>
          </p:nvCxnSpPr>
          <p:spPr bwMode="auto">
            <a:xfrm flipV="1">
              <a:off x="3783713" y="2996952"/>
              <a:ext cx="3200555" cy="115212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12"/>
            <p:cNvCxnSpPr/>
            <p:nvPr/>
          </p:nvCxnSpPr>
          <p:spPr bwMode="auto">
            <a:xfrm flipV="1">
              <a:off x="3779912" y="2276872"/>
              <a:ext cx="3240360" cy="97210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p:cNvCxnSpPr/>
            <p:nvPr/>
          </p:nvCxnSpPr>
          <p:spPr bwMode="auto">
            <a:xfrm flipV="1">
              <a:off x="3779912" y="1526282"/>
              <a:ext cx="3312368" cy="86728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Straight Connector 18"/>
            <p:cNvCxnSpPr/>
            <p:nvPr/>
          </p:nvCxnSpPr>
          <p:spPr bwMode="auto">
            <a:xfrm flipV="1">
              <a:off x="3311860" y="1299270"/>
              <a:ext cx="3240360" cy="79758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Straight Connector 23"/>
            <p:cNvCxnSpPr/>
            <p:nvPr/>
          </p:nvCxnSpPr>
          <p:spPr bwMode="auto">
            <a:xfrm flipV="1">
              <a:off x="2825806" y="1052736"/>
              <a:ext cx="3150350" cy="72008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Straight Connector 25"/>
            <p:cNvCxnSpPr/>
            <p:nvPr/>
          </p:nvCxnSpPr>
          <p:spPr bwMode="auto">
            <a:xfrm flipV="1">
              <a:off x="2411760" y="872716"/>
              <a:ext cx="3132348" cy="65356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0" name="Straight Connector 29"/>
            <p:cNvCxnSpPr/>
            <p:nvPr/>
          </p:nvCxnSpPr>
          <p:spPr bwMode="auto">
            <a:xfrm flipV="1">
              <a:off x="2087724" y="692696"/>
              <a:ext cx="3060340" cy="60657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Straight Connector 31"/>
            <p:cNvCxnSpPr/>
            <p:nvPr/>
          </p:nvCxnSpPr>
          <p:spPr bwMode="auto">
            <a:xfrm flipV="1">
              <a:off x="1799692" y="548680"/>
              <a:ext cx="2988332" cy="57606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Straight Connector 33"/>
            <p:cNvCxnSpPr/>
            <p:nvPr/>
          </p:nvCxnSpPr>
          <p:spPr bwMode="auto">
            <a:xfrm flipH="1" flipV="1">
              <a:off x="1799692" y="1124744"/>
              <a:ext cx="108012" cy="313234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Straight Connector 37"/>
            <p:cNvCxnSpPr/>
            <p:nvPr/>
          </p:nvCxnSpPr>
          <p:spPr bwMode="auto">
            <a:xfrm flipH="1" flipV="1">
              <a:off x="2087724" y="1304764"/>
              <a:ext cx="108012" cy="324036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Straight Connector 38"/>
            <p:cNvCxnSpPr/>
            <p:nvPr/>
          </p:nvCxnSpPr>
          <p:spPr bwMode="auto">
            <a:xfrm flipH="1" flipV="1">
              <a:off x="2411760" y="1526282"/>
              <a:ext cx="72008" cy="330687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Straight Connector 40"/>
            <p:cNvCxnSpPr/>
            <p:nvPr/>
          </p:nvCxnSpPr>
          <p:spPr bwMode="auto">
            <a:xfrm flipH="1" flipV="1">
              <a:off x="2807804" y="1759156"/>
              <a:ext cx="36004" cy="343404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Straight Connector 42"/>
            <p:cNvCxnSpPr/>
            <p:nvPr/>
          </p:nvCxnSpPr>
          <p:spPr bwMode="auto">
            <a:xfrm flipV="1">
              <a:off x="3302859" y="2096852"/>
              <a:ext cx="9001" cy="356439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Straight Connector 44"/>
            <p:cNvCxnSpPr/>
            <p:nvPr/>
          </p:nvCxnSpPr>
          <p:spPr bwMode="auto">
            <a:xfrm flipV="1">
              <a:off x="3779912" y="2384884"/>
              <a:ext cx="0" cy="374441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 name="Straight Connector 46"/>
            <p:cNvCxnSpPr/>
            <p:nvPr/>
          </p:nvCxnSpPr>
          <p:spPr bwMode="auto">
            <a:xfrm flipV="1">
              <a:off x="4427984" y="2204864"/>
              <a:ext cx="108012" cy="363640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 name="Straight Connector 48"/>
            <p:cNvCxnSpPr/>
            <p:nvPr/>
          </p:nvCxnSpPr>
          <p:spPr bwMode="auto">
            <a:xfrm flipV="1">
              <a:off x="5112060" y="2024844"/>
              <a:ext cx="158037" cy="352839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 name="Straight Connector 50"/>
            <p:cNvCxnSpPr/>
            <p:nvPr/>
          </p:nvCxnSpPr>
          <p:spPr bwMode="auto">
            <a:xfrm flipV="1">
              <a:off x="5688124" y="1844824"/>
              <a:ext cx="216024" cy="345638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3" name="Straight Connector 52"/>
            <p:cNvCxnSpPr/>
            <p:nvPr/>
          </p:nvCxnSpPr>
          <p:spPr bwMode="auto">
            <a:xfrm flipV="1">
              <a:off x="6264188" y="1664804"/>
              <a:ext cx="324036" cy="342038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Straight Connector 54"/>
            <p:cNvCxnSpPr/>
            <p:nvPr/>
          </p:nvCxnSpPr>
          <p:spPr bwMode="auto">
            <a:xfrm flipV="1">
              <a:off x="6732240" y="1526282"/>
              <a:ext cx="360040" cy="330687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Straight Connector 57"/>
            <p:cNvCxnSpPr/>
            <p:nvPr/>
          </p:nvCxnSpPr>
          <p:spPr bwMode="auto">
            <a:xfrm>
              <a:off x="1799692" y="1124744"/>
              <a:ext cx="1984021" cy="126882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 name="Straight Connector 59"/>
            <p:cNvCxnSpPr/>
            <p:nvPr/>
          </p:nvCxnSpPr>
          <p:spPr bwMode="auto">
            <a:xfrm>
              <a:off x="1835696" y="1844824"/>
              <a:ext cx="1944216" cy="140415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 name="Straight Connector 61"/>
            <p:cNvCxnSpPr/>
            <p:nvPr/>
          </p:nvCxnSpPr>
          <p:spPr bwMode="auto">
            <a:xfrm>
              <a:off x="1835696" y="2528900"/>
              <a:ext cx="1944216" cy="162018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 name="Straight Connector 63"/>
            <p:cNvCxnSpPr/>
            <p:nvPr/>
          </p:nvCxnSpPr>
          <p:spPr bwMode="auto">
            <a:xfrm>
              <a:off x="1871700" y="3194974"/>
              <a:ext cx="1908212" cy="167418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6" name="Straight Connector 65"/>
            <p:cNvCxnSpPr/>
            <p:nvPr/>
          </p:nvCxnSpPr>
          <p:spPr bwMode="auto">
            <a:xfrm>
              <a:off x="1907704" y="3753036"/>
              <a:ext cx="1872208" cy="180020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 name="Straight Connector 68"/>
            <p:cNvCxnSpPr/>
            <p:nvPr/>
          </p:nvCxnSpPr>
          <p:spPr bwMode="auto">
            <a:xfrm>
              <a:off x="1907704" y="4257092"/>
              <a:ext cx="1872208" cy="187220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2" name="Straight Connector 71"/>
            <p:cNvCxnSpPr/>
            <p:nvPr/>
          </p:nvCxnSpPr>
          <p:spPr bwMode="auto">
            <a:xfrm>
              <a:off x="2533793" y="980728"/>
              <a:ext cx="2002203" cy="122413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4" name="Straight Connector 73"/>
            <p:cNvCxnSpPr/>
            <p:nvPr/>
          </p:nvCxnSpPr>
          <p:spPr bwMode="auto">
            <a:xfrm>
              <a:off x="3131840" y="872716"/>
              <a:ext cx="2138257" cy="115212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6" name="Straight Connector 75"/>
            <p:cNvCxnSpPr/>
            <p:nvPr/>
          </p:nvCxnSpPr>
          <p:spPr bwMode="auto">
            <a:xfrm>
              <a:off x="3743908" y="764704"/>
              <a:ext cx="2160240" cy="108012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8" name="Straight Connector 77"/>
            <p:cNvCxnSpPr/>
            <p:nvPr/>
          </p:nvCxnSpPr>
          <p:spPr bwMode="auto">
            <a:xfrm>
              <a:off x="4283968" y="656692"/>
              <a:ext cx="2304256" cy="100811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1" name="Straight Connector 80"/>
            <p:cNvCxnSpPr/>
            <p:nvPr/>
          </p:nvCxnSpPr>
          <p:spPr bwMode="auto">
            <a:xfrm>
              <a:off x="4788024" y="548680"/>
              <a:ext cx="2304256" cy="97760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50216" name="Rectangle 50215"/>
          <p:cNvSpPr/>
          <p:nvPr/>
        </p:nvSpPr>
        <p:spPr>
          <a:xfrm rot="20185879">
            <a:off x="2310317" y="5593857"/>
            <a:ext cx="2220481" cy="523220"/>
          </a:xfrm>
          <a:prstGeom prst="rect">
            <a:avLst/>
          </a:prstGeom>
          <a:noFill/>
        </p:spPr>
        <p:txBody>
          <a:bodyPr wrap="none" lIns="91440" tIns="45720" rIns="91440" bIns="45720">
            <a:spAutoFit/>
          </a:bodyPr>
          <a:lstStyle/>
          <a:p>
            <a:pPr algn="ctr"/>
            <a:r>
              <a:rPr 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Commodities</a:t>
            </a:r>
            <a:endParaRPr lang="en-US" sz="28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37" name="Rectangle 136"/>
          <p:cNvSpPr/>
          <p:nvPr/>
        </p:nvSpPr>
        <p:spPr>
          <a:xfrm rot="2668359">
            <a:off x="301443" y="5304436"/>
            <a:ext cx="2061783" cy="954107"/>
          </a:xfrm>
          <a:prstGeom prst="rect">
            <a:avLst/>
          </a:prstGeom>
          <a:noFill/>
        </p:spPr>
        <p:txBody>
          <a:bodyPr wrap="none" lIns="91440" tIns="45720" rIns="91440" bIns="45720">
            <a:spAutoFit/>
          </a:bodyPr>
          <a:lstStyle/>
          <a:p>
            <a:pPr algn="ctr"/>
            <a:r>
              <a:rPr 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Financial</a:t>
            </a:r>
          </a:p>
          <a:p>
            <a:pPr algn="ctr"/>
            <a:r>
              <a:rPr 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Instruments</a:t>
            </a:r>
            <a:endParaRPr lang="en-US" sz="28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38" name="Rectangle 137"/>
          <p:cNvSpPr/>
          <p:nvPr/>
        </p:nvSpPr>
        <p:spPr>
          <a:xfrm rot="20935080">
            <a:off x="868332" y="1702656"/>
            <a:ext cx="1699504" cy="954107"/>
          </a:xfrm>
          <a:prstGeom prst="rect">
            <a:avLst/>
          </a:prstGeom>
          <a:noFill/>
        </p:spPr>
        <p:txBody>
          <a:bodyPr wrap="none" lIns="91440" tIns="45720" rIns="91440" bIns="45720">
            <a:spAutoFit/>
          </a:bodyPr>
          <a:lstStyle/>
          <a:p>
            <a:pPr algn="ctr"/>
            <a:r>
              <a:rPr 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Economic</a:t>
            </a:r>
          </a:p>
          <a:p>
            <a:pPr algn="ctr"/>
            <a:r>
              <a:rPr lang="en-US" sz="28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Controls</a:t>
            </a:r>
            <a:endParaRPr lang="en-US" sz="28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0218" name="TextBox 50217"/>
          <p:cNvSpPr txBox="1"/>
          <p:nvPr/>
        </p:nvSpPr>
        <p:spPr>
          <a:xfrm rot="5400000">
            <a:off x="1822577" y="4434577"/>
            <a:ext cx="1330297" cy="407251"/>
          </a:xfrm>
          <a:prstGeom prst="rect">
            <a:avLst/>
          </a:prstGeom>
          <a:noFill/>
        </p:spPr>
        <p:txBody>
          <a:bodyPr wrap="square" rtlCol="0">
            <a:spAutoFit/>
          </a:bodyPr>
          <a:lstStyle/>
          <a:p>
            <a:pPr algn="ctr"/>
            <a:r>
              <a:rPr lang="en-US" b="1" smtClean="0">
                <a:solidFill>
                  <a:srgbClr val="FF0000"/>
                </a:solidFill>
              </a:rPr>
              <a:t>FOOD</a:t>
            </a:r>
            <a:endParaRPr lang="en-US" b="1">
              <a:solidFill>
                <a:srgbClr val="FF0000"/>
              </a:solidFill>
            </a:endParaRPr>
          </a:p>
        </p:txBody>
      </p:sp>
      <p:sp>
        <p:nvSpPr>
          <p:cNvPr id="145" name="TextBox 144"/>
          <p:cNvSpPr txBox="1"/>
          <p:nvPr/>
        </p:nvSpPr>
        <p:spPr>
          <a:xfrm rot="16200000">
            <a:off x="1293573" y="4663289"/>
            <a:ext cx="1622176" cy="369332"/>
          </a:xfrm>
          <a:prstGeom prst="rect">
            <a:avLst/>
          </a:prstGeom>
          <a:noFill/>
        </p:spPr>
        <p:txBody>
          <a:bodyPr wrap="square" rtlCol="0">
            <a:spAutoFit/>
          </a:bodyPr>
          <a:lstStyle/>
          <a:p>
            <a:pPr algn="ctr"/>
            <a:r>
              <a:rPr lang="en-US" sz="1800" b="1" smtClean="0">
                <a:solidFill>
                  <a:srgbClr val="00CCFF"/>
                </a:solidFill>
              </a:rPr>
              <a:t>BARTER</a:t>
            </a:r>
            <a:endParaRPr lang="en-US" sz="1800" b="1">
              <a:solidFill>
                <a:srgbClr val="00CCFF"/>
              </a:solidFill>
            </a:endParaRPr>
          </a:p>
        </p:txBody>
      </p:sp>
      <p:sp>
        <p:nvSpPr>
          <p:cNvPr id="146" name="TextBox 145"/>
          <p:cNvSpPr txBox="1"/>
          <p:nvPr/>
        </p:nvSpPr>
        <p:spPr>
          <a:xfrm rot="16200000">
            <a:off x="1121907" y="4117733"/>
            <a:ext cx="1330297" cy="407251"/>
          </a:xfrm>
          <a:prstGeom prst="rect">
            <a:avLst/>
          </a:prstGeom>
          <a:noFill/>
        </p:spPr>
        <p:txBody>
          <a:bodyPr wrap="square" rtlCol="0">
            <a:spAutoFit/>
          </a:bodyPr>
          <a:lstStyle/>
          <a:p>
            <a:pPr algn="ctr"/>
            <a:r>
              <a:rPr lang="en-US" b="1" smtClean="0">
                <a:solidFill>
                  <a:srgbClr val="FF0000"/>
                </a:solidFill>
              </a:rPr>
              <a:t>CASH</a:t>
            </a:r>
            <a:endParaRPr lang="en-US" b="1">
              <a:solidFill>
                <a:srgbClr val="FF0000"/>
              </a:solidFill>
            </a:endParaRPr>
          </a:p>
        </p:txBody>
      </p:sp>
      <p:grpSp>
        <p:nvGrpSpPr>
          <p:cNvPr id="50230" name="Group 50229"/>
          <p:cNvGrpSpPr/>
          <p:nvPr/>
        </p:nvGrpSpPr>
        <p:grpSpPr>
          <a:xfrm>
            <a:off x="1621226" y="3127776"/>
            <a:ext cx="790854" cy="813593"/>
            <a:chOff x="3282699" y="2540492"/>
            <a:chExt cx="896522" cy="924512"/>
          </a:xfrm>
        </p:grpSpPr>
        <p:cxnSp>
          <p:nvCxnSpPr>
            <p:cNvPr id="50226" name="Straight Connector 50225"/>
            <p:cNvCxnSpPr/>
            <p:nvPr/>
          </p:nvCxnSpPr>
          <p:spPr bwMode="auto">
            <a:xfrm>
              <a:off x="3289900" y="3223675"/>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bwMode="auto">
            <a:xfrm>
              <a:off x="3282699" y="3176972"/>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0" name="Straight Connector 159"/>
            <p:cNvCxnSpPr/>
            <p:nvPr/>
          </p:nvCxnSpPr>
          <p:spPr bwMode="auto">
            <a:xfrm>
              <a:off x="3282699" y="3130269"/>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1" name="Straight Connector 160"/>
            <p:cNvCxnSpPr/>
            <p:nvPr/>
          </p:nvCxnSpPr>
          <p:spPr bwMode="auto">
            <a:xfrm>
              <a:off x="3282699" y="3083566"/>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bwMode="auto">
            <a:xfrm>
              <a:off x="3282699" y="3036863"/>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bwMode="auto">
            <a:xfrm>
              <a:off x="3282699" y="2990160"/>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bwMode="auto">
            <a:xfrm>
              <a:off x="3282699" y="2943457"/>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bwMode="auto">
            <a:xfrm>
              <a:off x="3282699" y="2896754"/>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bwMode="auto">
            <a:xfrm>
              <a:off x="3282699" y="2850051"/>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bwMode="auto">
            <a:xfrm>
              <a:off x="3282699" y="2803348"/>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nvCxnSpPr>
          <p:spPr bwMode="auto">
            <a:xfrm>
              <a:off x="3282699" y="2756645"/>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bwMode="auto">
            <a:xfrm>
              <a:off x="3282699" y="2709942"/>
              <a:ext cx="353197" cy="24132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bwMode="auto">
            <a:xfrm>
              <a:off x="3282699" y="2663239"/>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bwMode="auto">
            <a:xfrm>
              <a:off x="3311860" y="2636912"/>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bwMode="auto">
            <a:xfrm>
              <a:off x="3354707" y="2628877"/>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bwMode="auto">
            <a:xfrm>
              <a:off x="3397554" y="2620842"/>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bwMode="auto">
            <a:xfrm>
              <a:off x="3440401" y="2612807"/>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bwMode="auto">
            <a:xfrm>
              <a:off x="3483248" y="2604772"/>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bwMode="auto">
            <a:xfrm>
              <a:off x="3526095" y="2596737"/>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bwMode="auto">
            <a:xfrm>
              <a:off x="3568942" y="2588702"/>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bwMode="auto">
            <a:xfrm>
              <a:off x="3611789" y="2580667"/>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bwMode="auto">
            <a:xfrm>
              <a:off x="3654636" y="2572632"/>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bwMode="auto">
            <a:xfrm>
              <a:off x="3697483" y="2564597"/>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bwMode="auto">
            <a:xfrm>
              <a:off x="3740330" y="2556562"/>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bwMode="auto">
            <a:xfrm>
              <a:off x="3783177" y="2548527"/>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bwMode="auto">
            <a:xfrm>
              <a:off x="3826024" y="2540492"/>
              <a:ext cx="353197" cy="224059"/>
            </a:xfrm>
            <a:prstGeom prst="line">
              <a:avLst/>
            </a:prstGeom>
            <a:ln>
              <a:headEnd type="none" w="med" len="med"/>
              <a:tailEnd type="none" w="med" len="med"/>
            </a:ln>
            <a:extLst/>
          </p:spPr>
          <p:style>
            <a:lnRef idx="1">
              <a:schemeClr val="accent1"/>
            </a:lnRef>
            <a:fillRef idx="0">
              <a:schemeClr val="accent1"/>
            </a:fillRef>
            <a:effectRef idx="0">
              <a:schemeClr val="accent1"/>
            </a:effectRef>
            <a:fontRef idx="minor">
              <a:schemeClr val="tx1"/>
            </a:fontRef>
          </p:style>
        </p:cxnSp>
      </p:grpSp>
      <p:sp>
        <p:nvSpPr>
          <p:cNvPr id="147" name="TextBox 146"/>
          <p:cNvSpPr txBox="1"/>
          <p:nvPr/>
        </p:nvSpPr>
        <p:spPr>
          <a:xfrm rot="2066115">
            <a:off x="847887" y="3007994"/>
            <a:ext cx="2049886" cy="325021"/>
          </a:xfrm>
          <a:prstGeom prst="rect">
            <a:avLst/>
          </a:prstGeom>
          <a:noFill/>
        </p:spPr>
        <p:txBody>
          <a:bodyPr wrap="square" rtlCol="0">
            <a:spAutoFit/>
          </a:bodyPr>
          <a:lstStyle/>
          <a:p>
            <a:pPr algn="ctr"/>
            <a:r>
              <a:rPr lang="en-US" sz="1800" b="1" smtClean="0">
                <a:solidFill>
                  <a:srgbClr val="FF0000"/>
                </a:solidFill>
              </a:rPr>
              <a:t>LEAST SET</a:t>
            </a:r>
            <a:endParaRPr lang="en-US" sz="1800" b="1">
              <a:solidFill>
                <a:srgbClr val="FF0000"/>
              </a:solidFill>
            </a:endParaRPr>
          </a:p>
        </p:txBody>
      </p:sp>
      <p:sp>
        <p:nvSpPr>
          <p:cNvPr id="191" name="Rectangle 3"/>
          <p:cNvSpPr txBox="1">
            <a:spLocks noChangeArrowheads="1"/>
          </p:cNvSpPr>
          <p:nvPr/>
        </p:nvSpPr>
        <p:spPr bwMode="auto">
          <a:xfrm>
            <a:off x="4716016" y="3254648"/>
            <a:ext cx="3882819" cy="3109171"/>
          </a:xfrm>
          <a:prstGeom prst="rect">
            <a:avLst/>
          </a:prstGeom>
          <a:noFill/>
          <a:ln w="114300" cmpd="tri">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buFontTx/>
              <a:buNone/>
              <a:defRPr/>
            </a:pPr>
            <a:r>
              <a:rPr lang="en-GB" sz="2800" b="1" kern="0" smtClean="0"/>
              <a:t>Economically Simple</a:t>
            </a:r>
            <a:r>
              <a:rPr lang="en-GB" sz="2800" kern="0" smtClean="0"/>
              <a:t>:</a:t>
            </a:r>
          </a:p>
          <a:p>
            <a:pPr marL="514350" indent="-514350">
              <a:buFont typeface="+mj-lt"/>
              <a:buAutoNum type="arabicPeriod"/>
              <a:defRPr/>
            </a:pPr>
            <a:r>
              <a:rPr lang="en-GB" sz="2800" b="1" kern="0" smtClean="0"/>
              <a:t>single commodity</a:t>
            </a:r>
            <a:endParaRPr lang="en-GB" sz="2800" kern="0" smtClean="0"/>
          </a:p>
          <a:p>
            <a:pPr marL="514350" indent="-514350">
              <a:buFont typeface="+mj-lt"/>
              <a:buAutoNum type="arabicPeriod"/>
              <a:defRPr/>
            </a:pPr>
            <a:r>
              <a:rPr lang="en-GB" sz="2800" b="1" kern="0"/>
              <a:t>c</a:t>
            </a:r>
            <a:r>
              <a:rPr lang="en-GB" sz="2800" b="1" kern="0" smtClean="0"/>
              <a:t>ash - just above barter level</a:t>
            </a:r>
            <a:endParaRPr lang="en-GB" sz="2800" kern="0" smtClean="0"/>
          </a:p>
          <a:p>
            <a:pPr marL="514350" indent="-514350">
              <a:buFont typeface="+mj-lt"/>
              <a:buAutoNum type="arabicPeriod"/>
              <a:defRPr/>
            </a:pPr>
            <a:r>
              <a:rPr lang="en-GB" sz="2800" b="1" kern="0" smtClean="0"/>
              <a:t>least set of economic controls</a:t>
            </a:r>
            <a:endParaRPr lang="en-GB" sz="2800" kern="0" smtClean="0"/>
          </a:p>
        </p:txBody>
      </p:sp>
      <p:sp>
        <p:nvSpPr>
          <p:cNvPr id="192" name="Rectangle 2"/>
          <p:cNvSpPr txBox="1">
            <a:spLocks noChangeArrowheads="1"/>
          </p:cNvSpPr>
          <p:nvPr/>
        </p:nvSpPr>
        <p:spPr bwMode="auto">
          <a:xfrm>
            <a:off x="0" y="8620"/>
            <a:ext cx="9144000" cy="148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r>
              <a:rPr lang="en-GB" sz="3600" kern="0" smtClean="0"/>
              <a:t>The PMM</a:t>
            </a:r>
            <a:br>
              <a:rPr lang="en-GB" sz="3600" kern="0" smtClean="0"/>
            </a:br>
            <a:r>
              <a:rPr lang="en-GB" sz="2800" kern="0" smtClean="0">
                <a:solidFill>
                  <a:srgbClr val="FF0000"/>
                </a:solidFill>
              </a:rPr>
              <a:t>Simple</a:t>
            </a:r>
            <a:r>
              <a:rPr lang="en-GB" sz="2800" kern="0" smtClean="0">
                <a:solidFill>
                  <a:schemeClr val="tx1"/>
                </a:solidFill>
              </a:rPr>
              <a:t> complete</a:t>
            </a:r>
            <a:r>
              <a:rPr lang="en-GB" sz="2800" kern="0" smtClean="0">
                <a:solidFill>
                  <a:srgbClr val="FF0000"/>
                </a:solidFill>
              </a:rPr>
              <a:t> </a:t>
            </a:r>
            <a:r>
              <a:rPr lang="en-GB" sz="2800" kern="0" smtClean="0"/>
              <a:t>conservative sustainable agent-base model</a:t>
            </a:r>
            <a:endParaRPr lang="en-GB" sz="3600" kern="0" smtClean="0"/>
          </a:p>
        </p:txBody>
      </p:sp>
      <p:sp>
        <p:nvSpPr>
          <p:cNvPr id="73"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C4</a:t>
            </a:r>
            <a:endParaRPr lang="en-CA" b="1"/>
          </a:p>
        </p:txBody>
      </p:sp>
      <p:sp>
        <p:nvSpPr>
          <p:cNvPr id="75" name="TextBox 74"/>
          <p:cNvSpPr txBox="1"/>
          <p:nvPr/>
        </p:nvSpPr>
        <p:spPr>
          <a:xfrm rot="1931397">
            <a:off x="1313679" y="2902077"/>
            <a:ext cx="2049886" cy="369332"/>
          </a:xfrm>
          <a:prstGeom prst="rect">
            <a:avLst/>
          </a:prstGeom>
          <a:noFill/>
        </p:spPr>
        <p:txBody>
          <a:bodyPr wrap="square" rtlCol="0">
            <a:spAutoFit/>
          </a:bodyPr>
          <a:lstStyle/>
          <a:p>
            <a:pPr algn="ctr"/>
            <a:r>
              <a:rPr lang="en-US" sz="1800" b="1" smtClean="0">
                <a:solidFill>
                  <a:srgbClr val="00CCFF"/>
                </a:solidFill>
              </a:rPr>
              <a:t>BIGGER SET</a:t>
            </a:r>
            <a:endParaRPr lang="en-US" sz="1800" b="1">
              <a:solidFill>
                <a:srgbClr val="00CCFF"/>
              </a:solidFill>
            </a:endParaRPr>
          </a:p>
        </p:txBody>
      </p:sp>
      <p:sp>
        <p:nvSpPr>
          <p:cNvPr id="77" name="TextBox 76"/>
          <p:cNvSpPr txBox="1"/>
          <p:nvPr/>
        </p:nvSpPr>
        <p:spPr>
          <a:xfrm rot="5400000">
            <a:off x="2001824" y="4552089"/>
            <a:ext cx="1939307" cy="369332"/>
          </a:xfrm>
          <a:prstGeom prst="rect">
            <a:avLst/>
          </a:prstGeom>
          <a:noFill/>
        </p:spPr>
        <p:txBody>
          <a:bodyPr wrap="square" rtlCol="0">
            <a:spAutoFit/>
          </a:bodyPr>
          <a:lstStyle/>
          <a:p>
            <a:pPr algn="ctr"/>
            <a:r>
              <a:rPr lang="en-US" sz="1800" b="1" smtClean="0">
                <a:solidFill>
                  <a:srgbClr val="00CCFF"/>
                </a:solidFill>
              </a:rPr>
              <a:t>CLOTHES</a:t>
            </a:r>
            <a:endParaRPr lang="en-US" sz="1800" b="1">
              <a:solidFill>
                <a:srgbClr val="00CCFF"/>
              </a:solidFill>
            </a:endParaRPr>
          </a:p>
        </p:txBody>
      </p:sp>
      <p:sp>
        <p:nvSpPr>
          <p:cNvPr id="79" name="TextBox 78"/>
          <p:cNvSpPr txBox="1"/>
          <p:nvPr/>
        </p:nvSpPr>
        <p:spPr>
          <a:xfrm rot="5565480">
            <a:off x="2427622" y="4291369"/>
            <a:ext cx="1939307" cy="369332"/>
          </a:xfrm>
          <a:prstGeom prst="rect">
            <a:avLst/>
          </a:prstGeom>
          <a:noFill/>
        </p:spPr>
        <p:txBody>
          <a:bodyPr wrap="square" rtlCol="0">
            <a:spAutoFit/>
          </a:bodyPr>
          <a:lstStyle/>
          <a:p>
            <a:pPr algn="ctr"/>
            <a:r>
              <a:rPr lang="en-US" sz="1800" b="1" smtClean="0">
                <a:solidFill>
                  <a:srgbClr val="00CCFF"/>
                </a:solidFill>
              </a:rPr>
              <a:t>TOOLS</a:t>
            </a:r>
            <a:endParaRPr lang="en-US" sz="1800" b="1">
              <a:solidFill>
                <a:srgbClr val="00CCFF"/>
              </a:solidFill>
            </a:endParaRPr>
          </a:p>
        </p:txBody>
      </p:sp>
      <p:sp>
        <p:nvSpPr>
          <p:cNvPr id="80" name="TextBox 79"/>
          <p:cNvSpPr txBox="1"/>
          <p:nvPr/>
        </p:nvSpPr>
        <p:spPr>
          <a:xfrm rot="16200000">
            <a:off x="676164" y="4122819"/>
            <a:ext cx="1622176" cy="369332"/>
          </a:xfrm>
          <a:prstGeom prst="rect">
            <a:avLst/>
          </a:prstGeom>
          <a:noFill/>
        </p:spPr>
        <p:txBody>
          <a:bodyPr wrap="square" rtlCol="0">
            <a:spAutoFit/>
          </a:bodyPr>
          <a:lstStyle/>
          <a:p>
            <a:pPr algn="ctr"/>
            <a:r>
              <a:rPr lang="en-US" sz="1800" b="1" smtClean="0">
                <a:solidFill>
                  <a:srgbClr val="00CCFF"/>
                </a:solidFill>
              </a:rPr>
              <a:t>NOTES</a:t>
            </a:r>
            <a:endParaRPr lang="en-US" sz="1800" b="1">
              <a:solidFill>
                <a:srgbClr val="00CCFF"/>
              </a:solidFill>
            </a:endParaRPr>
          </a:p>
        </p:txBody>
      </p:sp>
      <p:sp>
        <p:nvSpPr>
          <p:cNvPr id="2" name="TextBox 1"/>
          <p:cNvSpPr txBox="1"/>
          <p:nvPr/>
        </p:nvSpPr>
        <p:spPr>
          <a:xfrm>
            <a:off x="5796136" y="1743199"/>
            <a:ext cx="1908212" cy="461665"/>
          </a:xfrm>
          <a:prstGeom prst="rect">
            <a:avLst/>
          </a:prstGeom>
          <a:noFill/>
        </p:spPr>
        <p:txBody>
          <a:bodyPr wrap="square" rtlCol="0">
            <a:spAutoFit/>
          </a:bodyPr>
          <a:lstStyle/>
          <a:p>
            <a:pPr algn="ctr"/>
            <a:r>
              <a:rPr lang="en-US" b="1" smtClean="0">
                <a:solidFill>
                  <a:schemeClr val="accent5">
                    <a:lumMod val="50000"/>
                  </a:schemeClr>
                </a:solidFill>
              </a:rPr>
              <a:t>The PMM</a:t>
            </a:r>
            <a:endParaRPr lang="en-US" b="1">
              <a:solidFill>
                <a:schemeClr val="accent5">
                  <a:lumMod val="50000"/>
                </a:schemeClr>
              </a:solidFill>
            </a:endParaRPr>
          </a:p>
        </p:txBody>
      </p:sp>
      <p:sp>
        <p:nvSpPr>
          <p:cNvPr id="4" name="Freeform 3"/>
          <p:cNvSpPr/>
          <p:nvPr/>
        </p:nvSpPr>
        <p:spPr bwMode="auto">
          <a:xfrm>
            <a:off x="2157984" y="1726107"/>
            <a:ext cx="3710160" cy="1437717"/>
          </a:xfrm>
          <a:custGeom>
            <a:avLst/>
            <a:gdLst>
              <a:gd name="connsiteX0" fmla="*/ 3145536 w 3145536"/>
              <a:gd name="connsiteY0" fmla="*/ 267285 h 1437717"/>
              <a:gd name="connsiteX1" fmla="*/ 2194560 w 3145536"/>
              <a:gd name="connsiteY1" fmla="*/ 11253 h 1437717"/>
              <a:gd name="connsiteX2" fmla="*/ 2834640 w 3145536"/>
              <a:gd name="connsiteY2" fmla="*/ 596469 h 1437717"/>
              <a:gd name="connsiteX3" fmla="*/ 658368 w 3145536"/>
              <a:gd name="connsiteY3" fmla="*/ 340437 h 1437717"/>
              <a:gd name="connsiteX4" fmla="*/ 0 w 3145536"/>
              <a:gd name="connsiteY4" fmla="*/ 1437717 h 143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5536" h="1437717">
                <a:moveTo>
                  <a:pt x="3145536" y="267285"/>
                </a:moveTo>
                <a:cubicBezTo>
                  <a:pt x="2695956" y="111837"/>
                  <a:pt x="2246376" y="-43611"/>
                  <a:pt x="2194560" y="11253"/>
                </a:cubicBezTo>
                <a:cubicBezTo>
                  <a:pt x="2142744" y="66117"/>
                  <a:pt x="3090672" y="541605"/>
                  <a:pt x="2834640" y="596469"/>
                </a:cubicBezTo>
                <a:cubicBezTo>
                  <a:pt x="2578608" y="651333"/>
                  <a:pt x="1130808" y="200229"/>
                  <a:pt x="658368" y="340437"/>
                </a:cubicBezTo>
                <a:cubicBezTo>
                  <a:pt x="185928" y="480645"/>
                  <a:pt x="109728" y="1263981"/>
                  <a:pt x="0" y="1437717"/>
                </a:cubicBezTo>
              </a:path>
            </a:pathLst>
          </a:custGeom>
          <a:noFill/>
          <a:ln w="50800" cap="flat" cmpd="sng" algn="ctr">
            <a:solidFill>
              <a:schemeClr val="accent5">
                <a:lumMod val="50000"/>
              </a:schemeClr>
            </a:solidFill>
            <a:prstDash val="sysDash"/>
            <a:round/>
            <a:headEnd type="oval" w="lg" len="lg"/>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4346377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269875" y="1268413"/>
            <a:ext cx="8623300" cy="5184775"/>
          </a:xfrm>
        </p:spPr>
        <p:txBody>
          <a:bodyPr/>
          <a:lstStyle/>
          <a:p>
            <a:pPr marL="0" indent="0">
              <a:buFontTx/>
              <a:buNone/>
              <a:defRPr/>
            </a:pPr>
            <a:r>
              <a:rPr lang="en-GB" sz="2800" smtClean="0"/>
              <a:t>“</a:t>
            </a:r>
            <a:r>
              <a:rPr lang="en-GB" sz="2800" b="1" smtClean="0">
                <a:solidFill>
                  <a:srgbClr val="FF0000"/>
                </a:solidFill>
              </a:rPr>
              <a:t>Complete</a:t>
            </a:r>
            <a:r>
              <a:rPr lang="en-GB" sz="2800" smtClean="0"/>
              <a:t>” in the sense that :</a:t>
            </a:r>
          </a:p>
          <a:p>
            <a:pPr marL="514350" indent="-514350">
              <a:buFont typeface="+mj-lt"/>
              <a:buAutoNum type="arabicPeriod"/>
              <a:defRPr/>
            </a:pPr>
            <a:r>
              <a:rPr lang="en-GB" sz="2800" smtClean="0"/>
              <a:t>Vertical completeness:</a:t>
            </a:r>
          </a:p>
          <a:p>
            <a:pPr marL="914400" lvl="1" indent="-514350">
              <a:buFont typeface="+mj-lt"/>
              <a:buAutoNum type="alphaLcParenR"/>
              <a:defRPr/>
            </a:pPr>
            <a:r>
              <a:rPr lang="en-GB" sz="2400" smtClean="0"/>
              <a:t>the </a:t>
            </a:r>
            <a:r>
              <a:rPr lang="en-GB" sz="2400" smtClean="0">
                <a:solidFill>
                  <a:srgbClr val="FF0000"/>
                </a:solidFill>
              </a:rPr>
              <a:t>underlying biophysical subsystem </a:t>
            </a:r>
            <a:r>
              <a:rPr lang="en-GB" sz="2400" smtClean="0"/>
              <a:t>demonstrates key life functions such as working, eating, reproducing, aging, dying due to old age or hunger; agents compete for scarce resources; successful agents live to reproduce; unsuccessful agents die without offspring.</a:t>
            </a:r>
          </a:p>
          <a:p>
            <a:pPr marL="914400" lvl="1" indent="-514350">
              <a:buFont typeface="+mj-lt"/>
              <a:buAutoNum type="alphaLcParenR"/>
              <a:defRPr/>
            </a:pPr>
            <a:r>
              <a:rPr lang="en-GB" sz="2400" smtClean="0"/>
              <a:t>the </a:t>
            </a:r>
            <a:r>
              <a:rPr lang="en-GB" sz="2400" smtClean="0">
                <a:solidFill>
                  <a:srgbClr val="FF0000"/>
                </a:solidFill>
              </a:rPr>
              <a:t>overlayed economic subsystem </a:t>
            </a:r>
            <a:r>
              <a:rPr lang="en-GB" sz="2400" smtClean="0"/>
              <a:t>ensures that every exchange of biophysical goods and services is reciprocated with an exchange of cash.</a:t>
            </a:r>
          </a:p>
          <a:p>
            <a:pPr marL="514350" indent="-514350">
              <a:buFont typeface="+mj-lt"/>
              <a:buAutoNum type="arabicPeriod"/>
              <a:defRPr/>
            </a:pPr>
            <a:r>
              <a:rPr lang="en-GB" sz="2800" smtClean="0"/>
              <a:t>Horizontal completeness: conserved quantities are tracked in a </a:t>
            </a:r>
            <a:r>
              <a:rPr lang="en-GB" sz="2800" smtClean="0">
                <a:solidFill>
                  <a:srgbClr val="FF0000"/>
                </a:solidFill>
              </a:rPr>
              <a:t>complete cycle </a:t>
            </a:r>
            <a:r>
              <a:rPr lang="en-GB" sz="2800" smtClean="0"/>
              <a:t>(forming a closed system).</a:t>
            </a:r>
          </a:p>
          <a:p>
            <a:pPr marL="0" indent="0">
              <a:buFontTx/>
              <a:buNone/>
              <a:defRPr/>
            </a:pPr>
            <a:endParaRPr lang="en-GB" sz="2800" smtClean="0"/>
          </a:p>
        </p:txBody>
      </p:sp>
      <p:sp>
        <p:nvSpPr>
          <p:cNvPr id="7" name="Rectangle 2"/>
          <p:cNvSpPr txBox="1">
            <a:spLocks noChangeArrowheads="1"/>
          </p:cNvSpPr>
          <p:nvPr/>
        </p:nvSpPr>
        <p:spPr bwMode="auto">
          <a:xfrm>
            <a:off x="0" y="-26988"/>
            <a:ext cx="9144000" cy="13366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600" kern="0" smtClean="0"/>
              <a:t>Our ModEco vision – </a:t>
            </a:r>
            <a:br>
              <a:rPr lang="en-GB" sz="3600" kern="0" smtClean="0"/>
            </a:br>
            <a:r>
              <a:rPr lang="en-GB" sz="2800" kern="0" smtClean="0">
                <a:solidFill>
                  <a:schemeClr val="tx1"/>
                </a:solidFill>
              </a:rPr>
              <a:t>Simple </a:t>
            </a:r>
            <a:r>
              <a:rPr lang="en-GB" sz="2800" kern="0" smtClean="0">
                <a:solidFill>
                  <a:srgbClr val="FF0000"/>
                </a:solidFill>
              </a:rPr>
              <a:t>complete </a:t>
            </a:r>
            <a:r>
              <a:rPr lang="en-GB" sz="2800" kern="0" smtClean="0">
                <a:solidFill>
                  <a:schemeClr val="tx1"/>
                </a:solidFill>
              </a:rPr>
              <a:t>conservative sustainable agent-based </a:t>
            </a:r>
            <a:r>
              <a:rPr lang="en-GB" sz="2800" kern="0" smtClean="0"/>
              <a:t>model</a:t>
            </a:r>
            <a:endParaRPr lang="en-GB" sz="3600" kern="0" smtClean="0"/>
          </a:p>
        </p:txBody>
      </p:sp>
      <p:sp>
        <p:nvSpPr>
          <p:cNvPr id="6" name="TextBox 5"/>
          <p:cNvSpPr txBox="1">
            <a:spLocks noChangeArrowheads="1"/>
          </p:cNvSpPr>
          <p:nvPr/>
        </p:nvSpPr>
        <p:spPr bwMode="auto">
          <a:xfrm>
            <a:off x="0" y="0"/>
            <a:ext cx="11156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hpC5</a:t>
            </a:r>
            <a:endParaRPr lang="en-CA" b="1"/>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bwMode="auto">
          <a:xfrm flipV="1">
            <a:off x="4927653" y="1362982"/>
            <a:ext cx="899425" cy="83374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Straight Connector 32"/>
          <p:cNvCxnSpPr/>
          <p:nvPr/>
        </p:nvCxnSpPr>
        <p:spPr bwMode="auto">
          <a:xfrm flipV="1">
            <a:off x="4968044" y="3501008"/>
            <a:ext cx="899425" cy="83374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 name="Straight Connector 36"/>
          <p:cNvCxnSpPr/>
          <p:nvPr/>
        </p:nvCxnSpPr>
        <p:spPr bwMode="auto">
          <a:xfrm flipV="1">
            <a:off x="4968044" y="5639034"/>
            <a:ext cx="899425" cy="83374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Straight Connector 37"/>
          <p:cNvCxnSpPr/>
          <p:nvPr/>
        </p:nvCxnSpPr>
        <p:spPr bwMode="auto">
          <a:xfrm flipV="1">
            <a:off x="1353751" y="1306786"/>
            <a:ext cx="899425" cy="83374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Straight Connector 38"/>
          <p:cNvCxnSpPr/>
          <p:nvPr/>
        </p:nvCxnSpPr>
        <p:spPr bwMode="auto">
          <a:xfrm>
            <a:off x="2253176" y="1340768"/>
            <a:ext cx="3565675"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Straight Connector 39"/>
          <p:cNvCxnSpPr/>
          <p:nvPr/>
        </p:nvCxnSpPr>
        <p:spPr bwMode="auto">
          <a:xfrm>
            <a:off x="5832140" y="1374750"/>
            <a:ext cx="0" cy="426428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Rectangle 2"/>
          <p:cNvSpPr txBox="1">
            <a:spLocks noChangeArrowheads="1"/>
          </p:cNvSpPr>
          <p:nvPr/>
        </p:nvSpPr>
        <p:spPr bwMode="auto">
          <a:xfrm>
            <a:off x="0" y="-26988"/>
            <a:ext cx="9144000" cy="13366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600" kern="0" smtClean="0"/>
              <a:t>The PMM</a:t>
            </a:r>
            <a:br>
              <a:rPr lang="en-GB" sz="3600" kern="0" smtClean="0"/>
            </a:br>
            <a:r>
              <a:rPr lang="en-GB" sz="2800" kern="0" smtClean="0">
                <a:solidFill>
                  <a:schemeClr val="tx1"/>
                </a:solidFill>
              </a:rPr>
              <a:t>Simple </a:t>
            </a:r>
            <a:r>
              <a:rPr lang="en-GB" sz="2800" kern="0" smtClean="0">
                <a:solidFill>
                  <a:srgbClr val="FF0000"/>
                </a:solidFill>
              </a:rPr>
              <a:t>complete </a:t>
            </a:r>
            <a:r>
              <a:rPr lang="en-GB" sz="2800" kern="0" smtClean="0">
                <a:solidFill>
                  <a:schemeClr val="tx1"/>
                </a:solidFill>
              </a:rPr>
              <a:t>conservative sustainable agent-based </a:t>
            </a:r>
            <a:r>
              <a:rPr lang="en-GB" sz="2800" kern="0" smtClean="0"/>
              <a:t>model</a:t>
            </a:r>
            <a:endParaRPr lang="en-GB" sz="3600" kern="0" smtClean="0"/>
          </a:p>
        </p:txBody>
      </p:sp>
      <p:grpSp>
        <p:nvGrpSpPr>
          <p:cNvPr id="25" name="Group 24"/>
          <p:cNvGrpSpPr/>
          <p:nvPr/>
        </p:nvGrpSpPr>
        <p:grpSpPr>
          <a:xfrm>
            <a:off x="699105" y="1984144"/>
            <a:ext cx="4376951" cy="4721220"/>
            <a:chOff x="1023141" y="1881549"/>
            <a:chExt cx="4376951" cy="4905164"/>
          </a:xfrm>
        </p:grpSpPr>
        <p:sp>
          <p:nvSpPr>
            <p:cNvPr id="8" name="Rectangle 7"/>
            <p:cNvSpPr/>
            <p:nvPr/>
          </p:nvSpPr>
          <p:spPr>
            <a:xfrm rot="16200000">
              <a:off x="563379" y="3200392"/>
              <a:ext cx="1582484" cy="646331"/>
            </a:xfrm>
            <a:prstGeom prst="rect">
              <a:avLst/>
            </a:prstGeom>
            <a:noFill/>
          </p:spPr>
          <p:txBody>
            <a:bodyPr wrap="none" lIns="91440" tIns="45720" rIns="91440" bIns="45720">
              <a:spAutoFit/>
            </a:bodyPr>
            <a:lstStyle/>
            <a:p>
              <a:pPr algn="ctr"/>
              <a:r>
                <a:rPr lang="en-US" sz="18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ECONOMIC </a:t>
              </a:r>
            </a:p>
            <a:p>
              <a:pPr algn="ctr"/>
              <a:r>
                <a:rPr lang="en-US" sz="18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SUBSYSTEM</a:t>
              </a:r>
              <a:endParaRPr lang="en-US" sz="18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Rectangle 8"/>
            <p:cNvSpPr/>
            <p:nvPr/>
          </p:nvSpPr>
          <p:spPr>
            <a:xfrm rot="16200000">
              <a:off x="423586" y="4933687"/>
              <a:ext cx="1845442" cy="646331"/>
            </a:xfrm>
            <a:prstGeom prst="rect">
              <a:avLst/>
            </a:prstGeom>
            <a:noFill/>
          </p:spPr>
          <p:txBody>
            <a:bodyPr wrap="none" lIns="91440" tIns="45720" rIns="91440" bIns="45720">
              <a:spAutoFit/>
            </a:bodyPr>
            <a:lstStyle/>
            <a:p>
              <a:pPr algn="r"/>
              <a:r>
                <a:rPr lang="en-US" sz="18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BIOPHYSICAL</a:t>
              </a:r>
            </a:p>
            <a:p>
              <a:pPr algn="r"/>
              <a:r>
                <a:rPr lang="en-US" sz="18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SUBSYSTEM</a:t>
              </a:r>
              <a:endParaRPr lang="en-US" sz="18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0" name="Rectangle 9"/>
            <p:cNvSpPr/>
            <p:nvPr/>
          </p:nvSpPr>
          <p:spPr bwMode="auto">
            <a:xfrm>
              <a:off x="1667197" y="4334131"/>
              <a:ext cx="3608465" cy="2255249"/>
            </a:xfrm>
            <a:prstGeom prst="rect">
              <a:avLst/>
            </a:prstGeom>
            <a:solidFill>
              <a:schemeClr val="accent2">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Times New Roman" pitchFamily="18" charset="0"/>
              </a:endParaRPr>
            </a:p>
          </p:txBody>
        </p:sp>
        <p:sp>
          <p:nvSpPr>
            <p:cNvPr id="17" name="Rectangle 16"/>
            <p:cNvSpPr/>
            <p:nvPr/>
          </p:nvSpPr>
          <p:spPr bwMode="auto">
            <a:xfrm>
              <a:off x="1667197" y="2065493"/>
              <a:ext cx="3608465" cy="2256462"/>
            </a:xfrm>
            <a:prstGeom prst="rect">
              <a:avLst/>
            </a:prstGeom>
            <a:solidFill>
              <a:schemeClr val="accent1">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Times New Roman" pitchFamily="18" charset="0"/>
              </a:endParaRPr>
            </a:p>
          </p:txBody>
        </p:sp>
        <p:sp>
          <p:nvSpPr>
            <p:cNvPr id="16" name="Circular Arrow 15"/>
            <p:cNvSpPr/>
            <p:nvPr/>
          </p:nvSpPr>
          <p:spPr bwMode="auto">
            <a:xfrm>
              <a:off x="1512654" y="1881549"/>
              <a:ext cx="3856330" cy="2658289"/>
            </a:xfrm>
            <a:prstGeom prst="circularArrow">
              <a:avLst>
                <a:gd name="adj1" fmla="val 12500"/>
                <a:gd name="adj2" fmla="val 1142319"/>
                <a:gd name="adj3" fmla="val 20457681"/>
                <a:gd name="adj4" fmla="val 10800000"/>
                <a:gd name="adj5" fmla="val 17668"/>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8" name="Circular Arrow 17"/>
            <p:cNvSpPr/>
            <p:nvPr/>
          </p:nvSpPr>
          <p:spPr bwMode="auto">
            <a:xfrm flipH="1" flipV="1">
              <a:off x="1511660" y="1921100"/>
              <a:ext cx="3856330" cy="2658289"/>
            </a:xfrm>
            <a:prstGeom prst="circularArrow">
              <a:avLst>
                <a:gd name="adj1" fmla="val 12500"/>
                <a:gd name="adj2" fmla="val 1142319"/>
                <a:gd name="adj3" fmla="val 20457681"/>
                <a:gd name="adj4" fmla="val 10800000"/>
                <a:gd name="adj5" fmla="val 17668"/>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1" name="TextBox 10"/>
            <p:cNvSpPr txBox="1"/>
            <p:nvPr/>
          </p:nvSpPr>
          <p:spPr>
            <a:xfrm>
              <a:off x="2227131" y="2842802"/>
              <a:ext cx="2426382" cy="786212"/>
            </a:xfrm>
            <a:prstGeom prst="rect">
              <a:avLst/>
            </a:prstGeom>
            <a:noFill/>
          </p:spPr>
          <p:txBody>
            <a:bodyPr wrap="square" rtlCol="0">
              <a:spAutoFit/>
            </a:bodyPr>
            <a:lstStyle/>
            <a:p>
              <a:pPr algn="ctr"/>
              <a:r>
                <a:rPr lang="en-US" sz="1800" b="1">
                  <a:solidFill>
                    <a:srgbClr val="0000FF"/>
                  </a:solidFill>
                </a:rPr>
                <a:t>CASH FLOWS AND STORES IN AN ECONOMY</a:t>
              </a:r>
            </a:p>
          </p:txBody>
        </p:sp>
        <p:sp>
          <p:nvSpPr>
            <p:cNvPr id="22" name="Circular Arrow 21"/>
            <p:cNvSpPr/>
            <p:nvPr/>
          </p:nvSpPr>
          <p:spPr bwMode="auto">
            <a:xfrm flipH="1">
              <a:off x="1542767" y="4088873"/>
              <a:ext cx="3856330" cy="2658289"/>
            </a:xfrm>
            <a:prstGeom prst="circularArrow">
              <a:avLst>
                <a:gd name="adj1" fmla="val 12500"/>
                <a:gd name="adj2" fmla="val 1142319"/>
                <a:gd name="adj3" fmla="val 20457681"/>
                <a:gd name="adj4" fmla="val 10800000"/>
                <a:gd name="adj5" fmla="val 17668"/>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3" name="Circular Arrow 22"/>
            <p:cNvSpPr/>
            <p:nvPr/>
          </p:nvSpPr>
          <p:spPr bwMode="auto">
            <a:xfrm flipV="1">
              <a:off x="1543762" y="4128424"/>
              <a:ext cx="3856330" cy="2658289"/>
            </a:xfrm>
            <a:prstGeom prst="circularArrow">
              <a:avLst>
                <a:gd name="adj1" fmla="val 12500"/>
                <a:gd name="adj2" fmla="val 1142319"/>
                <a:gd name="adj3" fmla="val 20457681"/>
                <a:gd name="adj4" fmla="val 10800000"/>
                <a:gd name="adj5" fmla="val 17668"/>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0" name="TextBox 19"/>
            <p:cNvSpPr txBox="1"/>
            <p:nvPr/>
          </p:nvSpPr>
          <p:spPr>
            <a:xfrm>
              <a:off x="2071594" y="4841562"/>
              <a:ext cx="2799671" cy="1247095"/>
            </a:xfrm>
            <a:prstGeom prst="rect">
              <a:avLst/>
            </a:prstGeom>
            <a:noFill/>
          </p:spPr>
          <p:txBody>
            <a:bodyPr wrap="square" rtlCol="0">
              <a:spAutoFit/>
            </a:bodyPr>
            <a:lstStyle/>
            <a:p>
              <a:pPr algn="ctr"/>
              <a:r>
                <a:rPr lang="en-US" sz="1800" b="1">
                  <a:solidFill>
                    <a:srgbClr val="FFFF00"/>
                  </a:solidFill>
                </a:rPr>
                <a:t>MASS/ENERGY FLOWS AND STORES IN </a:t>
              </a:r>
              <a:r>
                <a:rPr lang="en-US" sz="1800" b="1" smtClean="0">
                  <a:solidFill>
                    <a:srgbClr val="FFFF00"/>
                  </a:solidFill>
                </a:rPr>
                <a:t>A PERISHABLE  </a:t>
              </a:r>
              <a:r>
                <a:rPr lang="en-US" sz="1800" b="1">
                  <a:solidFill>
                    <a:srgbClr val="FFFF00"/>
                  </a:solidFill>
                </a:rPr>
                <a:t>ECOSYSTEM</a:t>
              </a:r>
            </a:p>
          </p:txBody>
        </p:sp>
      </p:grpSp>
      <p:sp>
        <p:nvSpPr>
          <p:cNvPr id="26" name="Rectangle 3"/>
          <p:cNvSpPr txBox="1">
            <a:spLocks noChangeArrowheads="1"/>
          </p:cNvSpPr>
          <p:nvPr/>
        </p:nvSpPr>
        <p:spPr bwMode="auto">
          <a:xfrm>
            <a:off x="5112060" y="1808820"/>
            <a:ext cx="3709107" cy="2978668"/>
          </a:xfrm>
          <a:prstGeom prst="rect">
            <a:avLst/>
          </a:prstGeom>
          <a:solidFill>
            <a:schemeClr val="bg1"/>
          </a:solidFill>
          <a:ln w="114300" cmpd="tri">
            <a:solidFill>
              <a:srgbClr val="FF0000"/>
            </a:solidFill>
            <a:miter lim="800000"/>
            <a:headEnd/>
            <a:tailEnd/>
          </a:ln>
          <a:effectLs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buFontTx/>
              <a:buNone/>
              <a:defRPr/>
            </a:pPr>
            <a:r>
              <a:rPr lang="en-GB" sz="2400" b="1" kern="0" smtClean="0"/>
              <a:t>Dynamically Complete:</a:t>
            </a:r>
          </a:p>
          <a:p>
            <a:pPr marL="514350" indent="-514350">
              <a:buFont typeface="+mj-lt"/>
              <a:buAutoNum type="arabicPeriod"/>
              <a:defRPr/>
            </a:pPr>
            <a:r>
              <a:rPr lang="en-GB" sz="2400" b="1" u="sng" kern="0" smtClean="0"/>
              <a:t>Vertical</a:t>
            </a:r>
            <a:r>
              <a:rPr lang="en-GB" sz="2400" b="1" kern="0" smtClean="0"/>
              <a:t>: both biophysical AND economic subsystems</a:t>
            </a:r>
          </a:p>
          <a:p>
            <a:pPr marL="514350" indent="-514350">
              <a:buFont typeface="+mj-lt"/>
              <a:buAutoNum type="arabicPeriod"/>
              <a:defRPr/>
            </a:pPr>
            <a:r>
              <a:rPr lang="en-GB" sz="2400" b="1" u="sng" kern="0"/>
              <a:t>H</a:t>
            </a:r>
            <a:r>
              <a:rPr lang="en-GB" sz="2400" b="1" u="sng" kern="0" smtClean="0"/>
              <a:t>orizontal</a:t>
            </a:r>
            <a:r>
              <a:rPr lang="en-GB" sz="2400" b="1" kern="0" smtClean="0"/>
              <a:t>: seed to food to waste, and back; birth to death</a:t>
            </a:r>
          </a:p>
          <a:p>
            <a:pPr marL="0" indent="0">
              <a:buFontTx/>
              <a:buNone/>
              <a:defRPr/>
            </a:pPr>
            <a:endParaRPr lang="en-GB" sz="2400" b="1" kern="0" smtClean="0"/>
          </a:p>
        </p:txBody>
      </p:sp>
      <p:sp>
        <p:nvSpPr>
          <p:cNvPr id="27" name="Left-Right Arrow 26"/>
          <p:cNvSpPr/>
          <p:nvPr/>
        </p:nvSpPr>
        <p:spPr bwMode="auto">
          <a:xfrm rot="16200000">
            <a:off x="-1643843" y="3981909"/>
            <a:ext cx="4351537" cy="807341"/>
          </a:xfrm>
          <a:prstGeom prst="lef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VERTICAL</a:t>
            </a:r>
          </a:p>
        </p:txBody>
      </p:sp>
      <p:cxnSp>
        <p:nvCxnSpPr>
          <p:cNvPr id="29" name="Straight Connector 28"/>
          <p:cNvCxnSpPr>
            <a:endCxn id="27" idx="5"/>
          </p:cNvCxnSpPr>
          <p:nvPr/>
        </p:nvCxnSpPr>
        <p:spPr bwMode="auto">
          <a:xfrm flipH="1" flipV="1">
            <a:off x="733761" y="4385579"/>
            <a:ext cx="609400" cy="8669"/>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6" name="Group 35"/>
          <p:cNvGrpSpPr/>
          <p:nvPr/>
        </p:nvGrpSpPr>
        <p:grpSpPr>
          <a:xfrm>
            <a:off x="5876779" y="5129143"/>
            <a:ext cx="2277679" cy="1241234"/>
            <a:chOff x="4965556" y="5320114"/>
            <a:chExt cx="2277679" cy="1241234"/>
          </a:xfrm>
        </p:grpSpPr>
        <p:sp>
          <p:nvSpPr>
            <p:cNvPr id="31" name="Left-Right Arrow 30"/>
            <p:cNvSpPr/>
            <p:nvPr/>
          </p:nvSpPr>
          <p:spPr bwMode="auto">
            <a:xfrm rot="19066184">
              <a:off x="4965556" y="5664358"/>
              <a:ext cx="2277679" cy="612818"/>
            </a:xfrm>
            <a:prstGeom prst="leftRightArrow">
              <a:avLst>
                <a:gd name="adj1" fmla="val 71144"/>
                <a:gd name="adj2" fmla="val 50000"/>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0" tIns="0" rIns="0" bIns="0" numCol="1" rtlCol="0" anchor="ctr" anchorCtr="1"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Other species</a:t>
              </a:r>
            </a:p>
          </p:txBody>
        </p:sp>
        <p:sp>
          <p:nvSpPr>
            <p:cNvPr id="34" name="&quot;No&quot; Symbol 33"/>
            <p:cNvSpPr/>
            <p:nvPr/>
          </p:nvSpPr>
          <p:spPr bwMode="auto">
            <a:xfrm>
              <a:off x="5363591" y="5320114"/>
              <a:ext cx="1404653" cy="1241234"/>
            </a:xfrm>
            <a:prstGeom prst="noSmoking">
              <a:avLst>
                <a:gd name="adj" fmla="val 13768"/>
              </a:avLst>
            </a:prstGeom>
            <a:solidFill>
              <a:srgbClr val="FF0000">
                <a:alpha val="49000"/>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sp>
        <p:nvSpPr>
          <p:cNvPr id="35" name="Left-Right Arrow 34"/>
          <p:cNvSpPr/>
          <p:nvPr/>
        </p:nvSpPr>
        <p:spPr bwMode="auto">
          <a:xfrm>
            <a:off x="1343161" y="1362982"/>
            <a:ext cx="3608465" cy="807341"/>
          </a:xfrm>
          <a:prstGeom prst="lef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HORIZONTAL</a:t>
            </a:r>
          </a:p>
        </p:txBody>
      </p:sp>
      <p:sp>
        <p:nvSpPr>
          <p:cNvPr id="21"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C5</a:t>
            </a:r>
            <a:endParaRPr lang="en-CA" b="1"/>
          </a:p>
        </p:txBody>
      </p:sp>
    </p:spTree>
    <p:extLst>
      <p:ext uri="{BB962C8B-B14F-4D97-AF65-F5344CB8AC3E}">
        <p14:creationId xmlns:p14="http://schemas.microsoft.com/office/powerpoint/2010/main" val="21636099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269875" y="1628775"/>
            <a:ext cx="8623300" cy="4608513"/>
          </a:xfrm>
        </p:spPr>
        <p:txBody>
          <a:bodyPr/>
          <a:lstStyle/>
          <a:p>
            <a:pPr marL="0" indent="0">
              <a:buFontTx/>
              <a:buNone/>
              <a:defRPr/>
            </a:pPr>
            <a:r>
              <a:rPr lang="en-GB" sz="2800" smtClean="0"/>
              <a:t>“</a:t>
            </a:r>
            <a:r>
              <a:rPr lang="en-GB" sz="2800" b="1" smtClean="0">
                <a:solidFill>
                  <a:srgbClr val="FF0000"/>
                </a:solidFill>
              </a:rPr>
              <a:t>Conservative</a:t>
            </a:r>
            <a:r>
              <a:rPr lang="en-GB" sz="2800" smtClean="0"/>
              <a:t>” in the sense that:</a:t>
            </a:r>
          </a:p>
          <a:p>
            <a:pPr marL="514350" indent="-514350">
              <a:buFont typeface="+mj-lt"/>
              <a:buAutoNum type="arabicPeriod"/>
              <a:defRPr/>
            </a:pPr>
            <a:r>
              <a:rPr lang="en-GB" sz="2800" smtClean="0"/>
              <a:t>key biophysical and economic quantities such as mass, energy, cash and intrinsic metabolic value are conserved in all activities.</a:t>
            </a:r>
            <a:endParaRPr lang="en-GB" sz="2800"/>
          </a:p>
          <a:p>
            <a:pPr marL="514350" indent="-514350">
              <a:buFont typeface="+mj-lt"/>
              <a:buAutoNum type="arabicPeriod"/>
              <a:defRPr/>
            </a:pPr>
            <a:r>
              <a:rPr lang="en-GB" sz="2800" smtClean="0"/>
              <a:t>intrinsic value is determined by metabolic needs; an agent needs to consume a predetermined amount of food (combined mass/energy) per tick to stay alive; and it must expend energy to work to earn money to buy food; so the food is “valued” in terms of biophysical metabolic needs.</a:t>
            </a:r>
          </a:p>
        </p:txBody>
      </p:sp>
      <p:sp>
        <p:nvSpPr>
          <p:cNvPr id="6" name="Rectangle 2"/>
          <p:cNvSpPr txBox="1">
            <a:spLocks noChangeArrowheads="1"/>
          </p:cNvSpPr>
          <p:nvPr/>
        </p:nvSpPr>
        <p:spPr bwMode="auto">
          <a:xfrm>
            <a:off x="539750" y="76200"/>
            <a:ext cx="8353425" cy="148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600" kern="0" smtClean="0"/>
              <a:t>Our ModEco vision – </a:t>
            </a:r>
            <a:br>
              <a:rPr lang="en-GB" sz="3600" kern="0" smtClean="0"/>
            </a:br>
            <a:r>
              <a:rPr lang="en-GB" sz="2400" kern="0" smtClean="0">
                <a:solidFill>
                  <a:schemeClr val="tx1"/>
                </a:solidFill>
              </a:rPr>
              <a:t>Simple complete</a:t>
            </a:r>
            <a:r>
              <a:rPr lang="en-GB" sz="2400" kern="0" smtClean="0">
                <a:solidFill>
                  <a:srgbClr val="FF0000"/>
                </a:solidFill>
              </a:rPr>
              <a:t> conservative</a:t>
            </a:r>
            <a:r>
              <a:rPr lang="en-GB" sz="2400" kern="0" smtClean="0"/>
              <a:t> sustainable agent-based model</a:t>
            </a:r>
            <a:endParaRPr lang="en-GB" sz="3600" kern="0" smtClean="0"/>
          </a:p>
        </p:txBody>
      </p:sp>
      <p:sp>
        <p:nvSpPr>
          <p:cNvPr id="7" name="TextBox 5"/>
          <p:cNvSpPr txBox="1">
            <a:spLocks noChangeArrowheads="1"/>
          </p:cNvSpPr>
          <p:nvPr/>
        </p:nvSpPr>
        <p:spPr bwMode="auto">
          <a:xfrm>
            <a:off x="0" y="0"/>
            <a:ext cx="1007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hpC6</a:t>
            </a:r>
            <a:endParaRPr lang="en-CA" b="1"/>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0" y="8620"/>
            <a:ext cx="9144000" cy="148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600" kern="0" smtClean="0"/>
              <a:t>The PMM</a:t>
            </a:r>
            <a:br>
              <a:rPr lang="en-GB" sz="3600" kern="0" smtClean="0"/>
            </a:br>
            <a:r>
              <a:rPr lang="en-GB" sz="2800" kern="0" smtClean="0">
                <a:solidFill>
                  <a:schemeClr val="tx1"/>
                </a:solidFill>
              </a:rPr>
              <a:t>Simple complete</a:t>
            </a:r>
            <a:r>
              <a:rPr lang="en-GB" sz="2800" kern="0" smtClean="0">
                <a:solidFill>
                  <a:srgbClr val="FF0000"/>
                </a:solidFill>
              </a:rPr>
              <a:t> conservative</a:t>
            </a:r>
            <a:r>
              <a:rPr lang="en-GB" sz="2800" kern="0" smtClean="0"/>
              <a:t> sustainable agent-based model</a:t>
            </a:r>
            <a:endParaRPr lang="en-GB" sz="3600" kern="0" smtClean="0"/>
          </a:p>
        </p:txBody>
      </p:sp>
      <p:grpSp>
        <p:nvGrpSpPr>
          <p:cNvPr id="12" name="Group 11"/>
          <p:cNvGrpSpPr/>
          <p:nvPr/>
        </p:nvGrpSpPr>
        <p:grpSpPr>
          <a:xfrm>
            <a:off x="143508" y="1819394"/>
            <a:ext cx="4730930" cy="4396871"/>
            <a:chOff x="-481780" y="1340768"/>
            <a:chExt cx="6886902" cy="4972935"/>
          </a:xfrm>
        </p:grpSpPr>
        <p:sp>
          <p:nvSpPr>
            <p:cNvPr id="11" name="Rectangle 10"/>
            <p:cNvSpPr/>
            <p:nvPr/>
          </p:nvSpPr>
          <p:spPr>
            <a:xfrm>
              <a:off x="-481780" y="3690634"/>
              <a:ext cx="6886902" cy="2193033"/>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6000" b="1" cap="all" spc="0" smtClean="0">
                  <a:ln w="0"/>
                  <a:solidFill>
                    <a:schemeClr val="bg1">
                      <a:lumMod val="85000"/>
                    </a:schemeClr>
                  </a:solidFill>
                  <a:effectLst>
                    <a:reflection blurRad="12700" stA="50000" endPos="50000" dist="5000" dir="5400000" sy="-100000" rotWithShape="0"/>
                  </a:effectLst>
                </a:rPr>
                <a:t>INTRINSIC </a:t>
              </a:r>
            </a:p>
            <a:p>
              <a:pPr algn="ctr"/>
              <a:r>
                <a:rPr lang="en-US" sz="6000" b="1" cap="all" spc="0" smtClean="0">
                  <a:ln w="0"/>
                  <a:solidFill>
                    <a:schemeClr val="bg1">
                      <a:lumMod val="85000"/>
                    </a:schemeClr>
                  </a:solidFill>
                  <a:effectLst>
                    <a:reflection blurRad="12700" stA="50000" endPos="50000" dist="5000" dir="5400000" sy="-100000" rotWithShape="0"/>
                  </a:effectLst>
                </a:rPr>
                <a:t>VALUE</a:t>
              </a:r>
              <a:endParaRPr lang="en-US" sz="6000" b="1" cap="all" spc="0">
                <a:ln w="0"/>
                <a:solidFill>
                  <a:schemeClr val="bg1">
                    <a:lumMod val="85000"/>
                  </a:schemeClr>
                </a:solidFill>
                <a:effectLst>
                  <a:reflection blurRad="12700" stA="50000" endPos="50000" dist="5000" dir="5400000" sy="-100000" rotWithShape="0"/>
                </a:effectLst>
              </a:endParaRPr>
            </a:p>
          </p:txBody>
        </p:sp>
        <p:grpSp>
          <p:nvGrpSpPr>
            <p:cNvPr id="5" name="Group 4"/>
            <p:cNvGrpSpPr/>
            <p:nvPr/>
          </p:nvGrpSpPr>
          <p:grpSpPr>
            <a:xfrm>
              <a:off x="801834" y="3717032"/>
              <a:ext cx="3857325" cy="2596671"/>
              <a:chOff x="769223" y="3390932"/>
              <a:chExt cx="3857325" cy="2596671"/>
            </a:xfrm>
          </p:grpSpPr>
          <p:sp>
            <p:nvSpPr>
              <p:cNvPr id="3" name="Circular Arrow 2"/>
              <p:cNvSpPr/>
              <p:nvPr/>
            </p:nvSpPr>
            <p:spPr bwMode="auto">
              <a:xfrm flipH="1">
                <a:off x="769223" y="3390932"/>
                <a:ext cx="3856330" cy="2558603"/>
              </a:xfrm>
              <a:prstGeom prst="circularArrow">
                <a:avLst>
                  <a:gd name="adj1" fmla="val 12500"/>
                  <a:gd name="adj2" fmla="val 1142319"/>
                  <a:gd name="adj3" fmla="val 20457681"/>
                  <a:gd name="adj4" fmla="val 10800000"/>
                  <a:gd name="adj5" fmla="val 17668"/>
                </a:avLst>
              </a:prstGeom>
              <a:solidFill>
                <a:schemeClr val="accent1">
                  <a:lumMod val="20000"/>
                  <a:lumOff val="80000"/>
                  <a:alpha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4" name="Circular Arrow 3"/>
              <p:cNvSpPr/>
              <p:nvPr/>
            </p:nvSpPr>
            <p:spPr bwMode="auto">
              <a:xfrm flipV="1">
                <a:off x="770218" y="3429000"/>
                <a:ext cx="3856330" cy="2558603"/>
              </a:xfrm>
              <a:prstGeom prst="circularArrow">
                <a:avLst>
                  <a:gd name="adj1" fmla="val 12500"/>
                  <a:gd name="adj2" fmla="val 1142319"/>
                  <a:gd name="adj3" fmla="val 20457681"/>
                  <a:gd name="adj4" fmla="val 10800000"/>
                  <a:gd name="adj5" fmla="val 17668"/>
                </a:avLst>
              </a:prstGeom>
              <a:solidFill>
                <a:schemeClr val="accent1">
                  <a:lumMod val="20000"/>
                  <a:lumOff val="80000"/>
                  <a:alpha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grpSp>
          <p:nvGrpSpPr>
            <p:cNvPr id="6" name="Group 5"/>
            <p:cNvGrpSpPr/>
            <p:nvPr/>
          </p:nvGrpSpPr>
          <p:grpSpPr>
            <a:xfrm flipH="1">
              <a:off x="786931" y="1340768"/>
              <a:ext cx="3857325" cy="2596671"/>
              <a:chOff x="769223" y="3390932"/>
              <a:chExt cx="3857325" cy="2596671"/>
            </a:xfrm>
          </p:grpSpPr>
          <p:sp>
            <p:nvSpPr>
              <p:cNvPr id="7" name="Circular Arrow 6"/>
              <p:cNvSpPr/>
              <p:nvPr/>
            </p:nvSpPr>
            <p:spPr bwMode="auto">
              <a:xfrm flipH="1">
                <a:off x="769223" y="3390932"/>
                <a:ext cx="3856330" cy="2558603"/>
              </a:xfrm>
              <a:prstGeom prst="circularArrow">
                <a:avLst>
                  <a:gd name="adj1" fmla="val 12500"/>
                  <a:gd name="adj2" fmla="val 1142319"/>
                  <a:gd name="adj3" fmla="val 20457681"/>
                  <a:gd name="adj4" fmla="val 10800000"/>
                  <a:gd name="adj5" fmla="val 17668"/>
                </a:avLst>
              </a:prstGeom>
              <a:solidFill>
                <a:schemeClr val="accent1">
                  <a:lumMod val="20000"/>
                  <a:lumOff val="80000"/>
                  <a:alpha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8" name="Circular Arrow 7"/>
              <p:cNvSpPr/>
              <p:nvPr/>
            </p:nvSpPr>
            <p:spPr bwMode="auto">
              <a:xfrm flipV="1">
                <a:off x="770218" y="3429000"/>
                <a:ext cx="3856330" cy="2558603"/>
              </a:xfrm>
              <a:prstGeom prst="circularArrow">
                <a:avLst>
                  <a:gd name="adj1" fmla="val 12500"/>
                  <a:gd name="adj2" fmla="val 1142319"/>
                  <a:gd name="adj3" fmla="val 20457681"/>
                  <a:gd name="adj4" fmla="val 10800000"/>
                  <a:gd name="adj5" fmla="val 17668"/>
                </a:avLst>
              </a:prstGeom>
              <a:solidFill>
                <a:schemeClr val="accent1">
                  <a:lumMod val="20000"/>
                  <a:lumOff val="80000"/>
                  <a:alpha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sp>
          <p:nvSpPr>
            <p:cNvPr id="9" name="TextBox 8"/>
            <p:cNvSpPr txBox="1"/>
            <p:nvPr/>
          </p:nvSpPr>
          <p:spPr>
            <a:xfrm>
              <a:off x="1506858" y="2389236"/>
              <a:ext cx="2448272" cy="522151"/>
            </a:xfrm>
            <a:prstGeom prst="rect">
              <a:avLst/>
            </a:prstGeom>
            <a:noFill/>
          </p:spPr>
          <p:txBody>
            <a:bodyPr wrap="square" rtlCol="0">
              <a:spAutoFit/>
            </a:bodyPr>
            <a:lstStyle/>
            <a:p>
              <a:pPr algn="ctr"/>
              <a:r>
                <a:rPr lang="en-US" b="1" smtClean="0">
                  <a:solidFill>
                    <a:srgbClr val="FF0000"/>
                  </a:solidFill>
                </a:rPr>
                <a:t>CASH</a:t>
              </a:r>
              <a:endParaRPr lang="en-US" b="1">
                <a:solidFill>
                  <a:srgbClr val="FF0000"/>
                </a:solidFill>
              </a:endParaRPr>
            </a:p>
          </p:txBody>
        </p:sp>
        <p:sp>
          <p:nvSpPr>
            <p:cNvPr id="10" name="TextBox 9"/>
            <p:cNvSpPr txBox="1"/>
            <p:nvPr/>
          </p:nvSpPr>
          <p:spPr>
            <a:xfrm>
              <a:off x="1506858" y="4569292"/>
              <a:ext cx="2448272" cy="939872"/>
            </a:xfrm>
            <a:prstGeom prst="rect">
              <a:avLst/>
            </a:prstGeom>
            <a:noFill/>
          </p:spPr>
          <p:txBody>
            <a:bodyPr wrap="square" rtlCol="0">
              <a:spAutoFit/>
            </a:bodyPr>
            <a:lstStyle/>
            <a:p>
              <a:pPr algn="ctr"/>
              <a:r>
                <a:rPr lang="en-US" b="1" smtClean="0">
                  <a:solidFill>
                    <a:srgbClr val="FF0000"/>
                  </a:solidFill>
                </a:rPr>
                <a:t>MASS</a:t>
              </a:r>
            </a:p>
            <a:p>
              <a:pPr algn="ctr"/>
              <a:r>
                <a:rPr lang="en-US" b="1" smtClean="0">
                  <a:solidFill>
                    <a:srgbClr val="FF0000"/>
                  </a:solidFill>
                </a:rPr>
                <a:t>ENERGY</a:t>
              </a:r>
              <a:endParaRPr lang="en-US" b="1">
                <a:solidFill>
                  <a:srgbClr val="FF0000"/>
                </a:solidFill>
              </a:endParaRPr>
            </a:p>
          </p:txBody>
        </p:sp>
      </p:grpSp>
      <p:sp>
        <p:nvSpPr>
          <p:cNvPr id="13" name="Rectangle 3"/>
          <p:cNvSpPr txBox="1">
            <a:spLocks noChangeArrowheads="1"/>
          </p:cNvSpPr>
          <p:nvPr/>
        </p:nvSpPr>
        <p:spPr bwMode="auto">
          <a:xfrm>
            <a:off x="4657719" y="1914962"/>
            <a:ext cx="4126749" cy="4070322"/>
          </a:xfrm>
          <a:prstGeom prst="rect">
            <a:avLst/>
          </a:prstGeom>
          <a:noFill/>
          <a:ln w="114300" cmpd="tri">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buFontTx/>
              <a:buNone/>
              <a:defRPr/>
            </a:pPr>
            <a:r>
              <a:rPr lang="en-GB" sz="2400" b="1" kern="0" smtClean="0"/>
              <a:t>Conservative of key quantities:</a:t>
            </a:r>
          </a:p>
          <a:p>
            <a:pPr marL="514350" indent="-514350">
              <a:buFont typeface="+mj-lt"/>
              <a:buAutoNum type="arabicPeriod"/>
              <a:defRPr/>
            </a:pPr>
            <a:r>
              <a:rPr lang="en-GB" sz="2400" b="1" kern="0" smtClean="0"/>
              <a:t>At a low level: mass, energy, cash and intrinsic value are conserved in all agent-to-agent transactions.</a:t>
            </a:r>
          </a:p>
          <a:p>
            <a:pPr marL="514350" indent="-514350">
              <a:buFont typeface="+mj-lt"/>
              <a:buAutoNum type="arabicPeriod"/>
              <a:defRPr/>
            </a:pPr>
            <a:r>
              <a:rPr lang="en-GB" sz="2400" b="1" kern="0" smtClean="0"/>
              <a:t>At a high level: the system is closed for all conserved quantities.</a:t>
            </a:r>
          </a:p>
        </p:txBody>
      </p:sp>
      <p:sp>
        <p:nvSpPr>
          <p:cNvPr id="14"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C6</a:t>
            </a:r>
            <a:endParaRPr lang="en-CA" b="1"/>
          </a:p>
        </p:txBody>
      </p:sp>
    </p:spTree>
    <p:extLst>
      <p:ext uri="{BB962C8B-B14F-4D97-AF65-F5344CB8AC3E}">
        <p14:creationId xmlns:p14="http://schemas.microsoft.com/office/powerpoint/2010/main" val="11603012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Oval 2"/>
          <p:cNvSpPr>
            <a:spLocks noChangeArrowheads="1"/>
          </p:cNvSpPr>
          <p:nvPr/>
        </p:nvSpPr>
        <p:spPr bwMode="auto">
          <a:xfrm rot="-5332467">
            <a:off x="6400800" y="684213"/>
            <a:ext cx="2667000" cy="1600200"/>
          </a:xfrm>
          <a:prstGeom prst="ellipse">
            <a:avLst/>
          </a:prstGeom>
          <a:solidFill>
            <a:srgbClr val="FF99CC">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endParaRPr lang="en-GB"/>
          </a:p>
          <a:p>
            <a:pPr algn="ctr"/>
            <a:r>
              <a:rPr lang="en-GB"/>
              <a:t>Estate Mgr</a:t>
            </a:r>
          </a:p>
        </p:txBody>
      </p:sp>
      <p:sp>
        <p:nvSpPr>
          <p:cNvPr id="19459" name="Rectangle 3"/>
          <p:cNvSpPr>
            <a:spLocks noGrp="1" noChangeArrowheads="1"/>
          </p:cNvSpPr>
          <p:nvPr>
            <p:ph type="title" idx="4294967295"/>
          </p:nvPr>
        </p:nvSpPr>
        <p:spPr>
          <a:xfrm>
            <a:off x="685800" y="0"/>
            <a:ext cx="7772400" cy="609600"/>
          </a:xfrm>
        </p:spPr>
        <p:txBody>
          <a:bodyPr/>
          <a:lstStyle/>
          <a:p>
            <a:r>
              <a:rPr lang="en-GB" smtClean="0"/>
              <a:t>The Mass Cycle</a:t>
            </a:r>
          </a:p>
        </p:txBody>
      </p:sp>
      <p:sp>
        <p:nvSpPr>
          <p:cNvPr id="19460" name="Oval 4"/>
          <p:cNvSpPr>
            <a:spLocks noChangeArrowheads="1"/>
          </p:cNvSpPr>
          <p:nvPr/>
        </p:nvSpPr>
        <p:spPr bwMode="auto">
          <a:xfrm rot="-5306212">
            <a:off x="304800" y="990600"/>
            <a:ext cx="2057400" cy="1447800"/>
          </a:xfrm>
          <a:prstGeom prst="ellipse">
            <a:avLst/>
          </a:prstGeom>
          <a:solidFill>
            <a:srgbClr val="FF99CC">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r>
              <a:rPr lang="en-GB"/>
              <a:t>Materiel</a:t>
            </a:r>
          </a:p>
          <a:p>
            <a:pPr algn="ctr"/>
            <a:r>
              <a:rPr lang="en-GB"/>
              <a:t> Mgr</a:t>
            </a:r>
          </a:p>
        </p:txBody>
      </p:sp>
      <p:sp>
        <p:nvSpPr>
          <p:cNvPr id="19461" name="Oval 5"/>
          <p:cNvSpPr>
            <a:spLocks noChangeArrowheads="1"/>
          </p:cNvSpPr>
          <p:nvPr/>
        </p:nvSpPr>
        <p:spPr bwMode="auto">
          <a:xfrm>
            <a:off x="533400" y="3657600"/>
            <a:ext cx="3048000" cy="2286000"/>
          </a:xfrm>
          <a:prstGeom prst="ellipse">
            <a:avLst/>
          </a:prstGeom>
          <a:solidFill>
            <a:srgbClr val="CC99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endParaRPr lang="en-GB"/>
          </a:p>
          <a:p>
            <a:pPr algn="ctr"/>
            <a:r>
              <a:rPr lang="en-GB"/>
              <a:t>Frmr As Producer</a:t>
            </a:r>
          </a:p>
        </p:txBody>
      </p:sp>
      <p:sp>
        <p:nvSpPr>
          <p:cNvPr id="19462" name="Oval 6"/>
          <p:cNvSpPr>
            <a:spLocks noChangeArrowheads="1"/>
          </p:cNvSpPr>
          <p:nvPr/>
        </p:nvSpPr>
        <p:spPr bwMode="auto">
          <a:xfrm>
            <a:off x="2743200" y="2286000"/>
            <a:ext cx="3429000" cy="1905000"/>
          </a:xfrm>
          <a:prstGeom prst="ellipse">
            <a:avLst/>
          </a:prstGeom>
          <a:solidFill>
            <a:srgbClr val="CCFF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r>
              <a:rPr lang="en-GB"/>
              <a:t>Wrkr As Consumer</a:t>
            </a:r>
          </a:p>
        </p:txBody>
      </p:sp>
      <p:sp>
        <p:nvSpPr>
          <p:cNvPr id="19463" name="Rectangle 7"/>
          <p:cNvSpPr>
            <a:spLocks noChangeArrowheads="1"/>
          </p:cNvSpPr>
          <p:nvPr/>
        </p:nvSpPr>
        <p:spPr bwMode="auto">
          <a:xfrm>
            <a:off x="762000" y="1600200"/>
            <a:ext cx="533400" cy="5334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9464" name="Rectangle 8"/>
          <p:cNvSpPr>
            <a:spLocks noChangeArrowheads="1"/>
          </p:cNvSpPr>
          <p:nvPr/>
        </p:nvSpPr>
        <p:spPr bwMode="auto">
          <a:xfrm>
            <a:off x="7391400" y="990600"/>
            <a:ext cx="5334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9465" name="Oval 9"/>
          <p:cNvSpPr>
            <a:spLocks noChangeArrowheads="1"/>
          </p:cNvSpPr>
          <p:nvPr/>
        </p:nvSpPr>
        <p:spPr bwMode="auto">
          <a:xfrm>
            <a:off x="3962400" y="4419600"/>
            <a:ext cx="3048000" cy="2133600"/>
          </a:xfrm>
          <a:prstGeom prst="ellipse">
            <a:avLst/>
          </a:prstGeom>
          <a:solidFill>
            <a:srgbClr val="CC99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r>
              <a:rPr lang="en-GB"/>
              <a:t>Frmr As Consumer</a:t>
            </a:r>
          </a:p>
        </p:txBody>
      </p:sp>
      <p:sp>
        <p:nvSpPr>
          <p:cNvPr id="19466" name="Rectangle 10"/>
          <p:cNvSpPr>
            <a:spLocks noChangeArrowheads="1"/>
          </p:cNvSpPr>
          <p:nvPr/>
        </p:nvSpPr>
        <p:spPr bwMode="auto">
          <a:xfrm>
            <a:off x="762000" y="4419600"/>
            <a:ext cx="762000" cy="5334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9467" name="Rectangle 11"/>
          <p:cNvSpPr>
            <a:spLocks noChangeArrowheads="1"/>
          </p:cNvSpPr>
          <p:nvPr/>
        </p:nvSpPr>
        <p:spPr bwMode="auto">
          <a:xfrm>
            <a:off x="2286000" y="4572000"/>
            <a:ext cx="5334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9468" name="Rectangle 12"/>
          <p:cNvSpPr>
            <a:spLocks noChangeArrowheads="1"/>
          </p:cNvSpPr>
          <p:nvPr/>
        </p:nvSpPr>
        <p:spPr bwMode="auto">
          <a:xfrm>
            <a:off x="2286000" y="4038600"/>
            <a:ext cx="533400" cy="5334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800" b="1"/>
              <a:t>Mu</a:t>
            </a:r>
          </a:p>
        </p:txBody>
      </p:sp>
      <p:sp>
        <p:nvSpPr>
          <p:cNvPr id="19469" name="Rectangle 13"/>
          <p:cNvSpPr>
            <a:spLocks noChangeArrowheads="1"/>
          </p:cNvSpPr>
          <p:nvPr/>
        </p:nvSpPr>
        <p:spPr bwMode="auto">
          <a:xfrm>
            <a:off x="3505200" y="2971800"/>
            <a:ext cx="5334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9470" name="Rectangle 14"/>
          <p:cNvSpPr>
            <a:spLocks noChangeArrowheads="1"/>
          </p:cNvSpPr>
          <p:nvPr/>
        </p:nvSpPr>
        <p:spPr bwMode="auto">
          <a:xfrm>
            <a:off x="3505200" y="2438400"/>
            <a:ext cx="533400" cy="5334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600" b="1"/>
              <a:t>Mu</a:t>
            </a:r>
          </a:p>
        </p:txBody>
      </p:sp>
      <p:sp>
        <p:nvSpPr>
          <p:cNvPr id="19471" name="Rectangle 15"/>
          <p:cNvSpPr>
            <a:spLocks noChangeArrowheads="1"/>
          </p:cNvSpPr>
          <p:nvPr/>
        </p:nvSpPr>
        <p:spPr bwMode="auto">
          <a:xfrm>
            <a:off x="4572000" y="5181600"/>
            <a:ext cx="6096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9472" name="Rectangle 16"/>
          <p:cNvSpPr>
            <a:spLocks noChangeArrowheads="1"/>
          </p:cNvSpPr>
          <p:nvPr/>
        </p:nvSpPr>
        <p:spPr bwMode="auto">
          <a:xfrm>
            <a:off x="4572000" y="4572000"/>
            <a:ext cx="609600" cy="6096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9473" name="Rectangle 17"/>
          <p:cNvSpPr>
            <a:spLocks noChangeArrowheads="1"/>
          </p:cNvSpPr>
          <p:nvPr/>
        </p:nvSpPr>
        <p:spPr bwMode="auto">
          <a:xfrm>
            <a:off x="4648200" y="2743200"/>
            <a:ext cx="685800" cy="6096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9474" name="Rectangle 18"/>
          <p:cNvSpPr>
            <a:spLocks noChangeArrowheads="1"/>
          </p:cNvSpPr>
          <p:nvPr/>
        </p:nvSpPr>
        <p:spPr bwMode="auto">
          <a:xfrm>
            <a:off x="5867400" y="4953000"/>
            <a:ext cx="533400" cy="5334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9475" name="Freeform 19"/>
          <p:cNvSpPr>
            <a:spLocks/>
          </p:cNvSpPr>
          <p:nvPr/>
        </p:nvSpPr>
        <p:spPr bwMode="auto">
          <a:xfrm>
            <a:off x="330200" y="2133600"/>
            <a:ext cx="736600" cy="2362200"/>
          </a:xfrm>
          <a:custGeom>
            <a:avLst/>
            <a:gdLst>
              <a:gd name="T0" fmla="*/ 2147483647 w 464"/>
              <a:gd name="T1" fmla="*/ 0 h 1488"/>
              <a:gd name="T2" fmla="*/ 2147483647 w 464"/>
              <a:gd name="T3" fmla="*/ 2147483647 h 1488"/>
              <a:gd name="T4" fmla="*/ 2147483647 w 464"/>
              <a:gd name="T5" fmla="*/ 2147483647 h 1488"/>
              <a:gd name="T6" fmla="*/ 2147483647 w 464"/>
              <a:gd name="T7" fmla="*/ 2147483647 h 14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4" h="1488">
                <a:moveTo>
                  <a:pt x="464" y="0"/>
                </a:moveTo>
                <a:cubicBezTo>
                  <a:pt x="332" y="28"/>
                  <a:pt x="200" y="56"/>
                  <a:pt x="128" y="240"/>
                </a:cubicBezTo>
                <a:cubicBezTo>
                  <a:pt x="56" y="424"/>
                  <a:pt x="0" y="896"/>
                  <a:pt x="32" y="1104"/>
                </a:cubicBezTo>
                <a:cubicBezTo>
                  <a:pt x="64" y="1312"/>
                  <a:pt x="192" y="1400"/>
                  <a:pt x="320" y="1488"/>
                </a:cubicBezTo>
              </a:path>
            </a:pathLst>
          </a:custGeom>
          <a:noFill/>
          <a:ln w="76200" cmpd="sng">
            <a:solidFill>
              <a:srgbClr val="FF505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6" name="Freeform 20"/>
          <p:cNvSpPr>
            <a:spLocks/>
          </p:cNvSpPr>
          <p:nvPr/>
        </p:nvSpPr>
        <p:spPr bwMode="auto">
          <a:xfrm>
            <a:off x="1371600" y="4025900"/>
            <a:ext cx="914400" cy="393700"/>
          </a:xfrm>
          <a:custGeom>
            <a:avLst/>
            <a:gdLst>
              <a:gd name="T0" fmla="*/ 0 w 576"/>
              <a:gd name="T1" fmla="*/ 2147483647 h 248"/>
              <a:gd name="T2" fmla="*/ 2147483647 w 576"/>
              <a:gd name="T3" fmla="*/ 2147483647 h 248"/>
              <a:gd name="T4" fmla="*/ 2147483647 w 576"/>
              <a:gd name="T5" fmla="*/ 2147483647 h 248"/>
              <a:gd name="T6" fmla="*/ 2147483647 w 576"/>
              <a:gd name="T7" fmla="*/ 2147483647 h 2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6" h="248">
                <a:moveTo>
                  <a:pt x="0" y="248"/>
                </a:moveTo>
                <a:cubicBezTo>
                  <a:pt x="20" y="196"/>
                  <a:pt x="40" y="144"/>
                  <a:pt x="96" y="104"/>
                </a:cubicBezTo>
                <a:cubicBezTo>
                  <a:pt x="152" y="64"/>
                  <a:pt x="256" y="16"/>
                  <a:pt x="336" y="8"/>
                </a:cubicBezTo>
                <a:cubicBezTo>
                  <a:pt x="416" y="0"/>
                  <a:pt x="496" y="28"/>
                  <a:pt x="576" y="56"/>
                </a:cubicBezTo>
              </a:path>
            </a:pathLst>
          </a:custGeom>
          <a:noFill/>
          <a:ln w="76200"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7" name="Freeform 21"/>
          <p:cNvSpPr>
            <a:spLocks/>
          </p:cNvSpPr>
          <p:nvPr/>
        </p:nvSpPr>
        <p:spPr bwMode="auto">
          <a:xfrm>
            <a:off x="2425700" y="2743200"/>
            <a:ext cx="1079500" cy="1295400"/>
          </a:xfrm>
          <a:custGeom>
            <a:avLst/>
            <a:gdLst>
              <a:gd name="T0" fmla="*/ 2147483647 w 680"/>
              <a:gd name="T1" fmla="*/ 2147483647 h 816"/>
              <a:gd name="T2" fmla="*/ 2147483647 w 680"/>
              <a:gd name="T3" fmla="*/ 2147483647 h 816"/>
              <a:gd name="T4" fmla="*/ 2147483647 w 680"/>
              <a:gd name="T5" fmla="*/ 0 h 816"/>
              <a:gd name="T6" fmla="*/ 0 60000 65536"/>
              <a:gd name="T7" fmla="*/ 0 60000 65536"/>
              <a:gd name="T8" fmla="*/ 0 60000 65536"/>
            </a:gdLst>
            <a:ahLst/>
            <a:cxnLst>
              <a:cxn ang="T6">
                <a:pos x="T0" y="T1"/>
              </a:cxn>
              <a:cxn ang="T7">
                <a:pos x="T2" y="T3"/>
              </a:cxn>
              <a:cxn ang="T8">
                <a:pos x="T4" y="T5"/>
              </a:cxn>
            </a:cxnLst>
            <a:rect l="0" t="0" r="r" b="b"/>
            <a:pathLst>
              <a:path w="680" h="816">
                <a:moveTo>
                  <a:pt x="56" y="816"/>
                </a:moveTo>
                <a:cubicBezTo>
                  <a:pt x="28" y="572"/>
                  <a:pt x="0" y="328"/>
                  <a:pt x="104" y="192"/>
                </a:cubicBezTo>
                <a:cubicBezTo>
                  <a:pt x="208" y="56"/>
                  <a:pt x="444" y="28"/>
                  <a:pt x="680" y="0"/>
                </a:cubicBezTo>
              </a:path>
            </a:pathLst>
          </a:custGeom>
          <a:noFill/>
          <a:ln w="76200" cmpd="sng">
            <a:solidFill>
              <a:srgbClr val="CC99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8" name="Freeform 22"/>
          <p:cNvSpPr>
            <a:spLocks/>
          </p:cNvSpPr>
          <p:nvPr/>
        </p:nvSpPr>
        <p:spPr bwMode="auto">
          <a:xfrm>
            <a:off x="2819400" y="4330700"/>
            <a:ext cx="1828800" cy="546100"/>
          </a:xfrm>
          <a:custGeom>
            <a:avLst/>
            <a:gdLst>
              <a:gd name="T0" fmla="*/ 0 w 1152"/>
              <a:gd name="T1" fmla="*/ 2147483647 h 344"/>
              <a:gd name="T2" fmla="*/ 2147483647 w 1152"/>
              <a:gd name="T3" fmla="*/ 2147483647 h 344"/>
              <a:gd name="T4" fmla="*/ 2147483647 w 1152"/>
              <a:gd name="T5" fmla="*/ 2147483647 h 344"/>
              <a:gd name="T6" fmla="*/ 0 60000 65536"/>
              <a:gd name="T7" fmla="*/ 0 60000 65536"/>
              <a:gd name="T8" fmla="*/ 0 60000 65536"/>
            </a:gdLst>
            <a:ahLst/>
            <a:cxnLst>
              <a:cxn ang="T6">
                <a:pos x="T0" y="T1"/>
              </a:cxn>
              <a:cxn ang="T7">
                <a:pos x="T2" y="T3"/>
              </a:cxn>
              <a:cxn ang="T8">
                <a:pos x="T4" y="T5"/>
              </a:cxn>
            </a:cxnLst>
            <a:rect l="0" t="0" r="r" b="b"/>
            <a:pathLst>
              <a:path w="1152" h="344">
                <a:moveTo>
                  <a:pt x="0" y="8"/>
                </a:moveTo>
                <a:cubicBezTo>
                  <a:pt x="240" y="4"/>
                  <a:pt x="480" y="0"/>
                  <a:pt x="672" y="56"/>
                </a:cubicBezTo>
                <a:cubicBezTo>
                  <a:pt x="864" y="112"/>
                  <a:pt x="1008" y="228"/>
                  <a:pt x="1152" y="344"/>
                </a:cubicBezTo>
              </a:path>
            </a:pathLst>
          </a:custGeom>
          <a:noFill/>
          <a:ln w="76200" cmpd="sng">
            <a:solidFill>
              <a:srgbClr val="CC99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9" name="Freeform 23"/>
          <p:cNvSpPr>
            <a:spLocks/>
          </p:cNvSpPr>
          <p:nvPr/>
        </p:nvSpPr>
        <p:spPr bwMode="auto">
          <a:xfrm>
            <a:off x="4038600" y="2667000"/>
            <a:ext cx="609600" cy="304800"/>
          </a:xfrm>
          <a:custGeom>
            <a:avLst/>
            <a:gdLst>
              <a:gd name="T0" fmla="*/ 0 w 384"/>
              <a:gd name="T1" fmla="*/ 0 h 192"/>
              <a:gd name="T2" fmla="*/ 2147483647 w 384"/>
              <a:gd name="T3" fmla="*/ 2147483647 h 192"/>
              <a:gd name="T4" fmla="*/ 2147483647 w 384"/>
              <a:gd name="T5" fmla="*/ 2147483647 h 192"/>
              <a:gd name="T6" fmla="*/ 0 60000 65536"/>
              <a:gd name="T7" fmla="*/ 0 60000 65536"/>
              <a:gd name="T8" fmla="*/ 0 60000 65536"/>
            </a:gdLst>
            <a:ahLst/>
            <a:cxnLst>
              <a:cxn ang="T6">
                <a:pos x="T0" y="T1"/>
              </a:cxn>
              <a:cxn ang="T7">
                <a:pos x="T2" y="T3"/>
              </a:cxn>
              <a:cxn ang="T8">
                <a:pos x="T4" y="T5"/>
              </a:cxn>
            </a:cxnLst>
            <a:rect l="0" t="0" r="r" b="b"/>
            <a:pathLst>
              <a:path w="384" h="192">
                <a:moveTo>
                  <a:pt x="0" y="0"/>
                </a:moveTo>
                <a:cubicBezTo>
                  <a:pt x="64" y="8"/>
                  <a:pt x="128" y="16"/>
                  <a:pt x="192" y="48"/>
                </a:cubicBezTo>
                <a:cubicBezTo>
                  <a:pt x="256" y="80"/>
                  <a:pt x="320" y="136"/>
                  <a:pt x="384" y="192"/>
                </a:cubicBezTo>
              </a:path>
            </a:pathLst>
          </a:custGeom>
          <a:noFill/>
          <a:ln w="76200" cmpd="sng">
            <a:solidFill>
              <a:srgbClr val="66FF66"/>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80" name="Freeform 24"/>
          <p:cNvSpPr>
            <a:spLocks/>
          </p:cNvSpPr>
          <p:nvPr/>
        </p:nvSpPr>
        <p:spPr bwMode="auto">
          <a:xfrm>
            <a:off x="5181600" y="5105400"/>
            <a:ext cx="685800" cy="342900"/>
          </a:xfrm>
          <a:custGeom>
            <a:avLst/>
            <a:gdLst>
              <a:gd name="T0" fmla="*/ 0 w 432"/>
              <a:gd name="T1" fmla="*/ 0 h 216"/>
              <a:gd name="T2" fmla="*/ 2147483647 w 432"/>
              <a:gd name="T3" fmla="*/ 2147483647 h 216"/>
              <a:gd name="T4" fmla="*/ 2147483647 w 432"/>
              <a:gd name="T5" fmla="*/ 2147483647 h 216"/>
              <a:gd name="T6" fmla="*/ 0 60000 65536"/>
              <a:gd name="T7" fmla="*/ 0 60000 65536"/>
              <a:gd name="T8" fmla="*/ 0 60000 65536"/>
            </a:gdLst>
            <a:ahLst/>
            <a:cxnLst>
              <a:cxn ang="T6">
                <a:pos x="T0" y="T1"/>
              </a:cxn>
              <a:cxn ang="T7">
                <a:pos x="T2" y="T3"/>
              </a:cxn>
              <a:cxn ang="T8">
                <a:pos x="T4" y="T5"/>
              </a:cxn>
            </a:cxnLst>
            <a:rect l="0" t="0" r="r" b="b"/>
            <a:pathLst>
              <a:path w="432" h="216">
                <a:moveTo>
                  <a:pt x="0" y="0"/>
                </a:moveTo>
                <a:cubicBezTo>
                  <a:pt x="84" y="84"/>
                  <a:pt x="168" y="168"/>
                  <a:pt x="240" y="192"/>
                </a:cubicBezTo>
                <a:cubicBezTo>
                  <a:pt x="312" y="216"/>
                  <a:pt x="372" y="180"/>
                  <a:pt x="432" y="144"/>
                </a:cubicBezTo>
              </a:path>
            </a:pathLst>
          </a:custGeom>
          <a:noFill/>
          <a:ln w="76200" cmpd="sng">
            <a:solidFill>
              <a:srgbClr val="66FF66"/>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81" name="Freeform 25"/>
          <p:cNvSpPr>
            <a:spLocks/>
          </p:cNvSpPr>
          <p:nvPr/>
        </p:nvSpPr>
        <p:spPr bwMode="auto">
          <a:xfrm>
            <a:off x="2057400" y="1562100"/>
            <a:ext cx="4305300" cy="1409700"/>
          </a:xfrm>
          <a:custGeom>
            <a:avLst/>
            <a:gdLst>
              <a:gd name="T0" fmla="*/ 2147483647 w 2712"/>
              <a:gd name="T1" fmla="*/ 2147483647 h 888"/>
              <a:gd name="T2" fmla="*/ 2147483647 w 2712"/>
              <a:gd name="T3" fmla="*/ 2147483647 h 888"/>
              <a:gd name="T4" fmla="*/ 2147483647 w 2712"/>
              <a:gd name="T5" fmla="*/ 2147483647 h 888"/>
              <a:gd name="T6" fmla="*/ 0 w 2712"/>
              <a:gd name="T7" fmla="*/ 2147483647 h 8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12" h="888">
                <a:moveTo>
                  <a:pt x="1968" y="888"/>
                </a:moveTo>
                <a:cubicBezTo>
                  <a:pt x="2180" y="836"/>
                  <a:pt x="2392" y="784"/>
                  <a:pt x="2448" y="648"/>
                </a:cubicBezTo>
                <a:cubicBezTo>
                  <a:pt x="2504" y="512"/>
                  <a:pt x="2712" y="144"/>
                  <a:pt x="2304" y="72"/>
                </a:cubicBezTo>
                <a:cubicBezTo>
                  <a:pt x="1896" y="0"/>
                  <a:pt x="948" y="108"/>
                  <a:pt x="0" y="216"/>
                </a:cubicBezTo>
              </a:path>
            </a:pathLst>
          </a:custGeom>
          <a:noFill/>
          <a:ln w="76200" cmpd="sng">
            <a:solidFill>
              <a:srgbClr val="0066FF"/>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82" name="Freeform 26"/>
          <p:cNvSpPr>
            <a:spLocks/>
          </p:cNvSpPr>
          <p:nvPr/>
        </p:nvSpPr>
        <p:spPr bwMode="auto">
          <a:xfrm>
            <a:off x="2057400" y="1384300"/>
            <a:ext cx="5016500" cy="4165600"/>
          </a:xfrm>
          <a:custGeom>
            <a:avLst/>
            <a:gdLst>
              <a:gd name="T0" fmla="*/ 2147483647 w 3160"/>
              <a:gd name="T1" fmla="*/ 2147483647 h 2624"/>
              <a:gd name="T2" fmla="*/ 2147483647 w 3160"/>
              <a:gd name="T3" fmla="*/ 2147483647 h 2624"/>
              <a:gd name="T4" fmla="*/ 2147483647 w 3160"/>
              <a:gd name="T5" fmla="*/ 2147483647 h 2624"/>
              <a:gd name="T6" fmla="*/ 2147483647 w 3160"/>
              <a:gd name="T7" fmla="*/ 2147483647 h 2624"/>
              <a:gd name="T8" fmla="*/ 2147483647 w 3160"/>
              <a:gd name="T9" fmla="*/ 2147483647 h 2624"/>
              <a:gd name="T10" fmla="*/ 0 w 3160"/>
              <a:gd name="T11" fmla="*/ 2147483647 h 26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60" h="2624">
                <a:moveTo>
                  <a:pt x="2736" y="2440"/>
                </a:moveTo>
                <a:cubicBezTo>
                  <a:pt x="2908" y="2532"/>
                  <a:pt x="3080" y="2624"/>
                  <a:pt x="3120" y="2344"/>
                </a:cubicBezTo>
                <a:cubicBezTo>
                  <a:pt x="3160" y="2064"/>
                  <a:pt x="3080" y="1136"/>
                  <a:pt x="2976" y="760"/>
                </a:cubicBezTo>
                <a:cubicBezTo>
                  <a:pt x="2872" y="384"/>
                  <a:pt x="2864" y="176"/>
                  <a:pt x="2496" y="88"/>
                </a:cubicBezTo>
                <a:cubicBezTo>
                  <a:pt x="2128" y="0"/>
                  <a:pt x="1184" y="192"/>
                  <a:pt x="768" y="232"/>
                </a:cubicBezTo>
                <a:cubicBezTo>
                  <a:pt x="352" y="272"/>
                  <a:pt x="176" y="300"/>
                  <a:pt x="0" y="328"/>
                </a:cubicBezTo>
              </a:path>
            </a:pathLst>
          </a:custGeom>
          <a:noFill/>
          <a:ln w="76200" cmpd="sng">
            <a:solidFill>
              <a:srgbClr val="0066FF"/>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83" name="Text Box 27"/>
          <p:cNvSpPr txBox="1">
            <a:spLocks noChangeArrowheads="1"/>
          </p:cNvSpPr>
          <p:nvPr/>
        </p:nvSpPr>
        <p:spPr bwMode="auto">
          <a:xfrm>
            <a:off x="336017" y="2819400"/>
            <a:ext cx="146367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600" b="1">
                <a:solidFill>
                  <a:srgbClr val="FF5050"/>
                </a:solidFill>
              </a:rPr>
              <a:t>BUY </a:t>
            </a:r>
            <a:r>
              <a:rPr lang="en-GB" sz="1600" b="1" smtClean="0">
                <a:solidFill>
                  <a:srgbClr val="FF5050"/>
                </a:solidFill>
              </a:rPr>
              <a:t>RECYCLED</a:t>
            </a:r>
            <a:endParaRPr lang="en-GB" sz="1600" b="1">
              <a:solidFill>
                <a:srgbClr val="FF5050"/>
              </a:solidFill>
            </a:endParaRPr>
          </a:p>
        </p:txBody>
      </p:sp>
      <p:sp>
        <p:nvSpPr>
          <p:cNvPr id="19484" name="Text Box 28"/>
          <p:cNvSpPr txBox="1">
            <a:spLocks noChangeArrowheads="1"/>
          </p:cNvSpPr>
          <p:nvPr/>
        </p:nvSpPr>
        <p:spPr bwMode="auto">
          <a:xfrm rot="-2081419">
            <a:off x="1082675" y="3430588"/>
            <a:ext cx="1219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CC3300"/>
                </a:solidFill>
              </a:rPr>
              <a:t>HIRE Wrkr</a:t>
            </a:r>
          </a:p>
        </p:txBody>
      </p:sp>
      <p:sp>
        <p:nvSpPr>
          <p:cNvPr id="19485" name="Text Box 29"/>
          <p:cNvSpPr txBox="1">
            <a:spLocks noChangeArrowheads="1"/>
          </p:cNvSpPr>
          <p:nvPr/>
        </p:nvSpPr>
        <p:spPr bwMode="auto">
          <a:xfrm rot="3759043">
            <a:off x="2329657" y="3309144"/>
            <a:ext cx="12811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CC9900"/>
                </a:solidFill>
              </a:rPr>
              <a:t>BUY SUPPLIES</a:t>
            </a:r>
          </a:p>
        </p:txBody>
      </p:sp>
      <p:sp>
        <p:nvSpPr>
          <p:cNvPr id="19486" name="Text Box 30"/>
          <p:cNvSpPr txBox="1">
            <a:spLocks noChangeArrowheads="1"/>
          </p:cNvSpPr>
          <p:nvPr/>
        </p:nvSpPr>
        <p:spPr bwMode="auto">
          <a:xfrm>
            <a:off x="4038600" y="2452688"/>
            <a:ext cx="1447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33CC33"/>
                </a:solidFill>
              </a:rPr>
              <a:t>CONSUME</a:t>
            </a:r>
          </a:p>
        </p:txBody>
      </p:sp>
      <p:sp>
        <p:nvSpPr>
          <p:cNvPr id="19487" name="Text Box 31"/>
          <p:cNvSpPr txBox="1">
            <a:spLocks noChangeArrowheads="1"/>
          </p:cNvSpPr>
          <p:nvPr/>
        </p:nvSpPr>
        <p:spPr bwMode="auto">
          <a:xfrm>
            <a:off x="5105400" y="4648200"/>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33CC33"/>
                </a:solidFill>
              </a:rPr>
              <a:t>CONSUME</a:t>
            </a:r>
          </a:p>
        </p:txBody>
      </p:sp>
      <p:sp>
        <p:nvSpPr>
          <p:cNvPr id="19488" name="Text Box 32"/>
          <p:cNvSpPr txBox="1">
            <a:spLocks noChangeArrowheads="1"/>
          </p:cNvSpPr>
          <p:nvPr/>
        </p:nvSpPr>
        <p:spPr bwMode="auto">
          <a:xfrm>
            <a:off x="3505200" y="1219200"/>
            <a:ext cx="198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0000FF"/>
                </a:solidFill>
              </a:rPr>
              <a:t>SELL </a:t>
            </a:r>
            <a:r>
              <a:rPr lang="en-GB" sz="1800" b="1" smtClean="0">
                <a:solidFill>
                  <a:srgbClr val="0000FF"/>
                </a:solidFill>
              </a:rPr>
              <a:t>WASTE</a:t>
            </a:r>
            <a:endParaRPr lang="en-GB" sz="1800" b="1">
              <a:solidFill>
                <a:srgbClr val="0000FF"/>
              </a:solidFill>
            </a:endParaRPr>
          </a:p>
        </p:txBody>
      </p:sp>
      <p:sp>
        <p:nvSpPr>
          <p:cNvPr id="19489" name="Freeform 33"/>
          <p:cNvSpPr>
            <a:spLocks/>
          </p:cNvSpPr>
          <p:nvPr/>
        </p:nvSpPr>
        <p:spPr bwMode="auto">
          <a:xfrm>
            <a:off x="7010400" y="2286000"/>
            <a:ext cx="685800" cy="3505200"/>
          </a:xfrm>
          <a:custGeom>
            <a:avLst/>
            <a:gdLst>
              <a:gd name="T0" fmla="*/ 0 w 432"/>
              <a:gd name="T1" fmla="*/ 2147483647 h 2208"/>
              <a:gd name="T2" fmla="*/ 2147483647 w 432"/>
              <a:gd name="T3" fmla="*/ 2147483647 h 2208"/>
              <a:gd name="T4" fmla="*/ 2147483647 w 432"/>
              <a:gd name="T5" fmla="*/ 0 h 2208"/>
              <a:gd name="T6" fmla="*/ 0 60000 65536"/>
              <a:gd name="T7" fmla="*/ 0 60000 65536"/>
              <a:gd name="T8" fmla="*/ 0 60000 65536"/>
            </a:gdLst>
            <a:ahLst/>
            <a:cxnLst>
              <a:cxn ang="T6">
                <a:pos x="T0" y="T1"/>
              </a:cxn>
              <a:cxn ang="T7">
                <a:pos x="T2" y="T3"/>
              </a:cxn>
              <a:cxn ang="T8">
                <a:pos x="T4" y="T5"/>
              </a:cxn>
            </a:cxnLst>
            <a:rect l="0" t="0" r="r" b="b"/>
            <a:pathLst>
              <a:path w="432" h="2208">
                <a:moveTo>
                  <a:pt x="0" y="2016"/>
                </a:moveTo>
                <a:cubicBezTo>
                  <a:pt x="108" y="2112"/>
                  <a:pt x="216" y="2208"/>
                  <a:pt x="288" y="1872"/>
                </a:cubicBezTo>
                <a:cubicBezTo>
                  <a:pt x="360" y="1536"/>
                  <a:pt x="396" y="768"/>
                  <a:pt x="432" y="0"/>
                </a:cubicBezTo>
              </a:path>
            </a:pathLst>
          </a:custGeom>
          <a:noFill/>
          <a:ln w="76200" cap="flat" cmpd="sng">
            <a:solidFill>
              <a:schemeClr val="tx1"/>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90" name="Freeform 34"/>
          <p:cNvSpPr>
            <a:spLocks/>
          </p:cNvSpPr>
          <p:nvPr/>
        </p:nvSpPr>
        <p:spPr bwMode="auto">
          <a:xfrm>
            <a:off x="6096000" y="2286000"/>
            <a:ext cx="1447800" cy="711200"/>
          </a:xfrm>
          <a:custGeom>
            <a:avLst/>
            <a:gdLst>
              <a:gd name="T0" fmla="*/ 0 w 912"/>
              <a:gd name="T1" fmla="*/ 2147483647 h 448"/>
              <a:gd name="T2" fmla="*/ 2147483647 w 912"/>
              <a:gd name="T3" fmla="*/ 2147483647 h 448"/>
              <a:gd name="T4" fmla="*/ 2147483647 w 912"/>
              <a:gd name="T5" fmla="*/ 0 h 448"/>
              <a:gd name="T6" fmla="*/ 0 60000 65536"/>
              <a:gd name="T7" fmla="*/ 0 60000 65536"/>
              <a:gd name="T8" fmla="*/ 0 60000 65536"/>
            </a:gdLst>
            <a:ahLst/>
            <a:cxnLst>
              <a:cxn ang="T6">
                <a:pos x="T0" y="T1"/>
              </a:cxn>
              <a:cxn ang="T7">
                <a:pos x="T2" y="T3"/>
              </a:cxn>
              <a:cxn ang="T8">
                <a:pos x="T4" y="T5"/>
              </a:cxn>
            </a:cxnLst>
            <a:rect l="0" t="0" r="r" b="b"/>
            <a:pathLst>
              <a:path w="912" h="448">
                <a:moveTo>
                  <a:pt x="0" y="384"/>
                </a:moveTo>
                <a:cubicBezTo>
                  <a:pt x="260" y="416"/>
                  <a:pt x="520" y="448"/>
                  <a:pt x="672" y="384"/>
                </a:cubicBezTo>
                <a:cubicBezTo>
                  <a:pt x="824" y="320"/>
                  <a:pt x="868" y="160"/>
                  <a:pt x="912" y="0"/>
                </a:cubicBezTo>
              </a:path>
            </a:pathLst>
          </a:custGeom>
          <a:noFill/>
          <a:ln w="76200" cap="flat" cmpd="sng">
            <a:solidFill>
              <a:schemeClr val="tx1"/>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91" name="Text Box 35"/>
          <p:cNvSpPr txBox="1">
            <a:spLocks noChangeArrowheads="1"/>
          </p:cNvSpPr>
          <p:nvPr/>
        </p:nvSpPr>
        <p:spPr bwMode="auto">
          <a:xfrm rot="5478048">
            <a:off x="7231857" y="3359943"/>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t>DEATHS</a:t>
            </a:r>
          </a:p>
        </p:txBody>
      </p:sp>
      <p:sp>
        <p:nvSpPr>
          <p:cNvPr id="19492" name="Rectangle 36"/>
          <p:cNvSpPr>
            <a:spLocks noChangeArrowheads="1"/>
          </p:cNvSpPr>
          <p:nvPr/>
        </p:nvSpPr>
        <p:spPr bwMode="auto">
          <a:xfrm>
            <a:off x="7391400" y="1676400"/>
            <a:ext cx="533400" cy="533400"/>
          </a:xfrm>
          <a:prstGeom prst="rect">
            <a:avLst/>
          </a:prstGeom>
          <a:solidFill>
            <a:srgbClr val="FFCC99"/>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9493" name="Freeform 37"/>
          <p:cNvSpPr>
            <a:spLocks/>
          </p:cNvSpPr>
          <p:nvPr/>
        </p:nvSpPr>
        <p:spPr bwMode="auto">
          <a:xfrm>
            <a:off x="381000" y="825500"/>
            <a:ext cx="6934200" cy="3365500"/>
          </a:xfrm>
          <a:custGeom>
            <a:avLst/>
            <a:gdLst>
              <a:gd name="T0" fmla="*/ 2147483647 w 4288"/>
              <a:gd name="T1" fmla="*/ 2147483647 h 2120"/>
              <a:gd name="T2" fmla="*/ 2147483647 w 4288"/>
              <a:gd name="T3" fmla="*/ 2147483647 h 2120"/>
              <a:gd name="T4" fmla="*/ 2147483647 w 4288"/>
              <a:gd name="T5" fmla="*/ 2147483647 h 2120"/>
              <a:gd name="T6" fmla="*/ 2147483647 w 4288"/>
              <a:gd name="T7" fmla="*/ 2147483647 h 2120"/>
              <a:gd name="T8" fmla="*/ 2147483647 w 4288"/>
              <a:gd name="T9" fmla="*/ 2147483647 h 2120"/>
              <a:gd name="T10" fmla="*/ 2147483647 w 4288"/>
              <a:gd name="T11" fmla="*/ 2147483647 h 2120"/>
              <a:gd name="T12" fmla="*/ 2147483647 w 4288"/>
              <a:gd name="T13" fmla="*/ 2147483647 h 2120"/>
              <a:gd name="T14" fmla="*/ 2147483647 w 4288"/>
              <a:gd name="T15" fmla="*/ 2147483647 h 2120"/>
              <a:gd name="T16" fmla="*/ 2147483647 w 4288"/>
              <a:gd name="T17" fmla="*/ 2147483647 h 2120"/>
              <a:gd name="T18" fmla="*/ 2147483647 w 4288"/>
              <a:gd name="T19" fmla="*/ 2147483647 h 2120"/>
              <a:gd name="T20" fmla="*/ 2147483647 w 4288"/>
              <a:gd name="T21" fmla="*/ 2147483647 h 2120"/>
              <a:gd name="T22" fmla="*/ 2147483647 w 4288"/>
              <a:gd name="T23" fmla="*/ 2147483647 h 21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288" h="2120">
                <a:moveTo>
                  <a:pt x="4288" y="536"/>
                </a:moveTo>
                <a:cubicBezTo>
                  <a:pt x="4244" y="408"/>
                  <a:pt x="4200" y="280"/>
                  <a:pt x="4048" y="200"/>
                </a:cubicBezTo>
                <a:cubicBezTo>
                  <a:pt x="3896" y="120"/>
                  <a:pt x="3616" y="88"/>
                  <a:pt x="3376" y="56"/>
                </a:cubicBezTo>
                <a:cubicBezTo>
                  <a:pt x="3136" y="24"/>
                  <a:pt x="2816" y="0"/>
                  <a:pt x="2608" y="8"/>
                </a:cubicBezTo>
                <a:cubicBezTo>
                  <a:pt x="2400" y="16"/>
                  <a:pt x="2320" y="16"/>
                  <a:pt x="2128" y="104"/>
                </a:cubicBezTo>
                <a:cubicBezTo>
                  <a:pt x="1936" y="192"/>
                  <a:pt x="1592" y="392"/>
                  <a:pt x="1456" y="536"/>
                </a:cubicBezTo>
                <a:cubicBezTo>
                  <a:pt x="1320" y="680"/>
                  <a:pt x="1392" y="824"/>
                  <a:pt x="1312" y="968"/>
                </a:cubicBezTo>
                <a:cubicBezTo>
                  <a:pt x="1232" y="1112"/>
                  <a:pt x="1136" y="1280"/>
                  <a:pt x="976" y="1400"/>
                </a:cubicBezTo>
                <a:cubicBezTo>
                  <a:pt x="816" y="1520"/>
                  <a:pt x="488" y="1632"/>
                  <a:pt x="352" y="1688"/>
                </a:cubicBezTo>
                <a:cubicBezTo>
                  <a:pt x="216" y="1744"/>
                  <a:pt x="216" y="1704"/>
                  <a:pt x="160" y="1736"/>
                </a:cubicBezTo>
                <a:cubicBezTo>
                  <a:pt x="104" y="1768"/>
                  <a:pt x="32" y="1816"/>
                  <a:pt x="16" y="1880"/>
                </a:cubicBezTo>
                <a:cubicBezTo>
                  <a:pt x="0" y="1944"/>
                  <a:pt x="32" y="2032"/>
                  <a:pt x="64" y="2120"/>
                </a:cubicBezTo>
              </a:path>
            </a:pathLst>
          </a:custGeom>
          <a:noFill/>
          <a:ln w="76200" cap="flat" cmpd="sng">
            <a:solidFill>
              <a:srgbClr val="CC00CC"/>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94" name="Text Box 38"/>
          <p:cNvSpPr txBox="1">
            <a:spLocks noChangeArrowheads="1"/>
          </p:cNvSpPr>
          <p:nvPr/>
        </p:nvSpPr>
        <p:spPr bwMode="auto">
          <a:xfrm>
            <a:off x="5334000" y="609600"/>
            <a:ext cx="198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CC00CC"/>
                </a:solidFill>
              </a:rPr>
              <a:t>GRANTS</a:t>
            </a:r>
          </a:p>
        </p:txBody>
      </p:sp>
      <p:sp>
        <p:nvSpPr>
          <p:cNvPr id="40" name="TextBox 5"/>
          <p:cNvSpPr txBox="1">
            <a:spLocks noChangeArrowheads="1"/>
          </p:cNvSpPr>
          <p:nvPr/>
        </p:nvSpPr>
        <p:spPr bwMode="auto">
          <a:xfrm>
            <a:off x="0" y="0"/>
            <a:ext cx="114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hpC6a</a:t>
            </a:r>
            <a:endParaRPr lang="en-CA" b="1"/>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val 22"/>
          <p:cNvSpPr>
            <a:spLocks noChangeArrowheads="1"/>
          </p:cNvSpPr>
          <p:nvPr/>
        </p:nvSpPr>
        <p:spPr bwMode="auto">
          <a:xfrm rot="-5332467">
            <a:off x="6400800" y="684213"/>
            <a:ext cx="2667000" cy="1600200"/>
          </a:xfrm>
          <a:prstGeom prst="ellipse">
            <a:avLst/>
          </a:prstGeom>
          <a:solidFill>
            <a:srgbClr val="FF99CC">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endParaRPr lang="en-GB"/>
          </a:p>
          <a:p>
            <a:pPr algn="ctr"/>
            <a:r>
              <a:rPr lang="en-GB"/>
              <a:t>Estate Mgr</a:t>
            </a:r>
          </a:p>
        </p:txBody>
      </p:sp>
      <p:sp>
        <p:nvSpPr>
          <p:cNvPr id="18435" name="Rectangle 2"/>
          <p:cNvSpPr>
            <a:spLocks noGrp="1" noChangeArrowheads="1"/>
          </p:cNvSpPr>
          <p:nvPr>
            <p:ph type="title" idx="4294967295"/>
          </p:nvPr>
        </p:nvSpPr>
        <p:spPr>
          <a:xfrm>
            <a:off x="685800" y="0"/>
            <a:ext cx="7772400" cy="609600"/>
          </a:xfrm>
        </p:spPr>
        <p:txBody>
          <a:bodyPr/>
          <a:lstStyle/>
          <a:p>
            <a:r>
              <a:rPr lang="en-GB" smtClean="0"/>
              <a:t>The Energy Cycle</a:t>
            </a:r>
          </a:p>
        </p:txBody>
      </p:sp>
      <p:sp>
        <p:nvSpPr>
          <p:cNvPr id="18436" name="Oval 3"/>
          <p:cNvSpPr>
            <a:spLocks noChangeArrowheads="1"/>
          </p:cNvSpPr>
          <p:nvPr/>
        </p:nvSpPr>
        <p:spPr bwMode="auto">
          <a:xfrm rot="-5306212">
            <a:off x="304800" y="990600"/>
            <a:ext cx="2057400" cy="1447800"/>
          </a:xfrm>
          <a:prstGeom prst="ellipse">
            <a:avLst/>
          </a:prstGeom>
          <a:solidFill>
            <a:srgbClr val="FF99CC">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r>
              <a:rPr lang="en-GB"/>
              <a:t>Materiel </a:t>
            </a:r>
          </a:p>
          <a:p>
            <a:pPr algn="ctr"/>
            <a:r>
              <a:rPr lang="en-GB"/>
              <a:t>Mgr</a:t>
            </a:r>
          </a:p>
        </p:txBody>
      </p:sp>
      <p:sp>
        <p:nvSpPr>
          <p:cNvPr id="18437" name="Oval 4"/>
          <p:cNvSpPr>
            <a:spLocks noChangeArrowheads="1"/>
          </p:cNvSpPr>
          <p:nvPr/>
        </p:nvSpPr>
        <p:spPr bwMode="auto">
          <a:xfrm>
            <a:off x="533400" y="3657600"/>
            <a:ext cx="3048000" cy="2286000"/>
          </a:xfrm>
          <a:prstGeom prst="ellipse">
            <a:avLst/>
          </a:prstGeom>
          <a:solidFill>
            <a:srgbClr val="CC99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endParaRPr lang="en-GB"/>
          </a:p>
          <a:p>
            <a:pPr algn="ctr"/>
            <a:r>
              <a:rPr lang="en-GB"/>
              <a:t>Frmr As Producer</a:t>
            </a:r>
          </a:p>
        </p:txBody>
      </p:sp>
      <p:sp>
        <p:nvSpPr>
          <p:cNvPr id="18438" name="Oval 18"/>
          <p:cNvSpPr>
            <a:spLocks noChangeArrowheads="1"/>
          </p:cNvSpPr>
          <p:nvPr/>
        </p:nvSpPr>
        <p:spPr bwMode="auto">
          <a:xfrm>
            <a:off x="2743200" y="2286000"/>
            <a:ext cx="3429000" cy="1905000"/>
          </a:xfrm>
          <a:prstGeom prst="ellipse">
            <a:avLst/>
          </a:prstGeom>
          <a:solidFill>
            <a:srgbClr val="CCFF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r>
              <a:rPr lang="en-GB"/>
              <a:t>Wrkr As Consumer</a:t>
            </a:r>
          </a:p>
        </p:txBody>
      </p:sp>
      <p:sp>
        <p:nvSpPr>
          <p:cNvPr id="18439" name="Rectangle 21"/>
          <p:cNvSpPr>
            <a:spLocks noChangeArrowheads="1"/>
          </p:cNvSpPr>
          <p:nvPr/>
        </p:nvSpPr>
        <p:spPr bwMode="auto">
          <a:xfrm>
            <a:off x="7391400" y="1676400"/>
            <a:ext cx="533400" cy="533400"/>
          </a:xfrm>
          <a:prstGeom prst="rect">
            <a:avLst/>
          </a:prstGeom>
          <a:solidFill>
            <a:srgbClr val="99CC00"/>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8440" name="Oval 24"/>
          <p:cNvSpPr>
            <a:spLocks noChangeArrowheads="1"/>
          </p:cNvSpPr>
          <p:nvPr/>
        </p:nvSpPr>
        <p:spPr bwMode="auto">
          <a:xfrm>
            <a:off x="3962400" y="4419600"/>
            <a:ext cx="3048000" cy="2133600"/>
          </a:xfrm>
          <a:prstGeom prst="ellipse">
            <a:avLst/>
          </a:prstGeom>
          <a:solidFill>
            <a:srgbClr val="CC99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p>
          <a:p>
            <a:pPr algn="ctr"/>
            <a:endParaRPr lang="en-GB"/>
          </a:p>
          <a:p>
            <a:pPr algn="ctr"/>
            <a:r>
              <a:rPr lang="en-GB"/>
              <a:t>Frmr As Consumer</a:t>
            </a:r>
          </a:p>
        </p:txBody>
      </p:sp>
      <p:sp>
        <p:nvSpPr>
          <p:cNvPr id="18441" name="Rectangle 29"/>
          <p:cNvSpPr>
            <a:spLocks noChangeArrowheads="1"/>
          </p:cNvSpPr>
          <p:nvPr/>
        </p:nvSpPr>
        <p:spPr bwMode="auto">
          <a:xfrm>
            <a:off x="2209800" y="4572000"/>
            <a:ext cx="609600" cy="533400"/>
          </a:xfrm>
          <a:prstGeom prst="rect">
            <a:avLst/>
          </a:prstGeom>
          <a:solidFill>
            <a:srgbClr val="99CC00"/>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8442" name="Rectangle 31"/>
          <p:cNvSpPr>
            <a:spLocks noChangeArrowheads="1"/>
          </p:cNvSpPr>
          <p:nvPr/>
        </p:nvSpPr>
        <p:spPr bwMode="auto">
          <a:xfrm>
            <a:off x="3505200" y="2971800"/>
            <a:ext cx="533400" cy="533400"/>
          </a:xfrm>
          <a:prstGeom prst="rect">
            <a:avLst/>
          </a:prstGeom>
          <a:solidFill>
            <a:srgbClr val="99CC00"/>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8443" name="Rectangle 33"/>
          <p:cNvSpPr>
            <a:spLocks noChangeArrowheads="1"/>
          </p:cNvSpPr>
          <p:nvPr/>
        </p:nvSpPr>
        <p:spPr bwMode="auto">
          <a:xfrm>
            <a:off x="4648200" y="5181600"/>
            <a:ext cx="533400" cy="533400"/>
          </a:xfrm>
          <a:prstGeom prst="rect">
            <a:avLst/>
          </a:prstGeom>
          <a:solidFill>
            <a:srgbClr val="99CC00"/>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8444" name="Freeform 40"/>
          <p:cNvSpPr>
            <a:spLocks/>
          </p:cNvSpPr>
          <p:nvPr/>
        </p:nvSpPr>
        <p:spPr bwMode="auto">
          <a:xfrm>
            <a:off x="2425700" y="3200400"/>
            <a:ext cx="1079500" cy="1371600"/>
          </a:xfrm>
          <a:custGeom>
            <a:avLst/>
            <a:gdLst>
              <a:gd name="T0" fmla="*/ 2147483647 w 680"/>
              <a:gd name="T1" fmla="*/ 2147483647 h 816"/>
              <a:gd name="T2" fmla="*/ 2147483647 w 680"/>
              <a:gd name="T3" fmla="*/ 2147483647 h 816"/>
              <a:gd name="T4" fmla="*/ 2147483647 w 680"/>
              <a:gd name="T5" fmla="*/ 0 h 816"/>
              <a:gd name="T6" fmla="*/ 0 60000 65536"/>
              <a:gd name="T7" fmla="*/ 0 60000 65536"/>
              <a:gd name="T8" fmla="*/ 0 60000 65536"/>
            </a:gdLst>
            <a:ahLst/>
            <a:cxnLst>
              <a:cxn ang="T6">
                <a:pos x="T0" y="T1"/>
              </a:cxn>
              <a:cxn ang="T7">
                <a:pos x="T2" y="T3"/>
              </a:cxn>
              <a:cxn ang="T8">
                <a:pos x="T4" y="T5"/>
              </a:cxn>
            </a:cxnLst>
            <a:rect l="0" t="0" r="r" b="b"/>
            <a:pathLst>
              <a:path w="680" h="816">
                <a:moveTo>
                  <a:pt x="56" y="816"/>
                </a:moveTo>
                <a:cubicBezTo>
                  <a:pt x="28" y="572"/>
                  <a:pt x="0" y="328"/>
                  <a:pt x="104" y="192"/>
                </a:cubicBezTo>
                <a:cubicBezTo>
                  <a:pt x="208" y="56"/>
                  <a:pt x="444" y="28"/>
                  <a:pt x="680" y="0"/>
                </a:cubicBezTo>
              </a:path>
            </a:pathLst>
          </a:custGeom>
          <a:noFill/>
          <a:ln w="76200" cmpd="sng">
            <a:solidFill>
              <a:srgbClr val="CC99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5" name="Freeform 41"/>
          <p:cNvSpPr>
            <a:spLocks/>
          </p:cNvSpPr>
          <p:nvPr/>
        </p:nvSpPr>
        <p:spPr bwMode="auto">
          <a:xfrm>
            <a:off x="2819400" y="4800600"/>
            <a:ext cx="1828800" cy="546100"/>
          </a:xfrm>
          <a:custGeom>
            <a:avLst/>
            <a:gdLst>
              <a:gd name="T0" fmla="*/ 0 w 1152"/>
              <a:gd name="T1" fmla="*/ 2147483647 h 344"/>
              <a:gd name="T2" fmla="*/ 2147483647 w 1152"/>
              <a:gd name="T3" fmla="*/ 2147483647 h 344"/>
              <a:gd name="T4" fmla="*/ 2147483647 w 1152"/>
              <a:gd name="T5" fmla="*/ 2147483647 h 344"/>
              <a:gd name="T6" fmla="*/ 0 60000 65536"/>
              <a:gd name="T7" fmla="*/ 0 60000 65536"/>
              <a:gd name="T8" fmla="*/ 0 60000 65536"/>
            </a:gdLst>
            <a:ahLst/>
            <a:cxnLst>
              <a:cxn ang="T6">
                <a:pos x="T0" y="T1"/>
              </a:cxn>
              <a:cxn ang="T7">
                <a:pos x="T2" y="T3"/>
              </a:cxn>
              <a:cxn ang="T8">
                <a:pos x="T4" y="T5"/>
              </a:cxn>
            </a:cxnLst>
            <a:rect l="0" t="0" r="r" b="b"/>
            <a:pathLst>
              <a:path w="1152" h="344">
                <a:moveTo>
                  <a:pt x="0" y="8"/>
                </a:moveTo>
                <a:cubicBezTo>
                  <a:pt x="240" y="4"/>
                  <a:pt x="480" y="0"/>
                  <a:pt x="672" y="56"/>
                </a:cubicBezTo>
                <a:cubicBezTo>
                  <a:pt x="864" y="112"/>
                  <a:pt x="1008" y="228"/>
                  <a:pt x="1152" y="344"/>
                </a:cubicBezTo>
              </a:path>
            </a:pathLst>
          </a:custGeom>
          <a:noFill/>
          <a:ln w="76200" cmpd="sng">
            <a:solidFill>
              <a:srgbClr val="CC99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6" name="Freeform 42"/>
          <p:cNvSpPr>
            <a:spLocks/>
          </p:cNvSpPr>
          <p:nvPr/>
        </p:nvSpPr>
        <p:spPr bwMode="auto">
          <a:xfrm flipV="1">
            <a:off x="4038600" y="3048000"/>
            <a:ext cx="1143000" cy="304800"/>
          </a:xfrm>
          <a:custGeom>
            <a:avLst/>
            <a:gdLst>
              <a:gd name="T0" fmla="*/ 0 w 384"/>
              <a:gd name="T1" fmla="*/ 0 h 192"/>
              <a:gd name="T2" fmla="*/ 2147483647 w 384"/>
              <a:gd name="T3" fmla="*/ 2147483647 h 192"/>
              <a:gd name="T4" fmla="*/ 2147483647 w 384"/>
              <a:gd name="T5" fmla="*/ 2147483647 h 192"/>
              <a:gd name="T6" fmla="*/ 0 60000 65536"/>
              <a:gd name="T7" fmla="*/ 0 60000 65536"/>
              <a:gd name="T8" fmla="*/ 0 60000 65536"/>
            </a:gdLst>
            <a:ahLst/>
            <a:cxnLst>
              <a:cxn ang="T6">
                <a:pos x="T0" y="T1"/>
              </a:cxn>
              <a:cxn ang="T7">
                <a:pos x="T2" y="T3"/>
              </a:cxn>
              <a:cxn ang="T8">
                <a:pos x="T4" y="T5"/>
              </a:cxn>
            </a:cxnLst>
            <a:rect l="0" t="0" r="r" b="b"/>
            <a:pathLst>
              <a:path w="384" h="192">
                <a:moveTo>
                  <a:pt x="0" y="0"/>
                </a:moveTo>
                <a:cubicBezTo>
                  <a:pt x="64" y="8"/>
                  <a:pt x="128" y="16"/>
                  <a:pt x="192" y="48"/>
                </a:cubicBezTo>
                <a:cubicBezTo>
                  <a:pt x="256" y="80"/>
                  <a:pt x="320" y="136"/>
                  <a:pt x="384" y="192"/>
                </a:cubicBezTo>
              </a:path>
            </a:pathLst>
          </a:custGeom>
          <a:noFill/>
          <a:ln w="76200" cmpd="sng">
            <a:solidFill>
              <a:srgbClr val="66FF66"/>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7" name="Freeform 43"/>
          <p:cNvSpPr>
            <a:spLocks/>
          </p:cNvSpPr>
          <p:nvPr/>
        </p:nvSpPr>
        <p:spPr bwMode="auto">
          <a:xfrm flipV="1">
            <a:off x="5181600" y="5105400"/>
            <a:ext cx="1066800" cy="342900"/>
          </a:xfrm>
          <a:custGeom>
            <a:avLst/>
            <a:gdLst>
              <a:gd name="T0" fmla="*/ 0 w 432"/>
              <a:gd name="T1" fmla="*/ 0 h 216"/>
              <a:gd name="T2" fmla="*/ 2147483647 w 432"/>
              <a:gd name="T3" fmla="*/ 2147483647 h 216"/>
              <a:gd name="T4" fmla="*/ 2147483647 w 432"/>
              <a:gd name="T5" fmla="*/ 2147483647 h 216"/>
              <a:gd name="T6" fmla="*/ 0 60000 65536"/>
              <a:gd name="T7" fmla="*/ 0 60000 65536"/>
              <a:gd name="T8" fmla="*/ 0 60000 65536"/>
            </a:gdLst>
            <a:ahLst/>
            <a:cxnLst>
              <a:cxn ang="T6">
                <a:pos x="T0" y="T1"/>
              </a:cxn>
              <a:cxn ang="T7">
                <a:pos x="T2" y="T3"/>
              </a:cxn>
              <a:cxn ang="T8">
                <a:pos x="T4" y="T5"/>
              </a:cxn>
            </a:cxnLst>
            <a:rect l="0" t="0" r="r" b="b"/>
            <a:pathLst>
              <a:path w="432" h="216">
                <a:moveTo>
                  <a:pt x="0" y="0"/>
                </a:moveTo>
                <a:cubicBezTo>
                  <a:pt x="84" y="84"/>
                  <a:pt x="168" y="168"/>
                  <a:pt x="240" y="192"/>
                </a:cubicBezTo>
                <a:cubicBezTo>
                  <a:pt x="312" y="216"/>
                  <a:pt x="372" y="180"/>
                  <a:pt x="432" y="144"/>
                </a:cubicBezTo>
              </a:path>
            </a:pathLst>
          </a:custGeom>
          <a:noFill/>
          <a:ln w="76200" cmpd="sng">
            <a:solidFill>
              <a:srgbClr val="66FF66"/>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8" name="Text Box 47"/>
          <p:cNvSpPr txBox="1">
            <a:spLocks noChangeArrowheads="1"/>
          </p:cNvSpPr>
          <p:nvPr/>
        </p:nvSpPr>
        <p:spPr bwMode="auto">
          <a:xfrm rot="-55390">
            <a:off x="228600" y="3048000"/>
            <a:ext cx="14589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CC3300"/>
                </a:solidFill>
              </a:rPr>
              <a:t>MANU-FACTURE</a:t>
            </a:r>
          </a:p>
        </p:txBody>
      </p:sp>
      <p:sp>
        <p:nvSpPr>
          <p:cNvPr id="18449" name="Text Box 48"/>
          <p:cNvSpPr txBox="1">
            <a:spLocks noChangeArrowheads="1"/>
          </p:cNvSpPr>
          <p:nvPr/>
        </p:nvSpPr>
        <p:spPr bwMode="auto">
          <a:xfrm rot="3759043">
            <a:off x="2575718" y="3748882"/>
            <a:ext cx="12811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CC9900"/>
                </a:solidFill>
              </a:rPr>
              <a:t>BUY SUPPLIES</a:t>
            </a:r>
          </a:p>
        </p:txBody>
      </p:sp>
      <p:sp>
        <p:nvSpPr>
          <p:cNvPr id="18450" name="Text Box 49"/>
          <p:cNvSpPr txBox="1">
            <a:spLocks noChangeArrowheads="1"/>
          </p:cNvSpPr>
          <p:nvPr/>
        </p:nvSpPr>
        <p:spPr bwMode="auto">
          <a:xfrm>
            <a:off x="4114800" y="2362200"/>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33CC33"/>
                </a:solidFill>
              </a:rPr>
              <a:t>CONSUME</a:t>
            </a:r>
          </a:p>
        </p:txBody>
      </p:sp>
      <p:sp>
        <p:nvSpPr>
          <p:cNvPr id="18451" name="Text Box 50"/>
          <p:cNvSpPr txBox="1">
            <a:spLocks noChangeArrowheads="1"/>
          </p:cNvSpPr>
          <p:nvPr/>
        </p:nvSpPr>
        <p:spPr bwMode="auto">
          <a:xfrm>
            <a:off x="5181600" y="4662488"/>
            <a:ext cx="1447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33CC33"/>
                </a:solidFill>
              </a:rPr>
              <a:t>CONSUME</a:t>
            </a:r>
          </a:p>
        </p:txBody>
      </p:sp>
      <p:sp>
        <p:nvSpPr>
          <p:cNvPr id="18452" name="Freeform 52"/>
          <p:cNvSpPr>
            <a:spLocks/>
          </p:cNvSpPr>
          <p:nvPr/>
        </p:nvSpPr>
        <p:spPr bwMode="auto">
          <a:xfrm>
            <a:off x="6858000" y="2286000"/>
            <a:ext cx="1066800" cy="3505200"/>
          </a:xfrm>
          <a:custGeom>
            <a:avLst/>
            <a:gdLst>
              <a:gd name="T0" fmla="*/ 0 w 432"/>
              <a:gd name="T1" fmla="*/ 2147483647 h 2208"/>
              <a:gd name="T2" fmla="*/ 2147483647 w 432"/>
              <a:gd name="T3" fmla="*/ 2147483647 h 2208"/>
              <a:gd name="T4" fmla="*/ 2147483647 w 432"/>
              <a:gd name="T5" fmla="*/ 0 h 2208"/>
              <a:gd name="T6" fmla="*/ 0 60000 65536"/>
              <a:gd name="T7" fmla="*/ 0 60000 65536"/>
              <a:gd name="T8" fmla="*/ 0 60000 65536"/>
            </a:gdLst>
            <a:ahLst/>
            <a:cxnLst>
              <a:cxn ang="T6">
                <a:pos x="T0" y="T1"/>
              </a:cxn>
              <a:cxn ang="T7">
                <a:pos x="T2" y="T3"/>
              </a:cxn>
              <a:cxn ang="T8">
                <a:pos x="T4" y="T5"/>
              </a:cxn>
            </a:cxnLst>
            <a:rect l="0" t="0" r="r" b="b"/>
            <a:pathLst>
              <a:path w="432" h="2208">
                <a:moveTo>
                  <a:pt x="0" y="2016"/>
                </a:moveTo>
                <a:cubicBezTo>
                  <a:pt x="108" y="2112"/>
                  <a:pt x="216" y="2208"/>
                  <a:pt x="288" y="1872"/>
                </a:cubicBezTo>
                <a:cubicBezTo>
                  <a:pt x="360" y="1536"/>
                  <a:pt x="396" y="768"/>
                  <a:pt x="432" y="0"/>
                </a:cubicBezTo>
              </a:path>
            </a:pathLst>
          </a:custGeom>
          <a:noFill/>
          <a:ln w="76200" cap="flat" cmpd="sng">
            <a:solidFill>
              <a:schemeClr val="tx1"/>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53" name="Freeform 53"/>
          <p:cNvSpPr>
            <a:spLocks/>
          </p:cNvSpPr>
          <p:nvPr/>
        </p:nvSpPr>
        <p:spPr bwMode="auto">
          <a:xfrm>
            <a:off x="5791200" y="2286000"/>
            <a:ext cx="1752600" cy="1066800"/>
          </a:xfrm>
          <a:custGeom>
            <a:avLst/>
            <a:gdLst>
              <a:gd name="T0" fmla="*/ 0 w 912"/>
              <a:gd name="T1" fmla="*/ 2147483647 h 448"/>
              <a:gd name="T2" fmla="*/ 2147483647 w 912"/>
              <a:gd name="T3" fmla="*/ 2147483647 h 448"/>
              <a:gd name="T4" fmla="*/ 2147483647 w 912"/>
              <a:gd name="T5" fmla="*/ 0 h 448"/>
              <a:gd name="T6" fmla="*/ 0 60000 65536"/>
              <a:gd name="T7" fmla="*/ 0 60000 65536"/>
              <a:gd name="T8" fmla="*/ 0 60000 65536"/>
            </a:gdLst>
            <a:ahLst/>
            <a:cxnLst>
              <a:cxn ang="T6">
                <a:pos x="T0" y="T1"/>
              </a:cxn>
              <a:cxn ang="T7">
                <a:pos x="T2" y="T3"/>
              </a:cxn>
              <a:cxn ang="T8">
                <a:pos x="T4" y="T5"/>
              </a:cxn>
            </a:cxnLst>
            <a:rect l="0" t="0" r="r" b="b"/>
            <a:pathLst>
              <a:path w="912" h="448">
                <a:moveTo>
                  <a:pt x="0" y="384"/>
                </a:moveTo>
                <a:cubicBezTo>
                  <a:pt x="260" y="416"/>
                  <a:pt x="520" y="448"/>
                  <a:pt x="672" y="384"/>
                </a:cubicBezTo>
                <a:cubicBezTo>
                  <a:pt x="824" y="320"/>
                  <a:pt x="868" y="160"/>
                  <a:pt x="912" y="0"/>
                </a:cubicBezTo>
              </a:path>
            </a:pathLst>
          </a:custGeom>
          <a:noFill/>
          <a:ln w="76200" cap="flat" cmpd="sng">
            <a:solidFill>
              <a:schemeClr val="tx1"/>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54" name="Text Box 54"/>
          <p:cNvSpPr txBox="1">
            <a:spLocks noChangeArrowheads="1"/>
          </p:cNvSpPr>
          <p:nvPr/>
        </p:nvSpPr>
        <p:spPr bwMode="auto">
          <a:xfrm rot="5478048">
            <a:off x="7536657" y="3359943"/>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t>DEATHS</a:t>
            </a:r>
          </a:p>
        </p:txBody>
      </p:sp>
      <p:sp>
        <p:nvSpPr>
          <p:cNvPr id="18455" name="Text Box 57"/>
          <p:cNvSpPr txBox="1">
            <a:spLocks noChangeArrowheads="1"/>
          </p:cNvSpPr>
          <p:nvPr/>
        </p:nvSpPr>
        <p:spPr bwMode="auto">
          <a:xfrm rot="5400000">
            <a:off x="7498557" y="3398043"/>
            <a:ext cx="198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CC00CC"/>
                </a:solidFill>
              </a:rPr>
              <a:t>GRANTS</a:t>
            </a:r>
          </a:p>
        </p:txBody>
      </p:sp>
      <p:sp>
        <p:nvSpPr>
          <p:cNvPr id="18456" name="Rectangle 58"/>
          <p:cNvSpPr>
            <a:spLocks noChangeArrowheads="1"/>
          </p:cNvSpPr>
          <p:nvPr/>
        </p:nvSpPr>
        <p:spPr bwMode="auto">
          <a:xfrm>
            <a:off x="6248400" y="5105400"/>
            <a:ext cx="609600" cy="533400"/>
          </a:xfrm>
          <a:prstGeom prst="rect">
            <a:avLst/>
          </a:prstGeom>
          <a:solidFill>
            <a:srgbClr val="99CC00"/>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8457" name="Rectangle 59"/>
          <p:cNvSpPr>
            <a:spLocks noChangeArrowheads="1"/>
          </p:cNvSpPr>
          <p:nvPr/>
        </p:nvSpPr>
        <p:spPr bwMode="auto">
          <a:xfrm>
            <a:off x="5181600" y="2743200"/>
            <a:ext cx="533400" cy="533400"/>
          </a:xfrm>
          <a:prstGeom prst="rect">
            <a:avLst/>
          </a:prstGeom>
          <a:solidFill>
            <a:srgbClr val="99CC00"/>
          </a:solidFill>
          <a:ln w="381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Eu</a:t>
            </a:r>
          </a:p>
        </p:txBody>
      </p:sp>
      <p:sp>
        <p:nvSpPr>
          <p:cNvPr id="18458" name="Freeform 61"/>
          <p:cNvSpPr>
            <a:spLocks/>
          </p:cNvSpPr>
          <p:nvPr/>
        </p:nvSpPr>
        <p:spPr bwMode="auto">
          <a:xfrm>
            <a:off x="1803400" y="1752600"/>
            <a:ext cx="4229100" cy="3048000"/>
          </a:xfrm>
          <a:custGeom>
            <a:avLst/>
            <a:gdLst>
              <a:gd name="T0" fmla="*/ 2147483647 w 2664"/>
              <a:gd name="T1" fmla="*/ 2147483647 h 1920"/>
              <a:gd name="T2" fmla="*/ 2147483647 w 2664"/>
              <a:gd name="T3" fmla="*/ 2147483647 h 1920"/>
              <a:gd name="T4" fmla="*/ 2147483647 w 2664"/>
              <a:gd name="T5" fmla="*/ 2147483647 h 1920"/>
              <a:gd name="T6" fmla="*/ 2147483647 w 2664"/>
              <a:gd name="T7" fmla="*/ 2147483647 h 1920"/>
              <a:gd name="T8" fmla="*/ 2147483647 w 2664"/>
              <a:gd name="T9" fmla="*/ 2147483647 h 1920"/>
              <a:gd name="T10" fmla="*/ 2147483647 w 2664"/>
              <a:gd name="T11" fmla="*/ 2147483647 h 1920"/>
              <a:gd name="T12" fmla="*/ 2147483647 w 2664"/>
              <a:gd name="T13" fmla="*/ 2147483647 h 1920"/>
              <a:gd name="T14" fmla="*/ 2147483647 w 2664"/>
              <a:gd name="T15" fmla="*/ 2147483647 h 192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64" h="1920">
                <a:moveTo>
                  <a:pt x="2464" y="624"/>
                </a:moveTo>
                <a:cubicBezTo>
                  <a:pt x="2560" y="544"/>
                  <a:pt x="2656" y="464"/>
                  <a:pt x="2656" y="384"/>
                </a:cubicBezTo>
                <a:cubicBezTo>
                  <a:pt x="2656" y="304"/>
                  <a:pt x="2664" y="200"/>
                  <a:pt x="2464" y="144"/>
                </a:cubicBezTo>
                <a:cubicBezTo>
                  <a:pt x="2264" y="88"/>
                  <a:pt x="1784" y="0"/>
                  <a:pt x="1456" y="48"/>
                </a:cubicBezTo>
                <a:cubicBezTo>
                  <a:pt x="1128" y="96"/>
                  <a:pt x="728" y="232"/>
                  <a:pt x="496" y="432"/>
                </a:cubicBezTo>
                <a:cubicBezTo>
                  <a:pt x="264" y="632"/>
                  <a:pt x="128" y="1032"/>
                  <a:pt x="64" y="1248"/>
                </a:cubicBezTo>
                <a:cubicBezTo>
                  <a:pt x="0" y="1464"/>
                  <a:pt x="72" y="1616"/>
                  <a:pt x="112" y="1728"/>
                </a:cubicBezTo>
                <a:cubicBezTo>
                  <a:pt x="152" y="1840"/>
                  <a:pt x="228" y="1880"/>
                  <a:pt x="304" y="1920"/>
                </a:cubicBezTo>
              </a:path>
            </a:pathLst>
          </a:custGeom>
          <a:noFill/>
          <a:ln w="76200"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59" name="Freeform 62"/>
          <p:cNvSpPr>
            <a:spLocks/>
          </p:cNvSpPr>
          <p:nvPr/>
        </p:nvSpPr>
        <p:spPr bwMode="auto">
          <a:xfrm>
            <a:off x="1562100" y="1498600"/>
            <a:ext cx="5638800" cy="3606800"/>
          </a:xfrm>
          <a:custGeom>
            <a:avLst/>
            <a:gdLst>
              <a:gd name="T0" fmla="*/ 2147483647 w 3552"/>
              <a:gd name="T1" fmla="*/ 2147483647 h 2272"/>
              <a:gd name="T2" fmla="*/ 2147483647 w 3552"/>
              <a:gd name="T3" fmla="*/ 2147483647 h 2272"/>
              <a:gd name="T4" fmla="*/ 2147483647 w 3552"/>
              <a:gd name="T5" fmla="*/ 2147483647 h 2272"/>
              <a:gd name="T6" fmla="*/ 2147483647 w 3552"/>
              <a:gd name="T7" fmla="*/ 2147483647 h 2272"/>
              <a:gd name="T8" fmla="*/ 2147483647 w 3552"/>
              <a:gd name="T9" fmla="*/ 2147483647 h 2272"/>
              <a:gd name="T10" fmla="*/ 2147483647 w 3552"/>
              <a:gd name="T11" fmla="*/ 2147483647 h 2272"/>
              <a:gd name="T12" fmla="*/ 2147483647 w 3552"/>
              <a:gd name="T13" fmla="*/ 2147483647 h 2272"/>
              <a:gd name="T14" fmla="*/ 2147483647 w 3552"/>
              <a:gd name="T15" fmla="*/ 2147483647 h 2272"/>
              <a:gd name="T16" fmla="*/ 2147483647 w 3552"/>
              <a:gd name="T17" fmla="*/ 2147483647 h 2272"/>
              <a:gd name="T18" fmla="*/ 2147483647 w 3552"/>
              <a:gd name="T19" fmla="*/ 2147483647 h 2272"/>
              <a:gd name="T20" fmla="*/ 2147483647 w 3552"/>
              <a:gd name="T21" fmla="*/ 2147483647 h 2272"/>
              <a:gd name="T22" fmla="*/ 2147483647 w 3552"/>
              <a:gd name="T23" fmla="*/ 2147483647 h 22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552" h="2272">
                <a:moveTo>
                  <a:pt x="3288" y="2272"/>
                </a:moveTo>
                <a:cubicBezTo>
                  <a:pt x="3276" y="2272"/>
                  <a:pt x="3264" y="2272"/>
                  <a:pt x="3288" y="2224"/>
                </a:cubicBezTo>
                <a:cubicBezTo>
                  <a:pt x="3312" y="2176"/>
                  <a:pt x="3400" y="2160"/>
                  <a:pt x="3432" y="1984"/>
                </a:cubicBezTo>
                <a:cubicBezTo>
                  <a:pt x="3464" y="1808"/>
                  <a:pt x="3552" y="1456"/>
                  <a:pt x="3480" y="1168"/>
                </a:cubicBezTo>
                <a:cubicBezTo>
                  <a:pt x="3408" y="880"/>
                  <a:pt x="3256" y="448"/>
                  <a:pt x="3000" y="256"/>
                </a:cubicBezTo>
                <a:cubicBezTo>
                  <a:pt x="2744" y="64"/>
                  <a:pt x="2288" y="32"/>
                  <a:pt x="1944" y="16"/>
                </a:cubicBezTo>
                <a:cubicBezTo>
                  <a:pt x="1600" y="0"/>
                  <a:pt x="1200" y="64"/>
                  <a:pt x="936" y="160"/>
                </a:cubicBezTo>
                <a:cubicBezTo>
                  <a:pt x="672" y="256"/>
                  <a:pt x="496" y="432"/>
                  <a:pt x="360" y="592"/>
                </a:cubicBezTo>
                <a:cubicBezTo>
                  <a:pt x="224" y="752"/>
                  <a:pt x="176" y="952"/>
                  <a:pt x="120" y="1120"/>
                </a:cubicBezTo>
                <a:cubicBezTo>
                  <a:pt x="64" y="1288"/>
                  <a:pt x="0" y="1440"/>
                  <a:pt x="24" y="1600"/>
                </a:cubicBezTo>
                <a:cubicBezTo>
                  <a:pt x="48" y="1760"/>
                  <a:pt x="192" y="1984"/>
                  <a:pt x="264" y="2080"/>
                </a:cubicBezTo>
                <a:cubicBezTo>
                  <a:pt x="336" y="2176"/>
                  <a:pt x="396" y="2176"/>
                  <a:pt x="456" y="2176"/>
                </a:cubicBezTo>
              </a:path>
            </a:pathLst>
          </a:custGeom>
          <a:noFill/>
          <a:ln w="76200"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60" name="Rectangle 69"/>
          <p:cNvSpPr>
            <a:spLocks noChangeArrowheads="1"/>
          </p:cNvSpPr>
          <p:nvPr/>
        </p:nvSpPr>
        <p:spPr bwMode="auto">
          <a:xfrm>
            <a:off x="2209800" y="4038600"/>
            <a:ext cx="6096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8461" name="Rectangle 70"/>
          <p:cNvSpPr>
            <a:spLocks noChangeArrowheads="1"/>
          </p:cNvSpPr>
          <p:nvPr/>
        </p:nvSpPr>
        <p:spPr bwMode="auto">
          <a:xfrm>
            <a:off x="3505200" y="2438400"/>
            <a:ext cx="5334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8462" name="Rectangle 71"/>
          <p:cNvSpPr>
            <a:spLocks noChangeArrowheads="1"/>
          </p:cNvSpPr>
          <p:nvPr/>
        </p:nvSpPr>
        <p:spPr bwMode="auto">
          <a:xfrm>
            <a:off x="4648200" y="4648200"/>
            <a:ext cx="5334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8463" name="Rectangle 72"/>
          <p:cNvSpPr>
            <a:spLocks noChangeArrowheads="1"/>
          </p:cNvSpPr>
          <p:nvPr/>
        </p:nvSpPr>
        <p:spPr bwMode="auto">
          <a:xfrm>
            <a:off x="7391400" y="914400"/>
            <a:ext cx="533400" cy="5334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rgbClr val="99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2000" b="1"/>
              <a:t>Mu</a:t>
            </a:r>
          </a:p>
        </p:txBody>
      </p:sp>
      <p:sp>
        <p:nvSpPr>
          <p:cNvPr id="18464" name="Freeform 73"/>
          <p:cNvSpPr>
            <a:spLocks/>
          </p:cNvSpPr>
          <p:nvPr/>
        </p:nvSpPr>
        <p:spPr bwMode="auto">
          <a:xfrm>
            <a:off x="5715000" y="2209800"/>
            <a:ext cx="1676400" cy="812800"/>
          </a:xfrm>
          <a:custGeom>
            <a:avLst/>
            <a:gdLst>
              <a:gd name="T0" fmla="*/ 2147483647 w 1056"/>
              <a:gd name="T1" fmla="*/ 0 h 512"/>
              <a:gd name="T2" fmla="*/ 2147483647 w 1056"/>
              <a:gd name="T3" fmla="*/ 2147483647 h 512"/>
              <a:gd name="T4" fmla="*/ 2147483647 w 1056"/>
              <a:gd name="T5" fmla="*/ 2147483647 h 512"/>
              <a:gd name="T6" fmla="*/ 0 w 1056"/>
              <a:gd name="T7" fmla="*/ 2147483647 h 5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56" h="512">
                <a:moveTo>
                  <a:pt x="1056" y="0"/>
                </a:moveTo>
                <a:cubicBezTo>
                  <a:pt x="1012" y="104"/>
                  <a:pt x="968" y="208"/>
                  <a:pt x="864" y="288"/>
                </a:cubicBezTo>
                <a:cubicBezTo>
                  <a:pt x="760" y="368"/>
                  <a:pt x="576" y="448"/>
                  <a:pt x="432" y="480"/>
                </a:cubicBezTo>
                <a:cubicBezTo>
                  <a:pt x="288" y="512"/>
                  <a:pt x="144" y="496"/>
                  <a:pt x="0" y="480"/>
                </a:cubicBezTo>
              </a:path>
            </a:pathLst>
          </a:custGeom>
          <a:noFill/>
          <a:ln w="76200" cap="flat" cmpd="sng">
            <a:solidFill>
              <a:srgbClr val="CC00CC"/>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65" name="Freeform 74"/>
          <p:cNvSpPr>
            <a:spLocks/>
          </p:cNvSpPr>
          <p:nvPr/>
        </p:nvSpPr>
        <p:spPr bwMode="auto">
          <a:xfrm>
            <a:off x="6858000" y="2209800"/>
            <a:ext cx="762000" cy="3124200"/>
          </a:xfrm>
          <a:custGeom>
            <a:avLst/>
            <a:gdLst>
              <a:gd name="T0" fmla="*/ 2147483647 w 544"/>
              <a:gd name="T1" fmla="*/ 0 h 1968"/>
              <a:gd name="T2" fmla="*/ 2147483647 w 544"/>
              <a:gd name="T3" fmla="*/ 2147483647 h 1968"/>
              <a:gd name="T4" fmla="*/ 2147483647 w 544"/>
              <a:gd name="T5" fmla="*/ 2147483647 h 1968"/>
              <a:gd name="T6" fmla="*/ 2147483647 w 544"/>
              <a:gd name="T7" fmla="*/ 2147483647 h 1968"/>
              <a:gd name="T8" fmla="*/ 0 w 544"/>
              <a:gd name="T9" fmla="*/ 2147483647 h 19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4" h="1968">
                <a:moveTo>
                  <a:pt x="528" y="0"/>
                </a:moveTo>
                <a:cubicBezTo>
                  <a:pt x="536" y="176"/>
                  <a:pt x="544" y="352"/>
                  <a:pt x="528" y="624"/>
                </a:cubicBezTo>
                <a:cubicBezTo>
                  <a:pt x="512" y="896"/>
                  <a:pt x="480" y="1424"/>
                  <a:pt x="432" y="1632"/>
                </a:cubicBezTo>
                <a:cubicBezTo>
                  <a:pt x="384" y="1840"/>
                  <a:pt x="312" y="1816"/>
                  <a:pt x="240" y="1872"/>
                </a:cubicBezTo>
                <a:cubicBezTo>
                  <a:pt x="168" y="1928"/>
                  <a:pt x="84" y="1948"/>
                  <a:pt x="0" y="1968"/>
                </a:cubicBezTo>
              </a:path>
            </a:pathLst>
          </a:custGeom>
          <a:noFill/>
          <a:ln w="76200" cap="flat" cmpd="sng">
            <a:solidFill>
              <a:srgbClr val="CC00CC"/>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 name="TextBox 5"/>
          <p:cNvSpPr txBox="1">
            <a:spLocks noChangeArrowheads="1"/>
          </p:cNvSpPr>
          <p:nvPr/>
        </p:nvSpPr>
        <p:spPr bwMode="auto">
          <a:xfrm>
            <a:off x="0" y="0"/>
            <a:ext cx="11516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hpC6b</a:t>
            </a:r>
            <a:endParaRPr lang="en-CA" b="1"/>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reeform 25"/>
          <p:cNvSpPr>
            <a:spLocks/>
          </p:cNvSpPr>
          <p:nvPr/>
        </p:nvSpPr>
        <p:spPr bwMode="auto">
          <a:xfrm>
            <a:off x="4876800" y="927100"/>
            <a:ext cx="1905000" cy="4254500"/>
          </a:xfrm>
          <a:custGeom>
            <a:avLst/>
            <a:gdLst>
              <a:gd name="T0" fmla="*/ 0 w 1200"/>
              <a:gd name="T1" fmla="*/ 2147483647 h 2680"/>
              <a:gd name="T2" fmla="*/ 2147483647 w 1200"/>
              <a:gd name="T3" fmla="*/ 2147483647 h 2680"/>
              <a:gd name="T4" fmla="*/ 2147483647 w 1200"/>
              <a:gd name="T5" fmla="*/ 2147483647 h 2680"/>
              <a:gd name="T6" fmla="*/ 2147483647 w 1200"/>
              <a:gd name="T7" fmla="*/ 2147483647 h 26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0" h="2680">
                <a:moveTo>
                  <a:pt x="0" y="2680"/>
                </a:moveTo>
                <a:cubicBezTo>
                  <a:pt x="24" y="2120"/>
                  <a:pt x="48" y="1560"/>
                  <a:pt x="144" y="1144"/>
                </a:cubicBezTo>
                <a:cubicBezTo>
                  <a:pt x="240" y="728"/>
                  <a:pt x="400" y="368"/>
                  <a:pt x="576" y="184"/>
                </a:cubicBezTo>
                <a:cubicBezTo>
                  <a:pt x="752" y="0"/>
                  <a:pt x="976" y="20"/>
                  <a:pt x="1200" y="40"/>
                </a:cubicBezTo>
              </a:path>
            </a:pathLst>
          </a:custGeom>
          <a:noFill/>
          <a:ln w="76200" cap="flat" cmpd="sng">
            <a:solidFill>
              <a:schemeClr val="tx1"/>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11" name="Freeform 26"/>
          <p:cNvSpPr>
            <a:spLocks/>
          </p:cNvSpPr>
          <p:nvPr/>
        </p:nvSpPr>
        <p:spPr bwMode="auto">
          <a:xfrm>
            <a:off x="5181600" y="939800"/>
            <a:ext cx="1600200" cy="2489200"/>
          </a:xfrm>
          <a:custGeom>
            <a:avLst/>
            <a:gdLst>
              <a:gd name="T0" fmla="*/ 0 w 1008"/>
              <a:gd name="T1" fmla="*/ 2147483647 h 1568"/>
              <a:gd name="T2" fmla="*/ 2147483647 w 1008"/>
              <a:gd name="T3" fmla="*/ 2147483647 h 1568"/>
              <a:gd name="T4" fmla="*/ 2147483647 w 1008"/>
              <a:gd name="T5" fmla="*/ 2147483647 h 1568"/>
              <a:gd name="T6" fmla="*/ 2147483647 w 1008"/>
              <a:gd name="T7" fmla="*/ 2147483647 h 156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8" h="1568">
                <a:moveTo>
                  <a:pt x="0" y="1568"/>
                </a:moveTo>
                <a:cubicBezTo>
                  <a:pt x="32" y="1304"/>
                  <a:pt x="64" y="1040"/>
                  <a:pt x="144" y="800"/>
                </a:cubicBezTo>
                <a:cubicBezTo>
                  <a:pt x="224" y="560"/>
                  <a:pt x="336" y="256"/>
                  <a:pt x="480" y="128"/>
                </a:cubicBezTo>
                <a:cubicBezTo>
                  <a:pt x="624" y="0"/>
                  <a:pt x="816" y="16"/>
                  <a:pt x="1008" y="32"/>
                </a:cubicBezTo>
              </a:path>
            </a:pathLst>
          </a:custGeom>
          <a:noFill/>
          <a:ln w="76200" cap="flat" cmpd="sng">
            <a:solidFill>
              <a:schemeClr val="tx1"/>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12" name="Rectangle 2"/>
          <p:cNvSpPr>
            <a:spLocks noGrp="1" noChangeArrowheads="1"/>
          </p:cNvSpPr>
          <p:nvPr>
            <p:ph type="title" idx="4294967295"/>
          </p:nvPr>
        </p:nvSpPr>
        <p:spPr>
          <a:xfrm>
            <a:off x="685800" y="0"/>
            <a:ext cx="4876800" cy="609600"/>
          </a:xfrm>
        </p:spPr>
        <p:txBody>
          <a:bodyPr/>
          <a:lstStyle/>
          <a:p>
            <a:r>
              <a:rPr lang="en-GB" smtClean="0"/>
              <a:t>The Cash Cycle</a:t>
            </a:r>
          </a:p>
        </p:txBody>
      </p:sp>
      <p:sp>
        <p:nvSpPr>
          <p:cNvPr id="17413" name="Oval 24"/>
          <p:cNvSpPr>
            <a:spLocks noChangeArrowheads="1"/>
          </p:cNvSpPr>
          <p:nvPr/>
        </p:nvSpPr>
        <p:spPr bwMode="auto">
          <a:xfrm>
            <a:off x="6705600" y="609600"/>
            <a:ext cx="1970088" cy="1143000"/>
          </a:xfrm>
          <a:prstGeom prst="ellipse">
            <a:avLst/>
          </a:prstGeom>
          <a:solidFill>
            <a:srgbClr val="FF99CC">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t>Estate Mgr</a:t>
            </a:r>
          </a:p>
        </p:txBody>
      </p:sp>
      <p:sp>
        <p:nvSpPr>
          <p:cNvPr id="17414" name="Oval 4"/>
          <p:cNvSpPr>
            <a:spLocks noChangeArrowheads="1"/>
          </p:cNvSpPr>
          <p:nvPr/>
        </p:nvSpPr>
        <p:spPr bwMode="auto">
          <a:xfrm>
            <a:off x="2790825" y="1333500"/>
            <a:ext cx="1970088" cy="1143000"/>
          </a:xfrm>
          <a:prstGeom prst="ellipse">
            <a:avLst/>
          </a:prstGeom>
          <a:solidFill>
            <a:srgbClr val="FF99CC">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t>Materiel Mgr</a:t>
            </a:r>
          </a:p>
        </p:txBody>
      </p:sp>
      <p:sp>
        <p:nvSpPr>
          <p:cNvPr id="17415" name="Oval 6"/>
          <p:cNvSpPr>
            <a:spLocks noChangeArrowheads="1"/>
          </p:cNvSpPr>
          <p:nvPr/>
        </p:nvSpPr>
        <p:spPr bwMode="auto">
          <a:xfrm>
            <a:off x="3944938" y="5143500"/>
            <a:ext cx="1698625" cy="1066800"/>
          </a:xfrm>
          <a:prstGeom prst="ellipse">
            <a:avLst/>
          </a:prstGeom>
          <a:solidFill>
            <a:srgbClr val="CC99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t>Frmr As</a:t>
            </a:r>
          </a:p>
          <a:p>
            <a:pPr algn="ctr"/>
            <a:r>
              <a:rPr lang="en-GB"/>
              <a:t>Consumer</a:t>
            </a:r>
          </a:p>
        </p:txBody>
      </p:sp>
      <p:sp>
        <p:nvSpPr>
          <p:cNvPr id="17416" name="Oval 7"/>
          <p:cNvSpPr>
            <a:spLocks noChangeArrowheads="1"/>
          </p:cNvSpPr>
          <p:nvPr/>
        </p:nvSpPr>
        <p:spPr bwMode="auto">
          <a:xfrm>
            <a:off x="547688" y="4381500"/>
            <a:ext cx="1698625" cy="1066800"/>
          </a:xfrm>
          <a:prstGeom prst="ellipse">
            <a:avLst/>
          </a:prstGeom>
          <a:solidFill>
            <a:srgbClr val="CC99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t>Frmr As</a:t>
            </a:r>
          </a:p>
          <a:p>
            <a:pPr algn="ctr"/>
            <a:r>
              <a:rPr lang="en-GB"/>
              <a:t>Producer</a:t>
            </a:r>
          </a:p>
        </p:txBody>
      </p:sp>
      <p:sp>
        <p:nvSpPr>
          <p:cNvPr id="17417" name="Freeform 9"/>
          <p:cNvSpPr>
            <a:spLocks/>
          </p:cNvSpPr>
          <p:nvPr/>
        </p:nvSpPr>
        <p:spPr bwMode="auto">
          <a:xfrm>
            <a:off x="4760913" y="1409700"/>
            <a:ext cx="2249487" cy="4267200"/>
          </a:xfrm>
          <a:custGeom>
            <a:avLst/>
            <a:gdLst>
              <a:gd name="T0" fmla="*/ 0 w 2048"/>
              <a:gd name="T1" fmla="*/ 440839 h 2720"/>
              <a:gd name="T2" fmla="*/ 31853 w 2048"/>
              <a:gd name="T3" fmla="*/ 440839 h 2720"/>
              <a:gd name="T4" fmla="*/ 36247 w 2048"/>
              <a:gd name="T5" fmla="*/ 3085876 h 2720"/>
              <a:gd name="T6" fmla="*/ 12082 w 2048"/>
              <a:gd name="T7" fmla="*/ 3746351 h 27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48" h="2720">
                <a:moveTo>
                  <a:pt x="0" y="320"/>
                </a:moveTo>
                <a:cubicBezTo>
                  <a:pt x="684" y="160"/>
                  <a:pt x="1368" y="0"/>
                  <a:pt x="1680" y="320"/>
                </a:cubicBezTo>
                <a:cubicBezTo>
                  <a:pt x="1992" y="640"/>
                  <a:pt x="2048" y="1840"/>
                  <a:pt x="1872" y="2240"/>
                </a:cubicBezTo>
                <a:cubicBezTo>
                  <a:pt x="1696" y="2640"/>
                  <a:pt x="1160" y="2680"/>
                  <a:pt x="624" y="2720"/>
                </a:cubicBezTo>
              </a:path>
            </a:pathLst>
          </a:custGeom>
          <a:noFill/>
          <a:ln w="76200" cmpd="sng">
            <a:solidFill>
              <a:srgbClr val="0000FF"/>
            </a:solidFill>
            <a:round/>
            <a:headEnd type="oval"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18" name="Text Box 10"/>
          <p:cNvSpPr txBox="1">
            <a:spLocks noChangeArrowheads="1"/>
          </p:cNvSpPr>
          <p:nvPr/>
        </p:nvSpPr>
        <p:spPr bwMode="auto">
          <a:xfrm rot="5393445">
            <a:off x="5630863" y="2517775"/>
            <a:ext cx="1447800"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b="1">
                <a:solidFill>
                  <a:srgbClr val="0000FF"/>
                </a:solidFill>
              </a:rPr>
              <a:t>BUY WASTE</a:t>
            </a:r>
          </a:p>
        </p:txBody>
      </p:sp>
      <p:sp>
        <p:nvSpPr>
          <p:cNvPr id="17419" name="Freeform 11"/>
          <p:cNvSpPr>
            <a:spLocks/>
          </p:cNvSpPr>
          <p:nvPr/>
        </p:nvSpPr>
        <p:spPr bwMode="auto">
          <a:xfrm>
            <a:off x="1771650" y="3187700"/>
            <a:ext cx="2989263" cy="1270000"/>
          </a:xfrm>
          <a:custGeom>
            <a:avLst/>
            <a:gdLst>
              <a:gd name="T0" fmla="*/ 0 w 2112"/>
              <a:gd name="T1" fmla="*/ 1270000 h 800"/>
              <a:gd name="T2" fmla="*/ 308551 w 2112"/>
              <a:gd name="T3" fmla="*/ 203200 h 800"/>
              <a:gd name="T4" fmla="*/ 670886 w 2112"/>
              <a:gd name="T5" fmla="*/ 50800 h 800"/>
              <a:gd name="T6" fmla="*/ 844976 w 2112"/>
              <a:gd name="T7" fmla="*/ 279400 h 8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2" h="800">
                <a:moveTo>
                  <a:pt x="0" y="800"/>
                </a:moveTo>
                <a:cubicBezTo>
                  <a:pt x="244" y="528"/>
                  <a:pt x="488" y="256"/>
                  <a:pt x="768" y="128"/>
                </a:cubicBezTo>
                <a:cubicBezTo>
                  <a:pt x="1048" y="0"/>
                  <a:pt x="1456" y="24"/>
                  <a:pt x="1680" y="32"/>
                </a:cubicBezTo>
                <a:cubicBezTo>
                  <a:pt x="1904" y="40"/>
                  <a:pt x="2008" y="108"/>
                  <a:pt x="2112" y="176"/>
                </a:cubicBezTo>
              </a:path>
            </a:pathLst>
          </a:custGeom>
          <a:noFill/>
          <a:ln w="76200" cmpd="sng">
            <a:solidFill>
              <a:srgbClr val="FF9900"/>
            </a:solidFill>
            <a:round/>
            <a:headEnd type="oval"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20" name="Freeform 14"/>
          <p:cNvSpPr>
            <a:spLocks/>
          </p:cNvSpPr>
          <p:nvPr/>
        </p:nvSpPr>
        <p:spPr bwMode="auto">
          <a:xfrm>
            <a:off x="2246313" y="4914900"/>
            <a:ext cx="1698625" cy="685800"/>
          </a:xfrm>
          <a:custGeom>
            <a:avLst/>
            <a:gdLst>
              <a:gd name="T0" fmla="*/ 484108 w 1200"/>
              <a:gd name="T1" fmla="*/ 685800 h 432"/>
              <a:gd name="T2" fmla="*/ 268949 w 1200"/>
              <a:gd name="T3" fmla="*/ 228600 h 432"/>
              <a:gd name="T4" fmla="*/ 0 w 1200"/>
              <a:gd name="T5" fmla="*/ 0 h 432"/>
              <a:gd name="T6" fmla="*/ 0 60000 65536"/>
              <a:gd name="T7" fmla="*/ 0 60000 65536"/>
              <a:gd name="T8" fmla="*/ 0 60000 65536"/>
            </a:gdLst>
            <a:ahLst/>
            <a:cxnLst>
              <a:cxn ang="T6">
                <a:pos x="T0" y="T1"/>
              </a:cxn>
              <a:cxn ang="T7">
                <a:pos x="T2" y="T3"/>
              </a:cxn>
              <a:cxn ang="T8">
                <a:pos x="T4" y="T5"/>
              </a:cxn>
            </a:cxnLst>
            <a:rect l="0" t="0" r="r" b="b"/>
            <a:pathLst>
              <a:path w="1200" h="432">
                <a:moveTo>
                  <a:pt x="1200" y="432"/>
                </a:moveTo>
                <a:cubicBezTo>
                  <a:pt x="1036" y="324"/>
                  <a:pt x="872" y="216"/>
                  <a:pt x="672" y="144"/>
                </a:cubicBezTo>
                <a:cubicBezTo>
                  <a:pt x="472" y="72"/>
                  <a:pt x="236" y="36"/>
                  <a:pt x="0" y="0"/>
                </a:cubicBezTo>
              </a:path>
            </a:pathLst>
          </a:custGeom>
          <a:noFill/>
          <a:ln w="76200" cmpd="sng">
            <a:solidFill>
              <a:srgbClr val="CC9900"/>
            </a:solidFill>
            <a:round/>
            <a:headEnd type="oval"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21" name="Text Box 15"/>
          <p:cNvSpPr txBox="1">
            <a:spLocks noChangeArrowheads="1"/>
          </p:cNvSpPr>
          <p:nvPr/>
        </p:nvSpPr>
        <p:spPr bwMode="auto">
          <a:xfrm rot="-1212683">
            <a:off x="2168525" y="3251200"/>
            <a:ext cx="1971675"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b="1">
                <a:solidFill>
                  <a:srgbClr val="FF9900"/>
                </a:solidFill>
              </a:rPr>
              <a:t>HIRE WORKERS</a:t>
            </a:r>
          </a:p>
        </p:txBody>
      </p:sp>
      <p:sp>
        <p:nvSpPr>
          <p:cNvPr id="17422" name="Text Box 12"/>
          <p:cNvSpPr txBox="1">
            <a:spLocks noChangeArrowheads="1"/>
          </p:cNvSpPr>
          <p:nvPr/>
        </p:nvSpPr>
        <p:spPr bwMode="auto">
          <a:xfrm rot="-2280754">
            <a:off x="220663" y="1804988"/>
            <a:ext cx="2028825"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b="1">
                <a:solidFill>
                  <a:srgbClr val="FF0000"/>
                </a:solidFill>
              </a:rPr>
              <a:t>BUY RECYCLED</a:t>
            </a:r>
          </a:p>
        </p:txBody>
      </p:sp>
      <p:sp>
        <p:nvSpPr>
          <p:cNvPr id="17423" name="Freeform 16"/>
          <p:cNvSpPr>
            <a:spLocks/>
          </p:cNvSpPr>
          <p:nvPr/>
        </p:nvSpPr>
        <p:spPr bwMode="auto">
          <a:xfrm>
            <a:off x="808038" y="1943100"/>
            <a:ext cx="1982787" cy="2514600"/>
          </a:xfrm>
          <a:custGeom>
            <a:avLst/>
            <a:gdLst>
              <a:gd name="T0" fmla="*/ 79312 w 1400"/>
              <a:gd name="T1" fmla="*/ 2514600 h 1584"/>
              <a:gd name="T2" fmla="*/ 79312 w 1400"/>
              <a:gd name="T3" fmla="*/ 990600 h 1584"/>
              <a:gd name="T4" fmla="*/ 565095 w 1400"/>
              <a:gd name="T5" fmla="*/ 0 h 1584"/>
              <a:gd name="T6" fmla="*/ 0 60000 65536"/>
              <a:gd name="T7" fmla="*/ 0 60000 65536"/>
              <a:gd name="T8" fmla="*/ 0 60000 65536"/>
            </a:gdLst>
            <a:ahLst/>
            <a:cxnLst>
              <a:cxn ang="T6">
                <a:pos x="T0" y="T1"/>
              </a:cxn>
              <a:cxn ang="T7">
                <a:pos x="T2" y="T3"/>
              </a:cxn>
              <a:cxn ang="T8">
                <a:pos x="T4" y="T5"/>
              </a:cxn>
            </a:cxnLst>
            <a:rect l="0" t="0" r="r" b="b"/>
            <a:pathLst>
              <a:path w="1400" h="1584">
                <a:moveTo>
                  <a:pt x="200" y="1584"/>
                </a:moveTo>
                <a:cubicBezTo>
                  <a:pt x="100" y="1236"/>
                  <a:pt x="0" y="888"/>
                  <a:pt x="200" y="624"/>
                </a:cubicBezTo>
                <a:cubicBezTo>
                  <a:pt x="400" y="360"/>
                  <a:pt x="900" y="180"/>
                  <a:pt x="1400" y="0"/>
                </a:cubicBezTo>
              </a:path>
            </a:pathLst>
          </a:custGeom>
          <a:noFill/>
          <a:ln w="76200" cmpd="sng">
            <a:solidFill>
              <a:srgbClr val="FF0000"/>
            </a:solidFill>
            <a:round/>
            <a:headEnd type="oval"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24" name="Text Box 19"/>
          <p:cNvSpPr txBox="1">
            <a:spLocks noChangeArrowheads="1"/>
          </p:cNvSpPr>
          <p:nvPr/>
        </p:nvSpPr>
        <p:spPr bwMode="auto">
          <a:xfrm rot="950312">
            <a:off x="2241550" y="5172075"/>
            <a:ext cx="18415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b="1">
                <a:solidFill>
                  <a:srgbClr val="CC9900"/>
                </a:solidFill>
              </a:rPr>
              <a:t>BUY SUPPLIES</a:t>
            </a:r>
          </a:p>
        </p:txBody>
      </p:sp>
      <p:sp>
        <p:nvSpPr>
          <p:cNvPr id="17425" name="Oval 5"/>
          <p:cNvSpPr>
            <a:spLocks noChangeArrowheads="1"/>
          </p:cNvSpPr>
          <p:nvPr/>
        </p:nvSpPr>
        <p:spPr bwMode="auto">
          <a:xfrm>
            <a:off x="4284663" y="3390900"/>
            <a:ext cx="1698625" cy="1066800"/>
          </a:xfrm>
          <a:prstGeom prst="ellipse">
            <a:avLst/>
          </a:prstGeom>
          <a:solidFill>
            <a:srgbClr val="CCFF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t>Wrkr</a:t>
            </a:r>
          </a:p>
        </p:txBody>
      </p:sp>
      <p:sp>
        <p:nvSpPr>
          <p:cNvPr id="17426" name="Freeform 8"/>
          <p:cNvSpPr>
            <a:spLocks/>
          </p:cNvSpPr>
          <p:nvPr/>
        </p:nvSpPr>
        <p:spPr bwMode="auto">
          <a:xfrm>
            <a:off x="4760913" y="1943100"/>
            <a:ext cx="2020887" cy="2057400"/>
          </a:xfrm>
          <a:custGeom>
            <a:avLst/>
            <a:gdLst>
              <a:gd name="T0" fmla="*/ 0 w 1872"/>
              <a:gd name="T1" fmla="*/ 0 h 1296"/>
              <a:gd name="T2" fmla="*/ 24829 w 1872"/>
              <a:gd name="T3" fmla="*/ 304800 h 1296"/>
              <a:gd name="T4" fmla="*/ 26988 w 1872"/>
              <a:gd name="T5" fmla="*/ 1752600 h 1296"/>
              <a:gd name="T6" fmla="*/ 12954 w 1872"/>
              <a:gd name="T7" fmla="*/ 2057400 h 129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72" h="1296">
                <a:moveTo>
                  <a:pt x="0" y="0"/>
                </a:moveTo>
                <a:cubicBezTo>
                  <a:pt x="648" y="4"/>
                  <a:pt x="1296" y="8"/>
                  <a:pt x="1584" y="192"/>
                </a:cubicBezTo>
                <a:cubicBezTo>
                  <a:pt x="1872" y="376"/>
                  <a:pt x="1848" y="920"/>
                  <a:pt x="1728" y="1104"/>
                </a:cubicBezTo>
                <a:cubicBezTo>
                  <a:pt x="1608" y="1288"/>
                  <a:pt x="1236" y="1292"/>
                  <a:pt x="864" y="1296"/>
                </a:cubicBezTo>
              </a:path>
            </a:pathLst>
          </a:custGeom>
          <a:noFill/>
          <a:ln w="76200" cmpd="sng">
            <a:solidFill>
              <a:srgbClr val="0000FF"/>
            </a:solidFill>
            <a:round/>
            <a:headEnd type="oval"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27" name="Freeform 13"/>
          <p:cNvSpPr>
            <a:spLocks/>
          </p:cNvSpPr>
          <p:nvPr/>
        </p:nvSpPr>
        <p:spPr bwMode="auto">
          <a:xfrm>
            <a:off x="2246313" y="4076700"/>
            <a:ext cx="2038350" cy="838200"/>
          </a:xfrm>
          <a:custGeom>
            <a:avLst/>
            <a:gdLst>
              <a:gd name="T0" fmla="*/ 576117 w 1440"/>
              <a:gd name="T1" fmla="*/ 0 h 528"/>
              <a:gd name="T2" fmla="*/ 326985 w 1440"/>
              <a:gd name="T3" fmla="*/ 609600 h 528"/>
              <a:gd name="T4" fmla="*/ 0 w 1440"/>
              <a:gd name="T5" fmla="*/ 838200 h 528"/>
              <a:gd name="T6" fmla="*/ 0 60000 65536"/>
              <a:gd name="T7" fmla="*/ 0 60000 65536"/>
              <a:gd name="T8" fmla="*/ 0 60000 65536"/>
            </a:gdLst>
            <a:ahLst/>
            <a:cxnLst>
              <a:cxn ang="T6">
                <a:pos x="T0" y="T1"/>
              </a:cxn>
              <a:cxn ang="T7">
                <a:pos x="T2" y="T3"/>
              </a:cxn>
              <a:cxn ang="T8">
                <a:pos x="T4" y="T5"/>
              </a:cxn>
            </a:cxnLst>
            <a:rect l="0" t="0" r="r" b="b"/>
            <a:pathLst>
              <a:path w="1440" h="528">
                <a:moveTo>
                  <a:pt x="1440" y="0"/>
                </a:moveTo>
                <a:cubicBezTo>
                  <a:pt x="1248" y="148"/>
                  <a:pt x="1056" y="296"/>
                  <a:pt x="816" y="384"/>
                </a:cubicBezTo>
                <a:cubicBezTo>
                  <a:pt x="576" y="472"/>
                  <a:pt x="288" y="500"/>
                  <a:pt x="0" y="528"/>
                </a:cubicBezTo>
              </a:path>
            </a:pathLst>
          </a:custGeom>
          <a:noFill/>
          <a:ln w="76200" cmpd="sng">
            <a:solidFill>
              <a:srgbClr val="CC9900"/>
            </a:solidFill>
            <a:round/>
            <a:headEnd type="oval"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28" name="Text Box 27"/>
          <p:cNvSpPr txBox="1">
            <a:spLocks noChangeArrowheads="1"/>
          </p:cNvSpPr>
          <p:nvPr/>
        </p:nvSpPr>
        <p:spPr bwMode="auto">
          <a:xfrm rot="-2280754">
            <a:off x="4953000" y="685800"/>
            <a:ext cx="1628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b="1"/>
              <a:t>DEATHS</a:t>
            </a:r>
          </a:p>
        </p:txBody>
      </p:sp>
      <p:sp>
        <p:nvSpPr>
          <p:cNvPr id="17429" name="Text Box 30"/>
          <p:cNvSpPr txBox="1">
            <a:spLocks noChangeArrowheads="1"/>
          </p:cNvSpPr>
          <p:nvPr/>
        </p:nvSpPr>
        <p:spPr bwMode="auto">
          <a:xfrm>
            <a:off x="6858000" y="4800600"/>
            <a:ext cx="198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GB" sz="1800" b="1">
                <a:solidFill>
                  <a:srgbClr val="CC00CC"/>
                </a:solidFill>
              </a:rPr>
              <a:t>GRANTS</a:t>
            </a:r>
          </a:p>
        </p:txBody>
      </p:sp>
      <p:sp>
        <p:nvSpPr>
          <p:cNvPr id="17430" name="Freeform 45"/>
          <p:cNvSpPr>
            <a:spLocks/>
          </p:cNvSpPr>
          <p:nvPr/>
        </p:nvSpPr>
        <p:spPr bwMode="auto">
          <a:xfrm>
            <a:off x="5867400" y="1752600"/>
            <a:ext cx="2400300" cy="2514600"/>
          </a:xfrm>
          <a:custGeom>
            <a:avLst/>
            <a:gdLst>
              <a:gd name="T0" fmla="*/ 2147483647 w 1512"/>
              <a:gd name="T1" fmla="*/ 0 h 1584"/>
              <a:gd name="T2" fmla="*/ 2147483647 w 1512"/>
              <a:gd name="T3" fmla="*/ 2147483647 h 1584"/>
              <a:gd name="T4" fmla="*/ 2147483647 w 1512"/>
              <a:gd name="T5" fmla="*/ 2147483647 h 1584"/>
              <a:gd name="T6" fmla="*/ 2147483647 w 1512"/>
              <a:gd name="T7" fmla="*/ 2147483647 h 1584"/>
              <a:gd name="T8" fmla="*/ 0 w 1512"/>
              <a:gd name="T9" fmla="*/ 2147483647 h 15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12" h="1584">
                <a:moveTo>
                  <a:pt x="1248" y="0"/>
                </a:moveTo>
                <a:cubicBezTo>
                  <a:pt x="1236" y="160"/>
                  <a:pt x="1224" y="320"/>
                  <a:pt x="1248" y="528"/>
                </a:cubicBezTo>
                <a:cubicBezTo>
                  <a:pt x="1272" y="736"/>
                  <a:pt x="1512" y="1080"/>
                  <a:pt x="1392" y="1248"/>
                </a:cubicBezTo>
                <a:cubicBezTo>
                  <a:pt x="1272" y="1416"/>
                  <a:pt x="760" y="1488"/>
                  <a:pt x="528" y="1536"/>
                </a:cubicBezTo>
                <a:cubicBezTo>
                  <a:pt x="296" y="1584"/>
                  <a:pt x="148" y="1560"/>
                  <a:pt x="0" y="1536"/>
                </a:cubicBezTo>
              </a:path>
            </a:pathLst>
          </a:custGeom>
          <a:noFill/>
          <a:ln w="76200" cap="flat" cmpd="sng">
            <a:solidFill>
              <a:srgbClr val="CC00CC"/>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31" name="Freeform 47"/>
          <p:cNvSpPr>
            <a:spLocks/>
          </p:cNvSpPr>
          <p:nvPr/>
        </p:nvSpPr>
        <p:spPr bwMode="auto">
          <a:xfrm>
            <a:off x="5562600" y="3009900"/>
            <a:ext cx="3124200" cy="3086100"/>
          </a:xfrm>
          <a:custGeom>
            <a:avLst/>
            <a:gdLst>
              <a:gd name="T0" fmla="*/ 2147483647 w 1960"/>
              <a:gd name="T1" fmla="*/ 0 h 1896"/>
              <a:gd name="T2" fmla="*/ 2147483647 w 1960"/>
              <a:gd name="T3" fmla="*/ 2147483647 h 1896"/>
              <a:gd name="T4" fmla="*/ 2147483647 w 1960"/>
              <a:gd name="T5" fmla="*/ 2147483647 h 1896"/>
              <a:gd name="T6" fmla="*/ 2147483647 w 1960"/>
              <a:gd name="T7" fmla="*/ 2147483647 h 1896"/>
              <a:gd name="T8" fmla="*/ 0 w 1960"/>
              <a:gd name="T9" fmla="*/ 2147483647 h 18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60" h="1896">
                <a:moveTo>
                  <a:pt x="1536" y="0"/>
                </a:moveTo>
                <a:cubicBezTo>
                  <a:pt x="1604" y="152"/>
                  <a:pt x="1672" y="304"/>
                  <a:pt x="1728" y="480"/>
                </a:cubicBezTo>
                <a:cubicBezTo>
                  <a:pt x="1784" y="656"/>
                  <a:pt x="1960" y="840"/>
                  <a:pt x="1872" y="1056"/>
                </a:cubicBezTo>
                <a:cubicBezTo>
                  <a:pt x="1784" y="1272"/>
                  <a:pt x="1512" y="1656"/>
                  <a:pt x="1200" y="1776"/>
                </a:cubicBezTo>
                <a:cubicBezTo>
                  <a:pt x="888" y="1896"/>
                  <a:pt x="192" y="1784"/>
                  <a:pt x="0" y="1776"/>
                </a:cubicBezTo>
              </a:path>
            </a:pathLst>
          </a:custGeom>
          <a:noFill/>
          <a:ln w="76200" cap="flat" cmpd="sng">
            <a:solidFill>
              <a:srgbClr val="CC00CC"/>
            </a:solidFill>
            <a:prstDash val="sysDot"/>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 name="TextBox 5"/>
          <p:cNvSpPr txBox="1">
            <a:spLocks noChangeArrowheads="1"/>
          </p:cNvSpPr>
          <p:nvPr/>
        </p:nvSpPr>
        <p:spPr bwMode="auto">
          <a:xfrm>
            <a:off x="-1" y="0"/>
            <a:ext cx="12350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hpC6c</a:t>
            </a:r>
            <a:endParaRPr lang="en-CA" b="1"/>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0" y="8620"/>
            <a:ext cx="9144000" cy="148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600" kern="0" smtClean="0"/>
              <a:t>The PMM</a:t>
            </a:r>
          </a:p>
          <a:p>
            <a:pPr>
              <a:defRPr/>
            </a:pPr>
            <a:r>
              <a:rPr lang="en-GB" sz="2800" kern="0" smtClean="0">
                <a:solidFill>
                  <a:schemeClr val="tx1"/>
                </a:solidFill>
              </a:rPr>
              <a:t>Simple complete</a:t>
            </a:r>
            <a:r>
              <a:rPr lang="en-GB" sz="2800" kern="0" smtClean="0">
                <a:solidFill>
                  <a:srgbClr val="FF0000"/>
                </a:solidFill>
              </a:rPr>
              <a:t> </a:t>
            </a:r>
            <a:r>
              <a:rPr lang="en-GB" sz="2800" kern="0" smtClean="0">
                <a:solidFill>
                  <a:schemeClr val="tx1"/>
                </a:solidFill>
              </a:rPr>
              <a:t>conservative </a:t>
            </a:r>
            <a:r>
              <a:rPr lang="en-GB" sz="2800" kern="0" smtClean="0">
                <a:solidFill>
                  <a:srgbClr val="FF0000"/>
                </a:solidFill>
              </a:rPr>
              <a:t>sustainable</a:t>
            </a:r>
            <a:r>
              <a:rPr lang="en-GB" sz="2800" kern="0" smtClean="0">
                <a:solidFill>
                  <a:schemeClr val="tx1"/>
                </a:solidFill>
              </a:rPr>
              <a:t> agent-based model</a:t>
            </a:r>
            <a:endParaRPr lang="en-GB" sz="3600" kern="0" smtClean="0">
              <a:solidFill>
                <a:schemeClr val="tx1"/>
              </a:solidFill>
            </a:endParaRPr>
          </a:p>
        </p:txBody>
      </p:sp>
      <p:sp>
        <p:nvSpPr>
          <p:cNvPr id="11"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C10</a:t>
            </a:r>
            <a:endParaRPr lang="en-CA" b="1"/>
          </a:p>
        </p:txBody>
      </p:sp>
      <p:grpSp>
        <p:nvGrpSpPr>
          <p:cNvPr id="45" name="Group 44"/>
          <p:cNvGrpSpPr/>
          <p:nvPr/>
        </p:nvGrpSpPr>
        <p:grpSpPr>
          <a:xfrm rot="1170349">
            <a:off x="6937336" y="2575123"/>
            <a:ext cx="1675200" cy="1862048"/>
            <a:chOff x="7158652" y="1910142"/>
            <a:chExt cx="1810341" cy="1862048"/>
          </a:xfrm>
        </p:grpSpPr>
        <p:sp>
          <p:nvSpPr>
            <p:cNvPr id="43" name="TextBox 42"/>
            <p:cNvSpPr txBox="1"/>
            <p:nvPr/>
          </p:nvSpPr>
          <p:spPr>
            <a:xfrm>
              <a:off x="7348813" y="1910142"/>
              <a:ext cx="1620180" cy="1862048"/>
            </a:xfrm>
            <a:prstGeom prst="rect">
              <a:avLst/>
            </a:prstGeom>
            <a:noFill/>
          </p:spPr>
          <p:txBody>
            <a:bodyPr wrap="square" rtlCol="0">
              <a:spAutoFit/>
            </a:bodyPr>
            <a:lstStyle/>
            <a:p>
              <a:pPr algn="ctr"/>
              <a:r>
                <a:rPr lang="en-US" sz="11500" b="1" smtClean="0">
                  <a:solidFill>
                    <a:srgbClr val="FF0000"/>
                  </a:solidFill>
                  <a:sym typeface="Symbol"/>
                </a:rPr>
                <a:t></a:t>
              </a:r>
              <a:endParaRPr lang="en-US" sz="11500" b="1">
                <a:solidFill>
                  <a:srgbClr val="FF0000"/>
                </a:solidFill>
              </a:endParaRPr>
            </a:p>
          </p:txBody>
        </p:sp>
        <p:sp>
          <p:nvSpPr>
            <p:cNvPr id="44" name="TextBox 43"/>
            <p:cNvSpPr txBox="1"/>
            <p:nvPr/>
          </p:nvSpPr>
          <p:spPr>
            <a:xfrm rot="1974576">
              <a:off x="7158652" y="2271445"/>
              <a:ext cx="1044116" cy="461665"/>
            </a:xfrm>
            <a:prstGeom prst="rect">
              <a:avLst/>
            </a:prstGeom>
            <a:solidFill>
              <a:schemeClr val="bg1"/>
            </a:solidFill>
          </p:spPr>
          <p:txBody>
            <a:bodyPr wrap="square" rtlCol="0">
              <a:spAutoFit/>
            </a:bodyPr>
            <a:lstStyle/>
            <a:p>
              <a:endParaRPr lang="en-US"/>
            </a:p>
          </p:txBody>
        </p:sp>
      </p:grpSp>
      <p:grpSp>
        <p:nvGrpSpPr>
          <p:cNvPr id="18" name="Group 17"/>
          <p:cNvGrpSpPr/>
          <p:nvPr/>
        </p:nvGrpSpPr>
        <p:grpSpPr>
          <a:xfrm>
            <a:off x="583324" y="2348880"/>
            <a:ext cx="2560851" cy="2808312"/>
            <a:chOff x="117650" y="2348880"/>
            <a:chExt cx="2181215" cy="2279946"/>
          </a:xfrm>
        </p:grpSpPr>
        <p:sp>
          <p:nvSpPr>
            <p:cNvPr id="17" name="Freeform 16"/>
            <p:cNvSpPr/>
            <p:nvPr/>
          </p:nvSpPr>
          <p:spPr bwMode="auto">
            <a:xfrm flipV="1">
              <a:off x="117650" y="2459622"/>
              <a:ext cx="2181215" cy="2169204"/>
            </a:xfrm>
            <a:custGeom>
              <a:avLst/>
              <a:gdLst>
                <a:gd name="connsiteX0" fmla="*/ 118833 w 2181215"/>
                <a:gd name="connsiteY0" fmla="*/ 303543 h 2425652"/>
                <a:gd name="connsiteX1" fmla="*/ 2010695 w 2181215"/>
                <a:gd name="connsiteY1" fmla="*/ 193185 h 2425652"/>
                <a:gd name="connsiteX2" fmla="*/ 2073757 w 2181215"/>
                <a:gd name="connsiteY2" fmla="*/ 2148109 h 2425652"/>
                <a:gd name="connsiteX3" fmla="*/ 1853040 w 2181215"/>
                <a:gd name="connsiteY3" fmla="*/ 2179640 h 2425652"/>
                <a:gd name="connsiteX4" fmla="*/ 197660 w 2181215"/>
                <a:gd name="connsiteY4" fmla="*/ 2337295 h 2425652"/>
                <a:gd name="connsiteX5" fmla="*/ 197660 w 2181215"/>
                <a:gd name="connsiteY5" fmla="*/ 2242702 h 2425652"/>
                <a:gd name="connsiteX6" fmla="*/ 118833 w 2181215"/>
                <a:gd name="connsiteY6" fmla="*/ 303543 h 242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215" h="2425652">
                  <a:moveTo>
                    <a:pt x="118833" y="303543"/>
                  </a:moveTo>
                  <a:cubicBezTo>
                    <a:pt x="421005" y="-38043"/>
                    <a:pt x="1684874" y="-114243"/>
                    <a:pt x="2010695" y="193185"/>
                  </a:cubicBezTo>
                  <a:cubicBezTo>
                    <a:pt x="2336516" y="500613"/>
                    <a:pt x="2100033" y="1817033"/>
                    <a:pt x="2073757" y="2148109"/>
                  </a:cubicBezTo>
                  <a:cubicBezTo>
                    <a:pt x="2047481" y="2479185"/>
                    <a:pt x="1853040" y="2179640"/>
                    <a:pt x="1853040" y="2179640"/>
                  </a:cubicBezTo>
                  <a:cubicBezTo>
                    <a:pt x="1540357" y="2211171"/>
                    <a:pt x="473557" y="2326785"/>
                    <a:pt x="197660" y="2337295"/>
                  </a:cubicBezTo>
                  <a:cubicBezTo>
                    <a:pt x="-78237" y="2347805"/>
                    <a:pt x="210798" y="2581661"/>
                    <a:pt x="197660" y="2242702"/>
                  </a:cubicBezTo>
                  <a:cubicBezTo>
                    <a:pt x="184522" y="1903743"/>
                    <a:pt x="-183339" y="645129"/>
                    <a:pt x="118833" y="303543"/>
                  </a:cubicBezTo>
                  <a:close/>
                </a:path>
              </a:pathLst>
            </a:custGeom>
            <a:solidFill>
              <a:srgbClr val="CC99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4" name="Freeform 3"/>
            <p:cNvSpPr/>
            <p:nvPr/>
          </p:nvSpPr>
          <p:spPr bwMode="auto">
            <a:xfrm>
              <a:off x="212641" y="2348880"/>
              <a:ext cx="1999187" cy="504056"/>
            </a:xfrm>
            <a:custGeom>
              <a:avLst/>
              <a:gdLst>
                <a:gd name="connsiteX0" fmla="*/ 370683 w 1999187"/>
                <a:gd name="connsiteY0" fmla="*/ 78827 h 315712"/>
                <a:gd name="connsiteX1" fmla="*/ 827883 w 1999187"/>
                <a:gd name="connsiteY1" fmla="*/ 0 h 315712"/>
                <a:gd name="connsiteX2" fmla="*/ 1521566 w 1999187"/>
                <a:gd name="connsiteY2" fmla="*/ 0 h 315712"/>
                <a:gd name="connsiteX3" fmla="*/ 1994531 w 1999187"/>
                <a:gd name="connsiteY3" fmla="*/ 78827 h 315712"/>
                <a:gd name="connsiteX4" fmla="*/ 1726518 w 1999187"/>
                <a:gd name="connsiteY4" fmla="*/ 204951 h 315712"/>
                <a:gd name="connsiteX5" fmla="*/ 1143193 w 1999187"/>
                <a:gd name="connsiteY5" fmla="*/ 283779 h 315712"/>
                <a:gd name="connsiteX6" fmla="*/ 528338 w 1999187"/>
                <a:gd name="connsiteY6" fmla="*/ 268013 h 315712"/>
                <a:gd name="connsiteX7" fmla="*/ 228793 w 1999187"/>
                <a:gd name="connsiteY7" fmla="*/ 204951 h 315712"/>
                <a:gd name="connsiteX8" fmla="*/ 71138 w 1999187"/>
                <a:gd name="connsiteY8" fmla="*/ 315310 h 315712"/>
                <a:gd name="connsiteX9" fmla="*/ 8076 w 1999187"/>
                <a:gd name="connsiteY9" fmla="*/ 157655 h 315712"/>
                <a:gd name="connsiteX10" fmla="*/ 244559 w 1999187"/>
                <a:gd name="connsiteY10" fmla="*/ 47296 h 315712"/>
                <a:gd name="connsiteX11" fmla="*/ 449511 w 1999187"/>
                <a:gd name="connsiteY11" fmla="*/ 63062 h 315712"/>
                <a:gd name="connsiteX12" fmla="*/ 481042 w 1999187"/>
                <a:gd name="connsiteY12" fmla="*/ 78827 h 315712"/>
                <a:gd name="connsiteX13" fmla="*/ 370683 w 1999187"/>
                <a:gd name="connsiteY13" fmla="*/ 78827 h 315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99187" h="315712">
                  <a:moveTo>
                    <a:pt x="370683" y="78827"/>
                  </a:moveTo>
                  <a:cubicBezTo>
                    <a:pt x="428490" y="65689"/>
                    <a:pt x="636069" y="13138"/>
                    <a:pt x="827883" y="0"/>
                  </a:cubicBezTo>
                  <a:cubicBezTo>
                    <a:pt x="1019697" y="-13138"/>
                    <a:pt x="1327125" y="-13138"/>
                    <a:pt x="1521566" y="0"/>
                  </a:cubicBezTo>
                  <a:cubicBezTo>
                    <a:pt x="1716007" y="13138"/>
                    <a:pt x="1960372" y="44669"/>
                    <a:pt x="1994531" y="78827"/>
                  </a:cubicBezTo>
                  <a:cubicBezTo>
                    <a:pt x="2028690" y="112985"/>
                    <a:pt x="1868408" y="170792"/>
                    <a:pt x="1726518" y="204951"/>
                  </a:cubicBezTo>
                  <a:cubicBezTo>
                    <a:pt x="1584628" y="239110"/>
                    <a:pt x="1342890" y="273269"/>
                    <a:pt x="1143193" y="283779"/>
                  </a:cubicBezTo>
                  <a:cubicBezTo>
                    <a:pt x="943496" y="294289"/>
                    <a:pt x="680738" y="281151"/>
                    <a:pt x="528338" y="268013"/>
                  </a:cubicBezTo>
                  <a:cubicBezTo>
                    <a:pt x="375938" y="254875"/>
                    <a:pt x="304993" y="197068"/>
                    <a:pt x="228793" y="204951"/>
                  </a:cubicBezTo>
                  <a:cubicBezTo>
                    <a:pt x="152593" y="212834"/>
                    <a:pt x="107924" y="323193"/>
                    <a:pt x="71138" y="315310"/>
                  </a:cubicBezTo>
                  <a:cubicBezTo>
                    <a:pt x="34352" y="307427"/>
                    <a:pt x="-20827" y="202324"/>
                    <a:pt x="8076" y="157655"/>
                  </a:cubicBezTo>
                  <a:cubicBezTo>
                    <a:pt x="36979" y="112986"/>
                    <a:pt x="170987" y="63061"/>
                    <a:pt x="244559" y="47296"/>
                  </a:cubicBezTo>
                  <a:cubicBezTo>
                    <a:pt x="318131" y="31531"/>
                    <a:pt x="410097" y="57807"/>
                    <a:pt x="449511" y="63062"/>
                  </a:cubicBezTo>
                  <a:cubicBezTo>
                    <a:pt x="488925" y="68317"/>
                    <a:pt x="491552" y="76199"/>
                    <a:pt x="481042" y="78827"/>
                  </a:cubicBezTo>
                  <a:cubicBezTo>
                    <a:pt x="470532" y="81455"/>
                    <a:pt x="312876" y="91965"/>
                    <a:pt x="370683" y="78827"/>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sp>
        <p:nvSpPr>
          <p:cNvPr id="25" name="Freeform 24"/>
          <p:cNvSpPr/>
          <p:nvPr/>
        </p:nvSpPr>
        <p:spPr bwMode="auto">
          <a:xfrm>
            <a:off x="868350" y="1986769"/>
            <a:ext cx="4551652" cy="2506403"/>
          </a:xfrm>
          <a:custGeom>
            <a:avLst/>
            <a:gdLst>
              <a:gd name="connsiteX0" fmla="*/ 0 w 4918841"/>
              <a:gd name="connsiteY0" fmla="*/ 583010 h 2506403"/>
              <a:gd name="connsiteX1" fmla="*/ 1576552 w 4918841"/>
              <a:gd name="connsiteY1" fmla="*/ 504183 h 2506403"/>
              <a:gd name="connsiteX2" fmla="*/ 2364828 w 4918841"/>
              <a:gd name="connsiteY2" fmla="*/ 393824 h 2506403"/>
              <a:gd name="connsiteX3" fmla="*/ 3105807 w 4918841"/>
              <a:gd name="connsiteY3" fmla="*/ 31217 h 2506403"/>
              <a:gd name="connsiteX4" fmla="*/ 4367048 w 4918841"/>
              <a:gd name="connsiteY4" fmla="*/ 1292459 h 2506403"/>
              <a:gd name="connsiteX5" fmla="*/ 4918841 w 4918841"/>
              <a:gd name="connsiteY5" fmla="*/ 2506403 h 2506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18841" h="2506403">
                <a:moveTo>
                  <a:pt x="0" y="583010"/>
                </a:moveTo>
                <a:cubicBezTo>
                  <a:pt x="591207" y="559362"/>
                  <a:pt x="1182414" y="535714"/>
                  <a:pt x="1576552" y="504183"/>
                </a:cubicBezTo>
                <a:cubicBezTo>
                  <a:pt x="1970690" y="472652"/>
                  <a:pt x="2109952" y="472652"/>
                  <a:pt x="2364828" y="393824"/>
                </a:cubicBezTo>
                <a:cubicBezTo>
                  <a:pt x="2619704" y="314996"/>
                  <a:pt x="2772104" y="-118555"/>
                  <a:pt x="3105807" y="31217"/>
                </a:cubicBezTo>
                <a:cubicBezTo>
                  <a:pt x="3439510" y="180989"/>
                  <a:pt x="4064876" y="879928"/>
                  <a:pt x="4367048" y="1292459"/>
                </a:cubicBezTo>
                <a:cubicBezTo>
                  <a:pt x="4669220" y="1704990"/>
                  <a:pt x="4794030" y="2105696"/>
                  <a:pt x="4918841" y="2506403"/>
                </a:cubicBezTo>
              </a:path>
            </a:pathLst>
          </a:custGeom>
          <a:noFill/>
          <a:ln w="50800" cap="flat" cmpd="sng" algn="ctr">
            <a:solidFill>
              <a:srgbClr val="00CCFF"/>
            </a:solidFill>
            <a:prstDash val="lgDash"/>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nvGrpSpPr>
          <p:cNvPr id="33" name="Group 32"/>
          <p:cNvGrpSpPr/>
          <p:nvPr/>
        </p:nvGrpSpPr>
        <p:grpSpPr>
          <a:xfrm rot="3518729">
            <a:off x="4394530" y="3183711"/>
            <a:ext cx="1181463" cy="721026"/>
            <a:chOff x="1842365" y="4275545"/>
            <a:chExt cx="3293646" cy="2663330"/>
          </a:xfrm>
        </p:grpSpPr>
        <p:sp>
          <p:nvSpPr>
            <p:cNvPr id="28" name="Freeform 27"/>
            <p:cNvSpPr/>
            <p:nvPr/>
          </p:nvSpPr>
          <p:spPr bwMode="auto">
            <a:xfrm>
              <a:off x="3407667" y="4275545"/>
              <a:ext cx="840297" cy="1385703"/>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30" name="Freeform 29"/>
            <p:cNvSpPr/>
            <p:nvPr/>
          </p:nvSpPr>
          <p:spPr bwMode="auto">
            <a:xfrm>
              <a:off x="2123728" y="5153858"/>
              <a:ext cx="420149" cy="499129"/>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7" name="Freeform 26"/>
            <p:cNvSpPr/>
            <p:nvPr/>
          </p:nvSpPr>
          <p:spPr bwMode="auto">
            <a:xfrm>
              <a:off x="1842365" y="5380086"/>
              <a:ext cx="3293646" cy="421706"/>
            </a:xfrm>
            <a:custGeom>
              <a:avLst/>
              <a:gdLst>
                <a:gd name="connsiteX0" fmla="*/ 144090 w 3293646"/>
                <a:gd name="connsiteY0" fmla="*/ 295500 h 421706"/>
                <a:gd name="connsiteX1" fmla="*/ 1720642 w 3293646"/>
                <a:gd name="connsiteY1" fmla="*/ 11721 h 421706"/>
                <a:gd name="connsiteX2" fmla="*/ 3234132 w 3293646"/>
                <a:gd name="connsiteY2" fmla="*/ 74783 h 421706"/>
                <a:gd name="connsiteX3" fmla="*/ 2729635 w 3293646"/>
                <a:gd name="connsiteY3" fmla="*/ 263969 h 421706"/>
                <a:gd name="connsiteX4" fmla="*/ 364807 w 3293646"/>
                <a:gd name="connsiteY4" fmla="*/ 421624 h 421706"/>
                <a:gd name="connsiteX5" fmla="*/ 144090 w 3293646"/>
                <a:gd name="connsiteY5" fmla="*/ 295500 h 421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93646" h="421706">
                  <a:moveTo>
                    <a:pt x="144090" y="295500"/>
                  </a:moveTo>
                  <a:cubicBezTo>
                    <a:pt x="370063" y="227183"/>
                    <a:pt x="1205635" y="48507"/>
                    <a:pt x="1720642" y="11721"/>
                  </a:cubicBezTo>
                  <a:cubicBezTo>
                    <a:pt x="2235649" y="-25065"/>
                    <a:pt x="3065967" y="32742"/>
                    <a:pt x="3234132" y="74783"/>
                  </a:cubicBezTo>
                  <a:cubicBezTo>
                    <a:pt x="3402297" y="116824"/>
                    <a:pt x="3207856" y="206162"/>
                    <a:pt x="2729635" y="263969"/>
                  </a:cubicBezTo>
                  <a:cubicBezTo>
                    <a:pt x="2251414" y="321776"/>
                    <a:pt x="795731" y="418996"/>
                    <a:pt x="364807" y="421624"/>
                  </a:cubicBezTo>
                  <a:cubicBezTo>
                    <a:pt x="-66117" y="424252"/>
                    <a:pt x="-81883" y="363817"/>
                    <a:pt x="144090" y="295500"/>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9" name="Freeform 28"/>
            <p:cNvSpPr/>
            <p:nvPr/>
          </p:nvSpPr>
          <p:spPr bwMode="auto">
            <a:xfrm flipH="1" flipV="1">
              <a:off x="3126976" y="5553172"/>
              <a:ext cx="840297" cy="1385703"/>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32" name="Freeform 31"/>
            <p:cNvSpPr/>
            <p:nvPr/>
          </p:nvSpPr>
          <p:spPr bwMode="auto">
            <a:xfrm flipH="1" flipV="1">
              <a:off x="2023467" y="5660554"/>
              <a:ext cx="420149" cy="499129"/>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6" name="Freeform 25"/>
            <p:cNvSpPr/>
            <p:nvPr/>
          </p:nvSpPr>
          <p:spPr bwMode="auto">
            <a:xfrm rot="20814403">
              <a:off x="1907347" y="5204548"/>
              <a:ext cx="420149" cy="448440"/>
            </a:xfrm>
            <a:custGeom>
              <a:avLst/>
              <a:gdLst>
                <a:gd name="connsiteX0" fmla="*/ 67992 w 667042"/>
                <a:gd name="connsiteY0" fmla="*/ 877809 h 938921"/>
                <a:gd name="connsiteX1" fmla="*/ 67992 w 667042"/>
                <a:gd name="connsiteY1" fmla="*/ 341781 h 938921"/>
                <a:gd name="connsiteX2" fmla="*/ 619785 w 667042"/>
                <a:gd name="connsiteY2" fmla="*/ 10705 h 938921"/>
                <a:gd name="connsiteX3" fmla="*/ 635550 w 667042"/>
                <a:gd name="connsiteY3" fmla="*/ 735919 h 938921"/>
                <a:gd name="connsiteX4" fmla="*/ 604019 w 667042"/>
                <a:gd name="connsiteY4" fmla="*/ 909340 h 938921"/>
                <a:gd name="connsiteX5" fmla="*/ 67992 w 667042"/>
                <a:gd name="connsiteY5" fmla="*/ 877809 h 938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7042" h="938921">
                  <a:moveTo>
                    <a:pt x="67992" y="877809"/>
                  </a:moveTo>
                  <a:cubicBezTo>
                    <a:pt x="-21346" y="783216"/>
                    <a:pt x="-23973" y="486298"/>
                    <a:pt x="67992" y="341781"/>
                  </a:cubicBezTo>
                  <a:cubicBezTo>
                    <a:pt x="159957" y="197264"/>
                    <a:pt x="525192" y="-54985"/>
                    <a:pt x="619785" y="10705"/>
                  </a:cubicBezTo>
                  <a:cubicBezTo>
                    <a:pt x="714378" y="76395"/>
                    <a:pt x="638178" y="586147"/>
                    <a:pt x="635550" y="735919"/>
                  </a:cubicBezTo>
                  <a:cubicBezTo>
                    <a:pt x="632922" y="885691"/>
                    <a:pt x="701240" y="883064"/>
                    <a:pt x="604019" y="909340"/>
                  </a:cubicBezTo>
                  <a:cubicBezTo>
                    <a:pt x="506798" y="935616"/>
                    <a:pt x="157330" y="972402"/>
                    <a:pt x="67992" y="87780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sp>
        <p:nvSpPr>
          <p:cNvPr id="34" name="Freeform 33"/>
          <p:cNvSpPr/>
          <p:nvPr/>
        </p:nvSpPr>
        <p:spPr bwMode="auto">
          <a:xfrm>
            <a:off x="1014236" y="1851884"/>
            <a:ext cx="7163016" cy="780957"/>
          </a:xfrm>
          <a:custGeom>
            <a:avLst/>
            <a:gdLst>
              <a:gd name="connsiteX0" fmla="*/ 0 w 7740869"/>
              <a:gd name="connsiteY0" fmla="*/ 765192 h 780957"/>
              <a:gd name="connsiteX1" fmla="*/ 520262 w 7740869"/>
              <a:gd name="connsiteY1" fmla="*/ 780957 h 780957"/>
              <a:gd name="connsiteX2" fmla="*/ 1087821 w 7740869"/>
              <a:gd name="connsiteY2" fmla="*/ 765192 h 780957"/>
              <a:gd name="connsiteX3" fmla="*/ 1876097 w 7740869"/>
              <a:gd name="connsiteY3" fmla="*/ 702130 h 780957"/>
              <a:gd name="connsiteX4" fmla="*/ 2349062 w 7740869"/>
              <a:gd name="connsiteY4" fmla="*/ 670599 h 780957"/>
              <a:gd name="connsiteX5" fmla="*/ 2995448 w 7740869"/>
              <a:gd name="connsiteY5" fmla="*/ 339523 h 780957"/>
              <a:gd name="connsiteX6" fmla="*/ 3090042 w 7740869"/>
              <a:gd name="connsiteY6" fmla="*/ 118806 h 780957"/>
              <a:gd name="connsiteX7" fmla="*/ 3704897 w 7740869"/>
              <a:gd name="connsiteY7" fmla="*/ 8447 h 780957"/>
              <a:gd name="connsiteX8" fmla="*/ 4146331 w 7740869"/>
              <a:gd name="connsiteY8" fmla="*/ 339523 h 780957"/>
              <a:gd name="connsiteX9" fmla="*/ 4508938 w 7740869"/>
              <a:gd name="connsiteY9" fmla="*/ 576006 h 780957"/>
              <a:gd name="connsiteX10" fmla="*/ 5927835 w 7740869"/>
              <a:gd name="connsiteY10" fmla="*/ 434116 h 780957"/>
              <a:gd name="connsiteX11" fmla="*/ 7204842 w 7740869"/>
              <a:gd name="connsiteY11" fmla="*/ 465647 h 780957"/>
              <a:gd name="connsiteX12" fmla="*/ 7740869 w 7740869"/>
              <a:gd name="connsiteY12" fmla="*/ 434116 h 780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40869" h="780957">
                <a:moveTo>
                  <a:pt x="0" y="765192"/>
                </a:moveTo>
                <a:cubicBezTo>
                  <a:pt x="169479" y="773074"/>
                  <a:pt x="338959" y="780957"/>
                  <a:pt x="520262" y="780957"/>
                </a:cubicBezTo>
                <a:cubicBezTo>
                  <a:pt x="701565" y="780957"/>
                  <a:pt x="861849" y="778330"/>
                  <a:pt x="1087821" y="765192"/>
                </a:cubicBezTo>
                <a:cubicBezTo>
                  <a:pt x="1313793" y="752054"/>
                  <a:pt x="1876097" y="702130"/>
                  <a:pt x="1876097" y="702130"/>
                </a:cubicBezTo>
                <a:cubicBezTo>
                  <a:pt x="2086304" y="686365"/>
                  <a:pt x="2162504" y="731033"/>
                  <a:pt x="2349062" y="670599"/>
                </a:cubicBezTo>
                <a:cubicBezTo>
                  <a:pt x="2535621" y="610164"/>
                  <a:pt x="2871951" y="431488"/>
                  <a:pt x="2995448" y="339523"/>
                </a:cubicBezTo>
                <a:cubicBezTo>
                  <a:pt x="3118945" y="247557"/>
                  <a:pt x="2971801" y="173985"/>
                  <a:pt x="3090042" y="118806"/>
                </a:cubicBezTo>
                <a:cubicBezTo>
                  <a:pt x="3208283" y="63627"/>
                  <a:pt x="3528849" y="-28339"/>
                  <a:pt x="3704897" y="8447"/>
                </a:cubicBezTo>
                <a:cubicBezTo>
                  <a:pt x="3880945" y="45233"/>
                  <a:pt x="4012324" y="244930"/>
                  <a:pt x="4146331" y="339523"/>
                </a:cubicBezTo>
                <a:cubicBezTo>
                  <a:pt x="4280338" y="434116"/>
                  <a:pt x="4212021" y="560240"/>
                  <a:pt x="4508938" y="576006"/>
                </a:cubicBezTo>
                <a:cubicBezTo>
                  <a:pt x="4805855" y="591771"/>
                  <a:pt x="5478518" y="452509"/>
                  <a:pt x="5927835" y="434116"/>
                </a:cubicBezTo>
                <a:cubicBezTo>
                  <a:pt x="6377152" y="415723"/>
                  <a:pt x="6902670" y="465647"/>
                  <a:pt x="7204842" y="465647"/>
                </a:cubicBezTo>
                <a:cubicBezTo>
                  <a:pt x="7507014" y="465647"/>
                  <a:pt x="7675180" y="441999"/>
                  <a:pt x="7740869" y="434116"/>
                </a:cubicBezTo>
              </a:path>
            </a:pathLst>
          </a:custGeom>
          <a:noFill/>
          <a:ln w="50800" cap="flat" cmpd="sng" algn="ctr">
            <a:solidFill>
              <a:srgbClr val="0000FF"/>
            </a:solidFill>
            <a:prstDash val="lgDash"/>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nvGrpSpPr>
          <p:cNvPr id="35" name="Group 34"/>
          <p:cNvGrpSpPr/>
          <p:nvPr/>
        </p:nvGrpSpPr>
        <p:grpSpPr>
          <a:xfrm>
            <a:off x="6604189" y="1706094"/>
            <a:ext cx="1093267" cy="779192"/>
            <a:chOff x="1842365" y="4275545"/>
            <a:chExt cx="3293646" cy="2663330"/>
          </a:xfrm>
        </p:grpSpPr>
        <p:sp>
          <p:nvSpPr>
            <p:cNvPr id="36" name="Freeform 35"/>
            <p:cNvSpPr/>
            <p:nvPr/>
          </p:nvSpPr>
          <p:spPr bwMode="auto">
            <a:xfrm>
              <a:off x="3407667" y="4275545"/>
              <a:ext cx="840297" cy="1385703"/>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37" name="Freeform 36"/>
            <p:cNvSpPr/>
            <p:nvPr/>
          </p:nvSpPr>
          <p:spPr bwMode="auto">
            <a:xfrm>
              <a:off x="2123728" y="5153858"/>
              <a:ext cx="420149" cy="499129"/>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38" name="Freeform 37"/>
            <p:cNvSpPr/>
            <p:nvPr/>
          </p:nvSpPr>
          <p:spPr bwMode="auto">
            <a:xfrm>
              <a:off x="1842365" y="5380086"/>
              <a:ext cx="3293646" cy="421706"/>
            </a:xfrm>
            <a:custGeom>
              <a:avLst/>
              <a:gdLst>
                <a:gd name="connsiteX0" fmla="*/ 144090 w 3293646"/>
                <a:gd name="connsiteY0" fmla="*/ 295500 h 421706"/>
                <a:gd name="connsiteX1" fmla="*/ 1720642 w 3293646"/>
                <a:gd name="connsiteY1" fmla="*/ 11721 h 421706"/>
                <a:gd name="connsiteX2" fmla="*/ 3234132 w 3293646"/>
                <a:gd name="connsiteY2" fmla="*/ 74783 h 421706"/>
                <a:gd name="connsiteX3" fmla="*/ 2729635 w 3293646"/>
                <a:gd name="connsiteY3" fmla="*/ 263969 h 421706"/>
                <a:gd name="connsiteX4" fmla="*/ 364807 w 3293646"/>
                <a:gd name="connsiteY4" fmla="*/ 421624 h 421706"/>
                <a:gd name="connsiteX5" fmla="*/ 144090 w 3293646"/>
                <a:gd name="connsiteY5" fmla="*/ 295500 h 421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93646" h="421706">
                  <a:moveTo>
                    <a:pt x="144090" y="295500"/>
                  </a:moveTo>
                  <a:cubicBezTo>
                    <a:pt x="370063" y="227183"/>
                    <a:pt x="1205635" y="48507"/>
                    <a:pt x="1720642" y="11721"/>
                  </a:cubicBezTo>
                  <a:cubicBezTo>
                    <a:pt x="2235649" y="-25065"/>
                    <a:pt x="3065967" y="32742"/>
                    <a:pt x="3234132" y="74783"/>
                  </a:cubicBezTo>
                  <a:cubicBezTo>
                    <a:pt x="3402297" y="116824"/>
                    <a:pt x="3207856" y="206162"/>
                    <a:pt x="2729635" y="263969"/>
                  </a:cubicBezTo>
                  <a:cubicBezTo>
                    <a:pt x="2251414" y="321776"/>
                    <a:pt x="795731" y="418996"/>
                    <a:pt x="364807" y="421624"/>
                  </a:cubicBezTo>
                  <a:cubicBezTo>
                    <a:pt x="-66117" y="424252"/>
                    <a:pt x="-81883" y="363817"/>
                    <a:pt x="144090" y="295500"/>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39" name="Freeform 38"/>
            <p:cNvSpPr/>
            <p:nvPr/>
          </p:nvSpPr>
          <p:spPr bwMode="auto">
            <a:xfrm flipH="1" flipV="1">
              <a:off x="3126976" y="5553172"/>
              <a:ext cx="840297" cy="1385703"/>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40" name="Freeform 39"/>
            <p:cNvSpPr/>
            <p:nvPr/>
          </p:nvSpPr>
          <p:spPr bwMode="auto">
            <a:xfrm flipH="1" flipV="1">
              <a:off x="2023467" y="5660554"/>
              <a:ext cx="420149" cy="499129"/>
            </a:xfrm>
            <a:custGeom>
              <a:avLst/>
              <a:gdLst>
                <a:gd name="connsiteX0" fmla="*/ 94709 w 840297"/>
                <a:gd name="connsiteY0" fmla="*/ 1377529 h 1385703"/>
                <a:gd name="connsiteX1" fmla="*/ 331192 w 840297"/>
                <a:gd name="connsiteY1" fmla="*/ 1377529 h 1385703"/>
                <a:gd name="connsiteX2" fmla="*/ 520378 w 840297"/>
                <a:gd name="connsiteY2" fmla="*/ 1377529 h 1385703"/>
                <a:gd name="connsiteX3" fmla="*/ 567675 w 840297"/>
                <a:gd name="connsiteY3" fmla="*/ 1267170 h 1385703"/>
                <a:gd name="connsiteX4" fmla="*/ 756861 w 840297"/>
                <a:gd name="connsiteY4" fmla="*/ 605019 h 1385703"/>
                <a:gd name="connsiteX5" fmla="*/ 835689 w 840297"/>
                <a:gd name="connsiteY5" fmla="*/ 147819 h 1385703"/>
                <a:gd name="connsiteX6" fmla="*/ 630737 w 840297"/>
                <a:gd name="connsiteY6" fmla="*/ 21695 h 1385703"/>
                <a:gd name="connsiteX7" fmla="*/ 378489 w 840297"/>
                <a:gd name="connsiteY7" fmla="*/ 84757 h 1385703"/>
                <a:gd name="connsiteX8" fmla="*/ 189303 w 840297"/>
                <a:gd name="connsiteY8" fmla="*/ 809970 h 1385703"/>
                <a:gd name="connsiteX9" fmla="*/ 94709 w 840297"/>
                <a:gd name="connsiteY9" fmla="*/ 1188343 h 1385703"/>
                <a:gd name="connsiteX10" fmla="*/ 116 w 840297"/>
                <a:gd name="connsiteY10" fmla="*/ 1330232 h 1385703"/>
                <a:gd name="connsiteX11" fmla="*/ 94709 w 840297"/>
                <a:gd name="connsiteY11" fmla="*/ 1377529 h 1385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0297" h="1385703">
                  <a:moveTo>
                    <a:pt x="94709" y="1377529"/>
                  </a:moveTo>
                  <a:cubicBezTo>
                    <a:pt x="149888" y="1385412"/>
                    <a:pt x="331192" y="1377529"/>
                    <a:pt x="331192" y="1377529"/>
                  </a:cubicBezTo>
                  <a:cubicBezTo>
                    <a:pt x="402137" y="1377529"/>
                    <a:pt x="480964" y="1395922"/>
                    <a:pt x="520378" y="1377529"/>
                  </a:cubicBezTo>
                  <a:cubicBezTo>
                    <a:pt x="559792" y="1359136"/>
                    <a:pt x="528261" y="1395922"/>
                    <a:pt x="567675" y="1267170"/>
                  </a:cubicBezTo>
                  <a:cubicBezTo>
                    <a:pt x="607089" y="1138418"/>
                    <a:pt x="712192" y="791577"/>
                    <a:pt x="756861" y="605019"/>
                  </a:cubicBezTo>
                  <a:cubicBezTo>
                    <a:pt x="801530" y="418460"/>
                    <a:pt x="856710" y="245040"/>
                    <a:pt x="835689" y="147819"/>
                  </a:cubicBezTo>
                  <a:cubicBezTo>
                    <a:pt x="814668" y="50598"/>
                    <a:pt x="706937" y="32205"/>
                    <a:pt x="630737" y="21695"/>
                  </a:cubicBezTo>
                  <a:cubicBezTo>
                    <a:pt x="554537" y="11185"/>
                    <a:pt x="452061" y="-46622"/>
                    <a:pt x="378489" y="84757"/>
                  </a:cubicBezTo>
                  <a:cubicBezTo>
                    <a:pt x="304917" y="216136"/>
                    <a:pt x="236600" y="626039"/>
                    <a:pt x="189303" y="809970"/>
                  </a:cubicBezTo>
                  <a:cubicBezTo>
                    <a:pt x="142006" y="993901"/>
                    <a:pt x="126240" y="1101633"/>
                    <a:pt x="94709" y="1188343"/>
                  </a:cubicBezTo>
                  <a:cubicBezTo>
                    <a:pt x="63178" y="1275053"/>
                    <a:pt x="2743" y="1298701"/>
                    <a:pt x="116" y="1330232"/>
                  </a:cubicBezTo>
                  <a:cubicBezTo>
                    <a:pt x="-2511" y="1361763"/>
                    <a:pt x="39530" y="1369646"/>
                    <a:pt x="94709" y="137752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41" name="Freeform 40"/>
            <p:cNvSpPr/>
            <p:nvPr/>
          </p:nvSpPr>
          <p:spPr bwMode="auto">
            <a:xfrm rot="20814403">
              <a:off x="1907347" y="5204548"/>
              <a:ext cx="420149" cy="448440"/>
            </a:xfrm>
            <a:custGeom>
              <a:avLst/>
              <a:gdLst>
                <a:gd name="connsiteX0" fmla="*/ 67992 w 667042"/>
                <a:gd name="connsiteY0" fmla="*/ 877809 h 938921"/>
                <a:gd name="connsiteX1" fmla="*/ 67992 w 667042"/>
                <a:gd name="connsiteY1" fmla="*/ 341781 h 938921"/>
                <a:gd name="connsiteX2" fmla="*/ 619785 w 667042"/>
                <a:gd name="connsiteY2" fmla="*/ 10705 h 938921"/>
                <a:gd name="connsiteX3" fmla="*/ 635550 w 667042"/>
                <a:gd name="connsiteY3" fmla="*/ 735919 h 938921"/>
                <a:gd name="connsiteX4" fmla="*/ 604019 w 667042"/>
                <a:gd name="connsiteY4" fmla="*/ 909340 h 938921"/>
                <a:gd name="connsiteX5" fmla="*/ 67992 w 667042"/>
                <a:gd name="connsiteY5" fmla="*/ 877809 h 938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7042" h="938921">
                  <a:moveTo>
                    <a:pt x="67992" y="877809"/>
                  </a:moveTo>
                  <a:cubicBezTo>
                    <a:pt x="-21346" y="783216"/>
                    <a:pt x="-23973" y="486298"/>
                    <a:pt x="67992" y="341781"/>
                  </a:cubicBezTo>
                  <a:cubicBezTo>
                    <a:pt x="159957" y="197264"/>
                    <a:pt x="525192" y="-54985"/>
                    <a:pt x="619785" y="10705"/>
                  </a:cubicBezTo>
                  <a:cubicBezTo>
                    <a:pt x="714378" y="76395"/>
                    <a:pt x="638178" y="586147"/>
                    <a:pt x="635550" y="735919"/>
                  </a:cubicBezTo>
                  <a:cubicBezTo>
                    <a:pt x="632922" y="885691"/>
                    <a:pt x="701240" y="883064"/>
                    <a:pt x="604019" y="909340"/>
                  </a:cubicBezTo>
                  <a:cubicBezTo>
                    <a:pt x="506798" y="935616"/>
                    <a:pt x="157330" y="972402"/>
                    <a:pt x="67992" y="877809"/>
                  </a:cubicBezTo>
                  <a:close/>
                </a:path>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sp>
        <p:nvSpPr>
          <p:cNvPr id="42" name="TextBox 41"/>
          <p:cNvSpPr txBox="1"/>
          <p:nvPr/>
        </p:nvSpPr>
        <p:spPr>
          <a:xfrm>
            <a:off x="4638526" y="3295144"/>
            <a:ext cx="1499234" cy="1862048"/>
          </a:xfrm>
          <a:prstGeom prst="rect">
            <a:avLst/>
          </a:prstGeom>
          <a:noFill/>
        </p:spPr>
        <p:txBody>
          <a:bodyPr wrap="square" rtlCol="0">
            <a:spAutoFit/>
          </a:bodyPr>
          <a:lstStyle/>
          <a:p>
            <a:pPr algn="ctr"/>
            <a:r>
              <a:rPr lang="en-US" sz="11500" b="1" smtClean="0">
                <a:solidFill>
                  <a:srgbClr val="FF0000"/>
                </a:solidFill>
              </a:rPr>
              <a:t>X</a:t>
            </a:r>
            <a:endParaRPr lang="en-US" sz="11500" b="1">
              <a:solidFill>
                <a:srgbClr val="FF0000"/>
              </a:solidFill>
            </a:endParaRPr>
          </a:p>
        </p:txBody>
      </p:sp>
      <p:sp>
        <p:nvSpPr>
          <p:cNvPr id="46" name="TextBox 45"/>
          <p:cNvSpPr txBox="1"/>
          <p:nvPr/>
        </p:nvSpPr>
        <p:spPr>
          <a:xfrm>
            <a:off x="4038832" y="4977172"/>
            <a:ext cx="2565356" cy="461665"/>
          </a:xfrm>
          <a:prstGeom prst="rect">
            <a:avLst/>
          </a:prstGeom>
          <a:noFill/>
        </p:spPr>
        <p:txBody>
          <a:bodyPr wrap="square" rtlCol="0">
            <a:spAutoFit/>
          </a:bodyPr>
          <a:lstStyle/>
          <a:p>
            <a:pPr algn="ctr"/>
            <a:r>
              <a:rPr lang="en-US" smtClean="0"/>
              <a:t>All agents dead!</a:t>
            </a:r>
            <a:endParaRPr lang="en-US"/>
          </a:p>
        </p:txBody>
      </p:sp>
      <p:sp>
        <p:nvSpPr>
          <p:cNvPr id="47" name="TextBox 46"/>
          <p:cNvSpPr txBox="1"/>
          <p:nvPr/>
        </p:nvSpPr>
        <p:spPr>
          <a:xfrm>
            <a:off x="5841085" y="2481943"/>
            <a:ext cx="2565356" cy="830997"/>
          </a:xfrm>
          <a:prstGeom prst="rect">
            <a:avLst/>
          </a:prstGeom>
          <a:noFill/>
        </p:spPr>
        <p:txBody>
          <a:bodyPr wrap="square" rtlCol="0">
            <a:spAutoFit/>
          </a:bodyPr>
          <a:lstStyle/>
          <a:p>
            <a:pPr algn="ctr"/>
            <a:r>
              <a:rPr lang="en-US" smtClean="0"/>
              <a:t>Life goes on</a:t>
            </a:r>
          </a:p>
          <a:p>
            <a:pPr algn="ctr"/>
            <a:r>
              <a:rPr lang="en-US"/>
              <a:t>f</a:t>
            </a:r>
            <a:r>
              <a:rPr lang="en-US" smtClean="0"/>
              <a:t>or 1M+ ticks!</a:t>
            </a:r>
            <a:endParaRPr lang="en-US"/>
          </a:p>
        </p:txBody>
      </p:sp>
    </p:spTree>
    <p:extLst>
      <p:ext uri="{BB962C8B-B14F-4D97-AF65-F5344CB8AC3E}">
        <p14:creationId xmlns:p14="http://schemas.microsoft.com/office/powerpoint/2010/main" val="13449356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269875" y="1628775"/>
            <a:ext cx="8623300" cy="4608513"/>
          </a:xfrm>
        </p:spPr>
        <p:txBody>
          <a:bodyPr/>
          <a:lstStyle/>
          <a:p>
            <a:pPr marL="0" indent="0">
              <a:buFontTx/>
              <a:buNone/>
              <a:defRPr/>
            </a:pPr>
            <a:r>
              <a:rPr lang="en-GB" sz="2800" smtClean="0"/>
              <a:t>“</a:t>
            </a:r>
            <a:r>
              <a:rPr lang="en-GB" sz="2800" b="1" smtClean="0">
                <a:solidFill>
                  <a:srgbClr val="FF0000"/>
                </a:solidFill>
              </a:rPr>
              <a:t>Model</a:t>
            </a:r>
            <a:r>
              <a:rPr lang="en-GB" sz="2800" smtClean="0"/>
              <a:t>” in the sense that :</a:t>
            </a:r>
          </a:p>
          <a:p>
            <a:pPr>
              <a:defRPr/>
            </a:pPr>
            <a:r>
              <a:rPr lang="en-GB" sz="2800" smtClean="0"/>
              <a:t>An abstract logical economy, rather than a simulation of any real-world economy.</a:t>
            </a:r>
          </a:p>
          <a:p>
            <a:pPr>
              <a:defRPr/>
            </a:pPr>
            <a:r>
              <a:rPr lang="en-GB" sz="2800" smtClean="0"/>
              <a:t>ModEco </a:t>
            </a:r>
            <a:r>
              <a:rPr lang="en-GB" sz="2800" b="1" smtClean="0"/>
              <a:t>demonstrates abstracted logical economies</a:t>
            </a:r>
            <a:r>
              <a:rPr lang="en-GB" sz="2800" smtClean="0"/>
              <a:t>.</a:t>
            </a:r>
          </a:p>
          <a:p>
            <a:pPr>
              <a:defRPr/>
            </a:pPr>
            <a:r>
              <a:rPr lang="en-GB" sz="2800" smtClean="0"/>
              <a:t>ModEco enables students to:</a:t>
            </a:r>
          </a:p>
          <a:p>
            <a:pPr lvl="1">
              <a:defRPr/>
            </a:pPr>
            <a:r>
              <a:rPr lang="en-GB" sz="2400" smtClean="0"/>
              <a:t>Design a logical economy via start-up parameters;</a:t>
            </a:r>
          </a:p>
          <a:p>
            <a:pPr lvl="1">
              <a:defRPr/>
            </a:pPr>
            <a:r>
              <a:rPr lang="en-GB" sz="2400" smtClean="0"/>
              <a:t>Monitor real-time economic developments on-screen; and</a:t>
            </a:r>
          </a:p>
          <a:p>
            <a:pPr lvl="1">
              <a:defRPr/>
            </a:pPr>
            <a:r>
              <a:rPr lang="en-GB" sz="2400" smtClean="0"/>
              <a:t>Collect economic data for later analysis.</a:t>
            </a:r>
          </a:p>
          <a:p>
            <a:pPr>
              <a:defRPr/>
            </a:pPr>
            <a:r>
              <a:rPr lang="en-GB" sz="2800" smtClean="0"/>
              <a:t>ModEco </a:t>
            </a:r>
            <a:r>
              <a:rPr lang="en-GB" sz="2800" b="1" smtClean="0"/>
              <a:t>does not simulate</a:t>
            </a:r>
            <a:r>
              <a:rPr lang="en-GB" sz="2800" smtClean="0"/>
              <a:t> any ‘real-world’ economy.</a:t>
            </a:r>
          </a:p>
        </p:txBody>
      </p:sp>
      <p:sp>
        <p:nvSpPr>
          <p:cNvPr id="6" name="Rectangle 2"/>
          <p:cNvSpPr txBox="1">
            <a:spLocks noChangeArrowheads="1"/>
          </p:cNvSpPr>
          <p:nvPr/>
        </p:nvSpPr>
        <p:spPr bwMode="auto">
          <a:xfrm>
            <a:off x="0" y="8620"/>
            <a:ext cx="9144000" cy="148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200" kern="0" smtClean="0"/>
              <a:t>Our ModEco vision – </a:t>
            </a:r>
            <a:br>
              <a:rPr lang="en-GB" sz="3200" kern="0" smtClean="0"/>
            </a:br>
            <a:r>
              <a:rPr lang="en-GB" sz="2800" kern="0" smtClean="0">
                <a:solidFill>
                  <a:schemeClr val="tx1"/>
                </a:solidFill>
              </a:rPr>
              <a:t>Simple complete</a:t>
            </a:r>
            <a:r>
              <a:rPr lang="en-GB" sz="2800" kern="0" smtClean="0">
                <a:solidFill>
                  <a:srgbClr val="FF0000"/>
                </a:solidFill>
              </a:rPr>
              <a:t> </a:t>
            </a:r>
            <a:r>
              <a:rPr lang="en-GB" sz="2800" kern="0" smtClean="0">
                <a:solidFill>
                  <a:schemeClr val="tx1"/>
                </a:solidFill>
              </a:rPr>
              <a:t>conservative sustainable agent-based </a:t>
            </a:r>
            <a:r>
              <a:rPr lang="en-GB" sz="2800" kern="0" smtClean="0">
                <a:solidFill>
                  <a:srgbClr val="FF0000"/>
                </a:solidFill>
              </a:rPr>
              <a:t>model</a:t>
            </a:r>
            <a:endParaRPr lang="en-GB" sz="3200" kern="0" smtClean="0">
              <a:solidFill>
                <a:srgbClr val="FF0000"/>
              </a:solidFill>
            </a:endParaRPr>
          </a:p>
        </p:txBody>
      </p:sp>
      <p:sp>
        <p:nvSpPr>
          <p:cNvPr id="7" name="TextBox 5"/>
          <p:cNvSpPr txBox="1">
            <a:spLocks noChangeArrowheads="1"/>
          </p:cNvSpPr>
          <p:nvPr/>
        </p:nvSpPr>
        <p:spPr bwMode="auto">
          <a:xfrm>
            <a:off x="0" y="0"/>
            <a:ext cx="97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hpC7</a:t>
            </a:r>
            <a:endParaRPr lang="en-CA" b="1"/>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0" y="8620"/>
            <a:ext cx="9144000" cy="148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GB" sz="3600" kern="0" smtClean="0"/>
              <a:t>The PMM</a:t>
            </a:r>
            <a:br>
              <a:rPr lang="en-GB" sz="3600" kern="0" smtClean="0"/>
            </a:br>
            <a:r>
              <a:rPr lang="en-GB" sz="2800" kern="0" smtClean="0">
                <a:solidFill>
                  <a:schemeClr val="tx1"/>
                </a:solidFill>
              </a:rPr>
              <a:t>Simple complete</a:t>
            </a:r>
            <a:r>
              <a:rPr lang="en-GB" sz="2800" kern="0" smtClean="0">
                <a:solidFill>
                  <a:srgbClr val="FF0000"/>
                </a:solidFill>
              </a:rPr>
              <a:t> </a:t>
            </a:r>
            <a:r>
              <a:rPr lang="en-GB" sz="2800" kern="0" smtClean="0">
                <a:solidFill>
                  <a:schemeClr val="tx1"/>
                </a:solidFill>
              </a:rPr>
              <a:t>conservative sustainable agent-based </a:t>
            </a:r>
            <a:r>
              <a:rPr lang="en-GB" sz="2800" kern="0" smtClean="0">
                <a:solidFill>
                  <a:srgbClr val="FF0000"/>
                </a:solidFill>
              </a:rPr>
              <a:t>model</a:t>
            </a:r>
            <a:endParaRPr lang="en-GB" sz="3600" kern="0" smtClean="0">
              <a:solidFill>
                <a:srgbClr val="FF0000"/>
              </a:solidFill>
            </a:endParaRPr>
          </a:p>
        </p:txBody>
      </p:sp>
      <p:sp>
        <p:nvSpPr>
          <p:cNvPr id="11"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C11</a:t>
            </a:r>
            <a:endParaRPr lang="en-CA" b="1"/>
          </a:p>
        </p:txBody>
      </p:sp>
      <p:sp>
        <p:nvSpPr>
          <p:cNvPr id="3" name="TextBox 2"/>
          <p:cNvSpPr txBox="1"/>
          <p:nvPr/>
        </p:nvSpPr>
        <p:spPr>
          <a:xfrm>
            <a:off x="827584" y="1748500"/>
            <a:ext cx="7632848" cy="461665"/>
          </a:xfrm>
          <a:prstGeom prst="rect">
            <a:avLst/>
          </a:prstGeom>
          <a:noFill/>
        </p:spPr>
        <p:txBody>
          <a:bodyPr wrap="square" rtlCol="0">
            <a:spAutoFit/>
          </a:bodyPr>
          <a:lstStyle/>
          <a:p>
            <a:r>
              <a:rPr lang="en-US" b="1" smtClean="0"/>
              <a:t>SIMULATION           vs         DEMONSTRATION</a:t>
            </a:r>
            <a:endParaRPr lang="en-US" b="1"/>
          </a:p>
        </p:txBody>
      </p:sp>
      <p:sp>
        <p:nvSpPr>
          <p:cNvPr id="5" name="TextBox 4"/>
          <p:cNvSpPr txBox="1"/>
          <p:nvPr/>
        </p:nvSpPr>
        <p:spPr>
          <a:xfrm>
            <a:off x="791580" y="2360568"/>
            <a:ext cx="3492388" cy="2308324"/>
          </a:xfrm>
          <a:prstGeom prst="rect">
            <a:avLst/>
          </a:prstGeom>
          <a:noFill/>
        </p:spPr>
        <p:txBody>
          <a:bodyPr wrap="square" rtlCol="0">
            <a:spAutoFit/>
          </a:bodyPr>
          <a:lstStyle/>
          <a:p>
            <a:r>
              <a:rPr lang="en-US" b="1" smtClean="0"/>
              <a:t>LIFE CYCLE:</a:t>
            </a:r>
          </a:p>
          <a:p>
            <a:pPr marL="342900" indent="-342900">
              <a:buFont typeface="Arial" pitchFamily="34" charset="0"/>
              <a:buChar char="•"/>
            </a:pPr>
            <a:r>
              <a:rPr lang="en-US" b="1" smtClean="0"/>
              <a:t>Design</a:t>
            </a:r>
          </a:p>
          <a:p>
            <a:pPr marL="342900" indent="-342900">
              <a:buFont typeface="Arial" pitchFamily="34" charset="0"/>
              <a:buChar char="•"/>
            </a:pPr>
            <a:r>
              <a:rPr lang="en-US" b="1" smtClean="0"/>
              <a:t>Implementation      vs</a:t>
            </a:r>
          </a:p>
          <a:p>
            <a:pPr marL="342900" indent="-342900">
              <a:buFont typeface="Arial" pitchFamily="34" charset="0"/>
              <a:buChar char="•"/>
            </a:pPr>
            <a:r>
              <a:rPr lang="en-US" b="1" smtClean="0"/>
              <a:t>Verification</a:t>
            </a:r>
          </a:p>
          <a:p>
            <a:pPr marL="342900" indent="-342900">
              <a:buFont typeface="Arial" pitchFamily="34" charset="0"/>
              <a:buChar char="•"/>
            </a:pPr>
            <a:r>
              <a:rPr lang="en-US" b="1" smtClean="0"/>
              <a:t>Validation</a:t>
            </a:r>
          </a:p>
          <a:p>
            <a:pPr marL="342900" indent="-342900">
              <a:buFont typeface="Arial" pitchFamily="34" charset="0"/>
              <a:buChar char="•"/>
            </a:pPr>
            <a:r>
              <a:rPr lang="en-US" b="1" smtClean="0"/>
              <a:t>Analysis</a:t>
            </a:r>
            <a:endParaRPr lang="en-US" b="1"/>
          </a:p>
        </p:txBody>
      </p:sp>
      <p:sp>
        <p:nvSpPr>
          <p:cNvPr id="6" name="TextBox 5"/>
          <p:cNvSpPr txBox="1"/>
          <p:nvPr/>
        </p:nvSpPr>
        <p:spPr>
          <a:xfrm>
            <a:off x="4608004" y="2360568"/>
            <a:ext cx="3492388" cy="2308324"/>
          </a:xfrm>
          <a:prstGeom prst="rect">
            <a:avLst/>
          </a:prstGeom>
          <a:noFill/>
        </p:spPr>
        <p:txBody>
          <a:bodyPr wrap="square" rtlCol="0">
            <a:spAutoFit/>
          </a:bodyPr>
          <a:lstStyle/>
          <a:p>
            <a:r>
              <a:rPr lang="en-US" b="1" smtClean="0"/>
              <a:t>LIFE CYCLE:</a:t>
            </a:r>
          </a:p>
          <a:p>
            <a:pPr marL="342900" indent="-342900">
              <a:buFont typeface="Arial" pitchFamily="34" charset="0"/>
              <a:buChar char="•"/>
            </a:pPr>
            <a:r>
              <a:rPr lang="en-US" b="1" smtClean="0"/>
              <a:t>Design</a:t>
            </a:r>
          </a:p>
          <a:p>
            <a:pPr marL="342900" indent="-342900">
              <a:buFont typeface="Arial" pitchFamily="34" charset="0"/>
              <a:buChar char="•"/>
            </a:pPr>
            <a:r>
              <a:rPr lang="en-US" b="1" smtClean="0"/>
              <a:t>Implementation</a:t>
            </a:r>
          </a:p>
          <a:p>
            <a:pPr marL="342900" indent="-342900">
              <a:buFont typeface="Arial" pitchFamily="34" charset="0"/>
              <a:buChar char="•"/>
            </a:pPr>
            <a:r>
              <a:rPr lang="en-US" b="1" smtClean="0"/>
              <a:t>Verification</a:t>
            </a:r>
          </a:p>
          <a:p>
            <a:pPr marL="342900" indent="-342900">
              <a:buFont typeface="Arial" pitchFamily="34" charset="0"/>
              <a:buChar char="•"/>
            </a:pPr>
            <a:r>
              <a:rPr lang="en-US" b="1" smtClean="0">
                <a:solidFill>
                  <a:srgbClr val="00FFFF"/>
                </a:solidFill>
              </a:rPr>
              <a:t>Validation</a:t>
            </a:r>
          </a:p>
          <a:p>
            <a:pPr marL="342900" indent="-342900">
              <a:buFont typeface="Arial" pitchFamily="34" charset="0"/>
              <a:buChar char="•"/>
            </a:pPr>
            <a:r>
              <a:rPr lang="en-US" b="1" smtClean="0"/>
              <a:t>Analysis</a:t>
            </a:r>
            <a:endParaRPr lang="en-US" b="1"/>
          </a:p>
        </p:txBody>
      </p:sp>
      <p:cxnSp>
        <p:nvCxnSpPr>
          <p:cNvPr id="8" name="Straight Connector 7"/>
          <p:cNvCxnSpPr/>
          <p:nvPr/>
        </p:nvCxnSpPr>
        <p:spPr bwMode="auto">
          <a:xfrm>
            <a:off x="5004048" y="3872736"/>
            <a:ext cx="1800200" cy="396044"/>
          </a:xfrm>
          <a:prstGeom prst="line">
            <a:avLst/>
          </a:prstGeom>
          <a:solidFill>
            <a:schemeClr val="accent1"/>
          </a:solidFill>
          <a:ln w="635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p:cNvCxnSpPr/>
          <p:nvPr/>
        </p:nvCxnSpPr>
        <p:spPr bwMode="auto">
          <a:xfrm flipH="1">
            <a:off x="5004048" y="3872736"/>
            <a:ext cx="1800200" cy="396044"/>
          </a:xfrm>
          <a:prstGeom prst="line">
            <a:avLst/>
          </a:prstGeom>
          <a:solidFill>
            <a:schemeClr val="accent1"/>
          </a:solidFill>
          <a:ln w="635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p:cNvSpPr txBox="1"/>
          <p:nvPr/>
        </p:nvSpPr>
        <p:spPr>
          <a:xfrm>
            <a:off x="791580" y="5049180"/>
            <a:ext cx="7632848" cy="461665"/>
          </a:xfrm>
          <a:prstGeom prst="rect">
            <a:avLst/>
          </a:prstGeom>
          <a:noFill/>
        </p:spPr>
        <p:txBody>
          <a:bodyPr wrap="square" rtlCol="0">
            <a:spAutoFit/>
          </a:bodyPr>
          <a:lstStyle/>
          <a:p>
            <a:r>
              <a:rPr lang="en-US" b="1" smtClean="0"/>
              <a:t>Weather Model           vs          Model home</a:t>
            </a:r>
            <a:endParaRPr lang="en-US" b="1"/>
          </a:p>
        </p:txBody>
      </p:sp>
      <p:grpSp>
        <p:nvGrpSpPr>
          <p:cNvPr id="22" name="Group 21"/>
          <p:cNvGrpSpPr/>
          <p:nvPr/>
        </p:nvGrpSpPr>
        <p:grpSpPr>
          <a:xfrm>
            <a:off x="611560" y="1388460"/>
            <a:ext cx="7380820" cy="4554433"/>
            <a:chOff x="611560" y="1700808"/>
            <a:chExt cx="7380820" cy="4956864"/>
          </a:xfrm>
        </p:grpSpPr>
        <p:cxnSp>
          <p:nvCxnSpPr>
            <p:cNvPr id="7" name="Straight Connector 6"/>
            <p:cNvCxnSpPr/>
            <p:nvPr/>
          </p:nvCxnSpPr>
          <p:spPr bwMode="auto">
            <a:xfrm>
              <a:off x="647564" y="1700808"/>
              <a:ext cx="7344816"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12"/>
            <p:cNvCxnSpPr/>
            <p:nvPr/>
          </p:nvCxnSpPr>
          <p:spPr bwMode="auto">
            <a:xfrm>
              <a:off x="647564" y="2600908"/>
              <a:ext cx="7344816"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p:cNvCxnSpPr/>
            <p:nvPr/>
          </p:nvCxnSpPr>
          <p:spPr bwMode="auto">
            <a:xfrm>
              <a:off x="647564" y="5449878"/>
              <a:ext cx="7344816"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14"/>
            <p:cNvCxnSpPr/>
            <p:nvPr/>
          </p:nvCxnSpPr>
          <p:spPr bwMode="auto">
            <a:xfrm>
              <a:off x="611560" y="6657672"/>
              <a:ext cx="7344816"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p:cNvCxnSpPr/>
            <p:nvPr/>
          </p:nvCxnSpPr>
          <p:spPr bwMode="auto">
            <a:xfrm>
              <a:off x="647564" y="1700808"/>
              <a:ext cx="0" cy="495686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Straight Connector 18"/>
            <p:cNvCxnSpPr/>
            <p:nvPr/>
          </p:nvCxnSpPr>
          <p:spPr bwMode="auto">
            <a:xfrm>
              <a:off x="3527884" y="1700808"/>
              <a:ext cx="0" cy="495686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Straight Connector 19"/>
            <p:cNvCxnSpPr/>
            <p:nvPr/>
          </p:nvCxnSpPr>
          <p:spPr bwMode="auto">
            <a:xfrm>
              <a:off x="4247964" y="1700808"/>
              <a:ext cx="0" cy="495686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Straight Connector 20"/>
            <p:cNvCxnSpPr/>
            <p:nvPr/>
          </p:nvCxnSpPr>
          <p:spPr bwMode="auto">
            <a:xfrm>
              <a:off x="7992380" y="1700808"/>
              <a:ext cx="0" cy="495686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30" name="TextBox 29"/>
          <p:cNvSpPr txBox="1"/>
          <p:nvPr/>
        </p:nvSpPr>
        <p:spPr>
          <a:xfrm>
            <a:off x="791580" y="5481228"/>
            <a:ext cx="7632848" cy="461665"/>
          </a:xfrm>
          <a:prstGeom prst="rect">
            <a:avLst/>
          </a:prstGeom>
          <a:noFill/>
        </p:spPr>
        <p:txBody>
          <a:bodyPr wrap="square" rtlCol="0">
            <a:spAutoFit/>
          </a:bodyPr>
          <a:lstStyle/>
          <a:p>
            <a:r>
              <a:rPr lang="en-US" b="1" smtClean="0"/>
              <a:t>Prediction                    vs          Analogy</a:t>
            </a:r>
            <a:endParaRPr lang="en-US" b="1"/>
          </a:p>
        </p:txBody>
      </p:sp>
    </p:spTree>
    <p:extLst>
      <p:ext uri="{BB962C8B-B14F-4D97-AF65-F5344CB8AC3E}">
        <p14:creationId xmlns:p14="http://schemas.microsoft.com/office/powerpoint/2010/main" val="25839567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59632" y="231130"/>
            <a:ext cx="7236804" cy="1077218"/>
          </a:xfrm>
          <a:prstGeom prst="rect">
            <a:avLst/>
          </a:prstGeom>
        </p:spPr>
        <p:txBody>
          <a:bodyPr wrap="square">
            <a:spAutoFit/>
          </a:bodyPr>
          <a:lstStyle/>
          <a:p>
            <a:pPr algn="ctr"/>
            <a:r>
              <a:rPr lang="en-GB" sz="3200" b="1"/>
              <a:t>ModEco </a:t>
            </a:r>
            <a:r>
              <a:rPr lang="en-GB" sz="3200" b="1" smtClean="0"/>
              <a:t>– Features Added to Baseline System to Achieve Sustainability</a:t>
            </a:r>
            <a:endParaRPr lang="en-US" sz="3200" b="1"/>
          </a:p>
        </p:txBody>
      </p:sp>
      <p:sp>
        <p:nvSpPr>
          <p:cNvPr id="4" name="TextBox 5"/>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D1A</a:t>
            </a:r>
            <a:endParaRPr lang="en-CA" b="1"/>
          </a:p>
        </p:txBody>
      </p:sp>
      <p:sp>
        <p:nvSpPr>
          <p:cNvPr id="5" name="Rectangle 3"/>
          <p:cNvSpPr txBox="1">
            <a:spLocks noChangeArrowheads="1"/>
          </p:cNvSpPr>
          <p:nvPr/>
        </p:nvSpPr>
        <p:spPr bwMode="auto">
          <a:xfrm>
            <a:off x="827088" y="1268760"/>
            <a:ext cx="7993062" cy="5004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457200" indent="-457200">
              <a:spcBef>
                <a:spcPct val="20000"/>
              </a:spcBef>
              <a:buFont typeface="Arial" pitchFamily="34" charset="0"/>
              <a:buChar char="•"/>
            </a:pPr>
            <a:r>
              <a:rPr lang="en-GB" b="1" smtClean="0">
                <a:solidFill>
                  <a:srgbClr val="FF0000"/>
                </a:solidFill>
              </a:rPr>
              <a:t>#01 – Process quotas</a:t>
            </a:r>
            <a:r>
              <a:rPr lang="en-GB" b="1">
                <a:solidFill>
                  <a:srgbClr val="FF0000"/>
                </a:solidFill>
              </a:rPr>
              <a:t> </a:t>
            </a:r>
            <a:r>
              <a:rPr lang="en-GB" smtClean="0"/>
              <a:t>– To prevent one wealthy agent from buying and entire store in one turn; </a:t>
            </a:r>
          </a:p>
          <a:p>
            <a:pPr marL="457200" indent="-457200">
              <a:spcBef>
                <a:spcPct val="20000"/>
              </a:spcBef>
              <a:buFont typeface="Arial" pitchFamily="34" charset="0"/>
              <a:buChar char="•"/>
            </a:pPr>
            <a:r>
              <a:rPr lang="en-GB" b="1">
                <a:solidFill>
                  <a:srgbClr val="FF0000"/>
                </a:solidFill>
              </a:rPr>
              <a:t>#</a:t>
            </a:r>
            <a:r>
              <a:rPr lang="en-GB" b="1" smtClean="0">
                <a:solidFill>
                  <a:srgbClr val="FF0000"/>
                </a:solidFill>
              </a:rPr>
              <a:t>02 </a:t>
            </a:r>
            <a:r>
              <a:rPr lang="en-GB" b="1">
                <a:solidFill>
                  <a:srgbClr val="FF0000"/>
                </a:solidFill>
              </a:rPr>
              <a:t>– </a:t>
            </a:r>
            <a:r>
              <a:rPr lang="en-GB" b="1" smtClean="0">
                <a:solidFill>
                  <a:srgbClr val="FF0000"/>
                </a:solidFill>
              </a:rPr>
              <a:t>Welfare grants</a:t>
            </a:r>
            <a:r>
              <a:rPr lang="en-GB" smtClean="0"/>
              <a:t> – To gift the assets of dying agents back into the economy; </a:t>
            </a:r>
          </a:p>
          <a:p>
            <a:pPr marL="457200" indent="-457200">
              <a:spcBef>
                <a:spcPct val="20000"/>
              </a:spcBef>
              <a:buFont typeface="Arial" pitchFamily="34" charset="0"/>
              <a:buChar char="•"/>
            </a:pPr>
            <a:r>
              <a:rPr lang="en-GB" b="1">
                <a:solidFill>
                  <a:srgbClr val="FF0000"/>
                </a:solidFill>
              </a:rPr>
              <a:t>#</a:t>
            </a:r>
            <a:r>
              <a:rPr lang="en-GB" b="1" smtClean="0">
                <a:solidFill>
                  <a:srgbClr val="FF0000"/>
                </a:solidFill>
              </a:rPr>
              <a:t>03 </a:t>
            </a:r>
            <a:r>
              <a:rPr lang="en-GB" b="1">
                <a:solidFill>
                  <a:srgbClr val="FF0000"/>
                </a:solidFill>
              </a:rPr>
              <a:t>– </a:t>
            </a:r>
            <a:r>
              <a:rPr lang="en-GB" b="1" smtClean="0">
                <a:solidFill>
                  <a:srgbClr val="FF0000"/>
                </a:solidFill>
              </a:rPr>
              <a:t>Business factors </a:t>
            </a:r>
            <a:r>
              <a:rPr lang="en-GB" smtClean="0"/>
              <a:t>– To allow agents to diversify assets within personal stores;</a:t>
            </a:r>
          </a:p>
          <a:p>
            <a:pPr marL="457200" indent="-457200">
              <a:spcBef>
                <a:spcPct val="20000"/>
              </a:spcBef>
              <a:buFont typeface="Arial" pitchFamily="34" charset="0"/>
              <a:buChar char="•"/>
            </a:pPr>
            <a:r>
              <a:rPr lang="en-GB" b="1">
                <a:solidFill>
                  <a:srgbClr val="FF0000"/>
                </a:solidFill>
              </a:rPr>
              <a:t>#</a:t>
            </a:r>
            <a:r>
              <a:rPr lang="en-GB" b="1" smtClean="0">
                <a:solidFill>
                  <a:srgbClr val="FF0000"/>
                </a:solidFill>
              </a:rPr>
              <a:t>04 </a:t>
            </a:r>
            <a:r>
              <a:rPr lang="en-GB" b="1">
                <a:solidFill>
                  <a:srgbClr val="FF0000"/>
                </a:solidFill>
              </a:rPr>
              <a:t>– </a:t>
            </a:r>
            <a:r>
              <a:rPr lang="en-GB" b="1" smtClean="0">
                <a:solidFill>
                  <a:srgbClr val="FF0000"/>
                </a:solidFill>
              </a:rPr>
              <a:t>Waste management </a:t>
            </a:r>
            <a:r>
              <a:rPr lang="en-GB" smtClean="0"/>
              <a:t>– To distribute waste from city center to outskirts;</a:t>
            </a:r>
          </a:p>
          <a:p>
            <a:pPr marL="457200" indent="-457200">
              <a:spcBef>
                <a:spcPct val="20000"/>
              </a:spcBef>
              <a:buFont typeface="Arial" pitchFamily="34" charset="0"/>
              <a:buChar char="•"/>
            </a:pPr>
            <a:r>
              <a:rPr lang="en-GB" b="1">
                <a:solidFill>
                  <a:srgbClr val="FF0000"/>
                </a:solidFill>
              </a:rPr>
              <a:t>#</a:t>
            </a:r>
            <a:r>
              <a:rPr lang="en-GB" b="1" smtClean="0">
                <a:solidFill>
                  <a:srgbClr val="FF0000"/>
                </a:solidFill>
              </a:rPr>
              <a:t>05 </a:t>
            </a:r>
            <a:r>
              <a:rPr lang="en-GB" b="1">
                <a:solidFill>
                  <a:srgbClr val="FF0000"/>
                </a:solidFill>
              </a:rPr>
              <a:t>– Deficit financing </a:t>
            </a:r>
            <a:r>
              <a:rPr lang="en-GB" smtClean="0"/>
              <a:t>– To provide cash float during unstable initial transient period prior to steady-state;</a:t>
            </a:r>
          </a:p>
          <a:p>
            <a:pPr marL="457200" indent="-457200">
              <a:spcBef>
                <a:spcPct val="20000"/>
              </a:spcBef>
              <a:buFont typeface="Arial" pitchFamily="34" charset="0"/>
              <a:buChar char="•"/>
            </a:pPr>
            <a:r>
              <a:rPr lang="en-GB" b="1">
                <a:solidFill>
                  <a:srgbClr val="FF0000"/>
                </a:solidFill>
              </a:rPr>
              <a:t>#</a:t>
            </a:r>
            <a:r>
              <a:rPr lang="en-GB" b="1" smtClean="0">
                <a:solidFill>
                  <a:srgbClr val="FF0000"/>
                </a:solidFill>
              </a:rPr>
              <a:t>06 </a:t>
            </a:r>
            <a:r>
              <a:rPr lang="en-GB" b="1">
                <a:solidFill>
                  <a:srgbClr val="FF0000"/>
                </a:solidFill>
              </a:rPr>
              <a:t>– Price controls </a:t>
            </a:r>
            <a:r>
              <a:rPr lang="en-GB" smtClean="0"/>
              <a:t>– To eliminate “friction” and so create a “Class 3 Perpetual Motion Machine”, or PMM.</a:t>
            </a:r>
            <a:endParaRPr lang="en-GB" sz="1600"/>
          </a:p>
        </p:txBody>
      </p:sp>
    </p:spTree>
    <p:extLst>
      <p:ext uri="{BB962C8B-B14F-4D97-AF65-F5344CB8AC3E}">
        <p14:creationId xmlns:p14="http://schemas.microsoft.com/office/powerpoint/2010/main" val="24509291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228600" y="0"/>
            <a:ext cx="8610600" cy="1484313"/>
          </a:xfrm>
        </p:spPr>
        <p:txBody>
          <a:bodyPr/>
          <a:lstStyle/>
          <a:p>
            <a:r>
              <a:rPr lang="en-GB" sz="3600" smtClean="0"/>
              <a:t>ModEco Features – Added Features</a:t>
            </a:r>
            <a:br>
              <a:rPr lang="en-GB" sz="3600" smtClean="0"/>
            </a:br>
            <a:r>
              <a:rPr lang="en-GB" sz="3600" smtClean="0"/>
              <a:t># 01 – Process Quotas</a:t>
            </a:r>
          </a:p>
        </p:txBody>
      </p:sp>
      <p:pic>
        <p:nvPicPr>
          <p:cNvPr id="2253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2150" y="1484313"/>
            <a:ext cx="7867650"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Box 2"/>
          <p:cNvSpPr txBox="1">
            <a:spLocks noChangeArrowheads="1"/>
          </p:cNvSpPr>
          <p:nvPr/>
        </p:nvSpPr>
        <p:spPr bwMode="auto">
          <a:xfrm>
            <a:off x="584200" y="5049838"/>
            <a:ext cx="8020050" cy="15684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buFont typeface="Arial" charset="0"/>
              <a:buChar char="•"/>
            </a:pPr>
            <a:r>
              <a:rPr lang="en-US"/>
              <a:t>A ‘Process Quota’ is an upper limit on the number of units of materiel that can </a:t>
            </a:r>
            <a:r>
              <a:rPr lang="en-US" smtClean="0"/>
              <a:t>change </a:t>
            </a:r>
            <a:r>
              <a:rPr lang="en-US"/>
              <a:t>hands in one transaction. </a:t>
            </a:r>
          </a:p>
          <a:p>
            <a:pPr>
              <a:buFont typeface="Arial" charset="0"/>
              <a:buChar char="•"/>
            </a:pPr>
            <a:r>
              <a:rPr lang="en-US"/>
              <a:t>Process quota’s prevent one agent from buying up all of a resource, or satiating all of the demand.</a:t>
            </a:r>
          </a:p>
        </p:txBody>
      </p:sp>
      <p:sp>
        <p:nvSpPr>
          <p:cNvPr id="6" name="TextBox 5"/>
          <p:cNvSpPr txBox="1">
            <a:spLocks noChangeArrowheads="1"/>
          </p:cNvSpPr>
          <p:nvPr/>
        </p:nvSpPr>
        <p:spPr bwMode="auto">
          <a:xfrm>
            <a:off x="0" y="0"/>
            <a:ext cx="11156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hpD1</a:t>
            </a:r>
            <a:endParaRPr lang="en-CA" b="1"/>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228600" y="0"/>
            <a:ext cx="8610600" cy="1484313"/>
          </a:xfrm>
        </p:spPr>
        <p:txBody>
          <a:bodyPr/>
          <a:lstStyle/>
          <a:p>
            <a:r>
              <a:rPr lang="en-GB" sz="3600" smtClean="0"/>
              <a:t>ModEco Features – Added Features</a:t>
            </a:r>
            <a:br>
              <a:rPr lang="en-GB" sz="3600" smtClean="0"/>
            </a:br>
            <a:r>
              <a:rPr lang="en-GB" sz="3600" smtClean="0"/>
              <a:t># 02 – EMgr and Municipal Grants</a:t>
            </a:r>
          </a:p>
        </p:txBody>
      </p:sp>
      <p:pic>
        <p:nvPicPr>
          <p:cNvPr id="2355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449388"/>
            <a:ext cx="7237412" cy="313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Box 4"/>
          <p:cNvSpPr txBox="1">
            <a:spLocks noChangeArrowheads="1"/>
          </p:cNvSpPr>
          <p:nvPr/>
        </p:nvSpPr>
        <p:spPr bwMode="auto">
          <a:xfrm>
            <a:off x="413544" y="4689475"/>
            <a:ext cx="8190904" cy="193899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buFont typeface="Arial" charset="0"/>
              <a:buChar char="•"/>
            </a:pPr>
            <a:r>
              <a:rPr lang="en-US"/>
              <a:t>When an agent dies, its assets are transferred to the Estate Manager (</a:t>
            </a:r>
            <a:r>
              <a:rPr lang="en-US" smtClean="0"/>
              <a:t>EMgr</a:t>
            </a:r>
            <a:r>
              <a:rPr lang="en-US"/>
              <a:t>), including cash, energy and mass.</a:t>
            </a:r>
          </a:p>
          <a:p>
            <a:pPr>
              <a:buFont typeface="Arial" charset="0"/>
              <a:buChar char="•"/>
            </a:pPr>
            <a:r>
              <a:rPr lang="en-US" smtClean="0"/>
              <a:t>POOR BUT DESERVING – Agents </a:t>
            </a:r>
            <a:r>
              <a:rPr lang="en-US"/>
              <a:t>that have a business transaction in progress, but have insufficient resources to meet quota, apply for a grant, and, if available, are given resources.</a:t>
            </a:r>
          </a:p>
        </p:txBody>
      </p:sp>
      <p:sp>
        <p:nvSpPr>
          <p:cNvPr id="6" name="TextBox 5"/>
          <p:cNvSpPr txBox="1">
            <a:spLocks noChangeArrowheads="1"/>
          </p:cNvSpPr>
          <p:nvPr/>
        </p:nvSpPr>
        <p:spPr bwMode="auto">
          <a:xfrm>
            <a:off x="0" y="0"/>
            <a:ext cx="1007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hpD2</a:t>
            </a:r>
            <a:endParaRPr lang="en-CA" b="1"/>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228600" y="0"/>
            <a:ext cx="8610600" cy="1484313"/>
          </a:xfrm>
        </p:spPr>
        <p:txBody>
          <a:bodyPr/>
          <a:lstStyle/>
          <a:p>
            <a:r>
              <a:rPr lang="en-GB" sz="3600" smtClean="0"/>
              <a:t>ModEco Features – Added Features</a:t>
            </a:r>
            <a:br>
              <a:rPr lang="en-GB" sz="3600" smtClean="0"/>
            </a:br>
            <a:r>
              <a:rPr lang="en-GB" sz="3600" smtClean="0"/>
              <a:t># 03 – Business Factors</a:t>
            </a:r>
          </a:p>
        </p:txBody>
      </p:sp>
      <p:pic>
        <p:nvPicPr>
          <p:cNvPr id="2458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9875" y="1233488"/>
            <a:ext cx="3394075" cy="54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Box 4"/>
          <p:cNvSpPr txBox="1">
            <a:spLocks noChangeArrowheads="1"/>
          </p:cNvSpPr>
          <p:nvPr/>
        </p:nvSpPr>
        <p:spPr bwMode="auto">
          <a:xfrm>
            <a:off x="3887788" y="1233488"/>
            <a:ext cx="4716462" cy="267652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buFont typeface="Arial" charset="0"/>
              <a:buChar char="•"/>
            </a:pPr>
            <a:r>
              <a:rPr lang="en-US"/>
              <a:t>Agents must ensure that their net worth is spread across their asset classes.</a:t>
            </a:r>
          </a:p>
          <a:p>
            <a:pPr>
              <a:buFont typeface="Arial" charset="0"/>
              <a:buChar char="•"/>
            </a:pPr>
            <a:r>
              <a:rPr lang="en-US"/>
              <a:t>Agents enter into transactions only if the value of the affected asset class is below a threshold percentage.</a:t>
            </a:r>
          </a:p>
        </p:txBody>
      </p:sp>
      <p:cxnSp>
        <p:nvCxnSpPr>
          <p:cNvPr id="24582" name="Straight Connector 3"/>
          <p:cNvCxnSpPr>
            <a:cxnSpLocks noChangeShapeType="1"/>
          </p:cNvCxnSpPr>
          <p:nvPr/>
        </p:nvCxnSpPr>
        <p:spPr bwMode="auto">
          <a:xfrm>
            <a:off x="269875" y="2781300"/>
            <a:ext cx="3394075" cy="0"/>
          </a:xfrm>
          <a:prstGeom prst="line">
            <a:avLst/>
          </a:prstGeom>
          <a:no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458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7788" y="3987800"/>
            <a:ext cx="4716462" cy="254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4584" name="Straight Connector 8"/>
          <p:cNvCxnSpPr>
            <a:cxnSpLocks noChangeShapeType="1"/>
          </p:cNvCxnSpPr>
          <p:nvPr/>
        </p:nvCxnSpPr>
        <p:spPr bwMode="auto">
          <a:xfrm>
            <a:off x="5292725" y="6165850"/>
            <a:ext cx="574675" cy="0"/>
          </a:xfrm>
          <a:prstGeom prst="line">
            <a:avLst/>
          </a:prstGeom>
          <a:noFill/>
          <a:ln w="38100" algn="ctr">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85" name="Straight Connector 12"/>
          <p:cNvCxnSpPr>
            <a:cxnSpLocks noChangeShapeType="1"/>
          </p:cNvCxnSpPr>
          <p:nvPr/>
        </p:nvCxnSpPr>
        <p:spPr bwMode="auto">
          <a:xfrm>
            <a:off x="6551613" y="5697538"/>
            <a:ext cx="576262" cy="0"/>
          </a:xfrm>
          <a:prstGeom prst="line">
            <a:avLst/>
          </a:prstGeom>
          <a:noFill/>
          <a:ln w="38100" algn="ctr">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586" name="Straight Connector 13"/>
          <p:cNvCxnSpPr>
            <a:cxnSpLocks noChangeShapeType="1"/>
          </p:cNvCxnSpPr>
          <p:nvPr/>
        </p:nvCxnSpPr>
        <p:spPr bwMode="auto">
          <a:xfrm>
            <a:off x="7200900" y="5697538"/>
            <a:ext cx="574675" cy="0"/>
          </a:xfrm>
          <a:prstGeom prst="line">
            <a:avLst/>
          </a:prstGeom>
          <a:noFill/>
          <a:ln w="38100" algn="ctr">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590" name="TextBox 11"/>
          <p:cNvSpPr txBox="1">
            <a:spLocks noChangeArrowheads="1"/>
          </p:cNvSpPr>
          <p:nvPr/>
        </p:nvSpPr>
        <p:spPr bwMode="auto">
          <a:xfrm>
            <a:off x="4584700" y="6269310"/>
            <a:ext cx="4019550" cy="35394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smtClean="0"/>
              <a:t>Cash  Rec     Nrg    Inv     Sup   Was</a:t>
            </a:r>
            <a:endParaRPr lang="en-US" sz="2000"/>
          </a:p>
        </p:txBody>
      </p:sp>
      <p:sp>
        <p:nvSpPr>
          <p:cNvPr id="15" name="TextBox 14"/>
          <p:cNvSpPr txBox="1">
            <a:spLocks noChangeArrowheads="1"/>
          </p:cNvSpPr>
          <p:nvPr/>
        </p:nvSpPr>
        <p:spPr bwMode="auto">
          <a:xfrm>
            <a:off x="0" y="0"/>
            <a:ext cx="10796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hpD3</a:t>
            </a:r>
            <a:endParaRPr lang="en-CA" b="1"/>
          </a:p>
        </p:txBody>
      </p:sp>
      <p:sp>
        <p:nvSpPr>
          <p:cNvPr id="16" name="TextBox 11"/>
          <p:cNvSpPr txBox="1">
            <a:spLocks noChangeArrowheads="1"/>
          </p:cNvSpPr>
          <p:nvPr/>
        </p:nvSpPr>
        <p:spPr bwMode="auto">
          <a:xfrm rot="16200000">
            <a:off x="4494560" y="4802585"/>
            <a:ext cx="842962" cy="400050"/>
          </a:xfrm>
          <a:prstGeom prst="rect">
            <a:avLst/>
          </a:prstGeom>
          <a:noFill/>
          <a:ln>
            <a:noFill/>
          </a:ln>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smtClean="0"/>
              <a:t>Cash</a:t>
            </a:r>
            <a:endParaRPr lang="en-US" sz="2000"/>
          </a:p>
        </p:txBody>
      </p:sp>
      <p:sp>
        <p:nvSpPr>
          <p:cNvPr id="17" name="TextBox 11"/>
          <p:cNvSpPr txBox="1">
            <a:spLocks noChangeArrowheads="1"/>
          </p:cNvSpPr>
          <p:nvPr/>
        </p:nvSpPr>
        <p:spPr bwMode="auto">
          <a:xfrm rot="16200000">
            <a:off x="4731985" y="5065149"/>
            <a:ext cx="1872208" cy="400110"/>
          </a:xfrm>
          <a:prstGeom prst="rect">
            <a:avLst/>
          </a:prstGeom>
          <a:noFill/>
          <a:ln>
            <a:noFill/>
          </a:ln>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smtClean="0"/>
              <a:t>Recycled Mass</a:t>
            </a:r>
            <a:endParaRPr lang="en-US" sz="2000"/>
          </a:p>
        </p:txBody>
      </p:sp>
      <p:sp>
        <p:nvSpPr>
          <p:cNvPr id="18" name="TextBox 11"/>
          <p:cNvSpPr txBox="1">
            <a:spLocks noChangeArrowheads="1"/>
          </p:cNvSpPr>
          <p:nvPr/>
        </p:nvSpPr>
        <p:spPr bwMode="auto">
          <a:xfrm rot="16200000">
            <a:off x="5565202" y="5038246"/>
            <a:ext cx="1277941" cy="400110"/>
          </a:xfrm>
          <a:prstGeom prst="rect">
            <a:avLst/>
          </a:prstGeom>
          <a:noFill/>
          <a:ln>
            <a:noFill/>
          </a:ln>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smtClean="0"/>
              <a:t>Energy</a:t>
            </a:r>
            <a:endParaRPr lang="en-US" sz="2000"/>
          </a:p>
        </p:txBody>
      </p:sp>
      <p:sp>
        <p:nvSpPr>
          <p:cNvPr id="19" name="TextBox 11"/>
          <p:cNvSpPr txBox="1">
            <a:spLocks noChangeArrowheads="1"/>
          </p:cNvSpPr>
          <p:nvPr/>
        </p:nvSpPr>
        <p:spPr bwMode="auto">
          <a:xfrm rot="16200000">
            <a:off x="6340425" y="4680845"/>
            <a:ext cx="1247615" cy="400110"/>
          </a:xfrm>
          <a:prstGeom prst="rect">
            <a:avLst/>
          </a:prstGeom>
          <a:noFill/>
          <a:ln>
            <a:noFill/>
          </a:ln>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smtClean="0"/>
              <a:t>Inventory</a:t>
            </a:r>
            <a:endParaRPr lang="en-US" sz="2000"/>
          </a:p>
        </p:txBody>
      </p:sp>
      <p:sp>
        <p:nvSpPr>
          <p:cNvPr id="20" name="TextBox 11"/>
          <p:cNvSpPr txBox="1">
            <a:spLocks noChangeArrowheads="1"/>
          </p:cNvSpPr>
          <p:nvPr/>
        </p:nvSpPr>
        <p:spPr bwMode="auto">
          <a:xfrm rot="16200000">
            <a:off x="7023178" y="4682168"/>
            <a:ext cx="1106245" cy="400110"/>
          </a:xfrm>
          <a:prstGeom prst="rect">
            <a:avLst/>
          </a:prstGeom>
          <a:noFill/>
          <a:ln>
            <a:noFill/>
          </a:ln>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smtClean="0"/>
              <a:t>Supplies</a:t>
            </a:r>
            <a:endParaRPr lang="en-US" sz="2000"/>
          </a:p>
        </p:txBody>
      </p:sp>
      <p:sp>
        <p:nvSpPr>
          <p:cNvPr id="21" name="TextBox 11"/>
          <p:cNvSpPr txBox="1">
            <a:spLocks noChangeArrowheads="1"/>
          </p:cNvSpPr>
          <p:nvPr/>
        </p:nvSpPr>
        <p:spPr bwMode="auto">
          <a:xfrm rot="16200000">
            <a:off x="7245492" y="4947916"/>
            <a:ext cx="1781758" cy="400110"/>
          </a:xfrm>
          <a:prstGeom prst="rect">
            <a:avLst/>
          </a:prstGeom>
          <a:noFill/>
          <a:ln>
            <a:noFill/>
          </a:ln>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smtClean="0"/>
              <a:t>Waste Mass</a:t>
            </a:r>
            <a:endParaRPr lang="en-US" sz="2000"/>
          </a:p>
        </p:txBody>
      </p:sp>
      <p:sp>
        <p:nvSpPr>
          <p:cNvPr id="24587" name="Freeform 10"/>
          <p:cNvSpPr>
            <a:spLocks/>
          </p:cNvSpPr>
          <p:nvPr/>
        </p:nvSpPr>
        <p:spPr bwMode="auto">
          <a:xfrm>
            <a:off x="1655763" y="2324100"/>
            <a:ext cx="3868737" cy="3714750"/>
          </a:xfrm>
          <a:custGeom>
            <a:avLst/>
            <a:gdLst>
              <a:gd name="T0" fmla="*/ 166411 w 4817308"/>
              <a:gd name="T1" fmla="*/ 0 h 3714750"/>
              <a:gd name="T2" fmla="*/ 350001 w 4817308"/>
              <a:gd name="T3" fmla="*/ 2076450 h 3714750"/>
              <a:gd name="T4" fmla="*/ 3287453 w 4817308"/>
              <a:gd name="T5" fmla="*/ 2057400 h 3714750"/>
              <a:gd name="T6" fmla="*/ 3868824 w 4817308"/>
              <a:gd name="T7" fmla="*/ 3714750 h 37147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17308" h="3714750">
                <a:moveTo>
                  <a:pt x="207208" y="0"/>
                </a:moveTo>
                <a:cubicBezTo>
                  <a:pt x="-2342" y="866775"/>
                  <a:pt x="-211892" y="1733550"/>
                  <a:pt x="435808" y="2076450"/>
                </a:cubicBezTo>
                <a:cubicBezTo>
                  <a:pt x="1083508" y="2419350"/>
                  <a:pt x="3363158" y="1784350"/>
                  <a:pt x="4093408" y="2057400"/>
                </a:cubicBezTo>
                <a:cubicBezTo>
                  <a:pt x="4823658" y="2330450"/>
                  <a:pt x="4699833" y="3441700"/>
                  <a:pt x="4817308" y="3714750"/>
                </a:cubicBezTo>
              </a:path>
            </a:pathLst>
          </a:custGeom>
          <a:noFill/>
          <a:ln w="50800" cap="flat" cmpd="sng" algn="ctr">
            <a:solidFill>
              <a:srgbClr val="00CCFF"/>
            </a:solidFill>
            <a:prstDash val="solid"/>
            <a:round/>
            <a:headEnd type="oval" w="lg" len="lg"/>
            <a:tailEnd type="triangle" w="lg"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8" name="Freeform 15"/>
          <p:cNvSpPr>
            <a:spLocks/>
          </p:cNvSpPr>
          <p:nvPr/>
        </p:nvSpPr>
        <p:spPr bwMode="auto">
          <a:xfrm>
            <a:off x="1655763" y="3141663"/>
            <a:ext cx="5184775" cy="2555875"/>
          </a:xfrm>
          <a:custGeom>
            <a:avLst/>
            <a:gdLst>
              <a:gd name="T0" fmla="*/ 223005 w 4817308"/>
              <a:gd name="T1" fmla="*/ 0 h 3714750"/>
              <a:gd name="T2" fmla="*/ 469034 w 4817308"/>
              <a:gd name="T3" fmla="*/ 1428897 h 3714750"/>
              <a:gd name="T4" fmla="*/ 4405486 w 4817308"/>
              <a:gd name="T5" fmla="*/ 1415788 h 3714750"/>
              <a:gd name="T6" fmla="*/ 5184576 w 4817308"/>
              <a:gd name="T7" fmla="*/ 2556284 h 37147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17308" h="3714750">
                <a:moveTo>
                  <a:pt x="207208" y="0"/>
                </a:moveTo>
                <a:cubicBezTo>
                  <a:pt x="-2342" y="866775"/>
                  <a:pt x="-211892" y="1733550"/>
                  <a:pt x="435808" y="2076450"/>
                </a:cubicBezTo>
                <a:cubicBezTo>
                  <a:pt x="1083508" y="2419350"/>
                  <a:pt x="3363158" y="1784350"/>
                  <a:pt x="4093408" y="2057400"/>
                </a:cubicBezTo>
                <a:cubicBezTo>
                  <a:pt x="4823658" y="2330450"/>
                  <a:pt x="4699833" y="3441700"/>
                  <a:pt x="4817308" y="3714750"/>
                </a:cubicBezTo>
              </a:path>
            </a:pathLst>
          </a:custGeom>
          <a:noFill/>
          <a:ln w="50800" cap="flat" cmpd="sng" algn="ctr">
            <a:solidFill>
              <a:srgbClr val="0099FF"/>
            </a:solidFill>
            <a:prstDash val="solid"/>
            <a:round/>
            <a:headEnd type="oval" w="lg" len="lg"/>
            <a:tailEnd type="triangle" w="lg"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9" name="Freeform 16"/>
          <p:cNvSpPr>
            <a:spLocks/>
          </p:cNvSpPr>
          <p:nvPr/>
        </p:nvSpPr>
        <p:spPr bwMode="auto">
          <a:xfrm>
            <a:off x="1681163" y="3625850"/>
            <a:ext cx="5807075" cy="2071688"/>
          </a:xfrm>
          <a:custGeom>
            <a:avLst/>
            <a:gdLst>
              <a:gd name="T0" fmla="*/ 249798 w 4817308"/>
              <a:gd name="T1" fmla="*/ 0 h 3714750"/>
              <a:gd name="T2" fmla="*/ 525385 w 4817308"/>
              <a:gd name="T3" fmla="*/ 1157895 h 3714750"/>
              <a:gd name="T4" fmla="*/ 4934775 w 4817308"/>
              <a:gd name="T5" fmla="*/ 1147272 h 3714750"/>
              <a:gd name="T6" fmla="*/ 5807467 w 4817308"/>
              <a:gd name="T7" fmla="*/ 2071464 h 37147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17308" h="3714750">
                <a:moveTo>
                  <a:pt x="207208" y="0"/>
                </a:moveTo>
                <a:cubicBezTo>
                  <a:pt x="-2342" y="866775"/>
                  <a:pt x="-211892" y="1733550"/>
                  <a:pt x="435808" y="2076450"/>
                </a:cubicBezTo>
                <a:cubicBezTo>
                  <a:pt x="1083508" y="2419350"/>
                  <a:pt x="3363158" y="1784350"/>
                  <a:pt x="4093408" y="2057400"/>
                </a:cubicBezTo>
                <a:cubicBezTo>
                  <a:pt x="4823658" y="2330450"/>
                  <a:pt x="4699833" y="3441700"/>
                  <a:pt x="4817308" y="3714750"/>
                </a:cubicBezTo>
              </a:path>
            </a:pathLst>
          </a:custGeom>
          <a:noFill/>
          <a:ln w="50800" cap="flat" cmpd="sng" algn="ctr">
            <a:solidFill>
              <a:srgbClr val="0066FF"/>
            </a:solidFill>
            <a:prstDash val="solid"/>
            <a:round/>
            <a:headEnd type="oval" w="lg" len="lg"/>
            <a:tailEnd type="triangle" w="lg"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228600" y="0"/>
            <a:ext cx="8610600" cy="1449388"/>
          </a:xfrm>
        </p:spPr>
        <p:txBody>
          <a:bodyPr/>
          <a:lstStyle/>
          <a:p>
            <a:r>
              <a:rPr lang="en-GB" sz="3600" smtClean="0"/>
              <a:t>ModEco Features – Added Features</a:t>
            </a:r>
            <a:br>
              <a:rPr lang="en-GB" sz="3600" smtClean="0"/>
            </a:br>
            <a:r>
              <a:rPr lang="en-GB" sz="3600" smtClean="0"/>
              <a:t># 04 – Waste Management</a:t>
            </a:r>
          </a:p>
        </p:txBody>
      </p:sp>
      <p:sp>
        <p:nvSpPr>
          <p:cNvPr id="25604" name="TextBox 6"/>
          <p:cNvSpPr txBox="1">
            <a:spLocks noChangeArrowheads="1"/>
          </p:cNvSpPr>
          <p:nvPr/>
        </p:nvSpPr>
        <p:spPr bwMode="auto">
          <a:xfrm>
            <a:off x="4594225" y="1470025"/>
            <a:ext cx="4010025" cy="440120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buFont typeface="Arial" charset="0"/>
              <a:buChar char="•"/>
            </a:pPr>
            <a:r>
              <a:rPr lang="en-US" sz="2800"/>
              <a:t>Waste </a:t>
            </a:r>
            <a:r>
              <a:rPr lang="en-US" sz="2800" smtClean="0"/>
              <a:t>mass tends </a:t>
            </a:r>
            <a:r>
              <a:rPr lang="en-US" sz="2800"/>
              <a:t>to concentrate in the center of villages, causing them to weaken.</a:t>
            </a:r>
          </a:p>
          <a:p>
            <a:pPr>
              <a:buFont typeface="Arial" charset="0"/>
              <a:buChar char="•"/>
            </a:pPr>
            <a:r>
              <a:rPr lang="en-US" sz="2800"/>
              <a:t>An immortal central Materiel Manager (MMgr) buys All waste </a:t>
            </a:r>
            <a:r>
              <a:rPr lang="en-US" sz="2800" smtClean="0"/>
              <a:t>mass and </a:t>
            </a:r>
            <a:r>
              <a:rPr lang="en-US" sz="2800"/>
              <a:t>sells it to all Frmrs, thereby redistributing </a:t>
            </a:r>
            <a:r>
              <a:rPr lang="en-US" sz="2800" smtClean="0"/>
              <a:t>the mass.</a:t>
            </a:r>
            <a:endParaRPr lang="en-US" sz="2800"/>
          </a:p>
        </p:txBody>
      </p:sp>
      <p:pic>
        <p:nvPicPr>
          <p:cNvPr id="2560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9700" y="1416050"/>
            <a:ext cx="4103688" cy="420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Oval 7"/>
          <p:cNvSpPr>
            <a:spLocks noChangeArrowheads="1"/>
          </p:cNvSpPr>
          <p:nvPr/>
        </p:nvSpPr>
        <p:spPr bwMode="auto">
          <a:xfrm>
            <a:off x="114300" y="1400175"/>
            <a:ext cx="4129088" cy="4211638"/>
          </a:xfrm>
          <a:prstGeom prst="ellipse">
            <a:avLst/>
          </a:prstGeom>
          <a:noFill/>
          <a:ln w="31750" algn="ctr">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Striped Right Arrow 8"/>
          <p:cNvSpPr/>
          <p:nvPr/>
        </p:nvSpPr>
        <p:spPr bwMode="auto">
          <a:xfrm rot="17857362">
            <a:off x="2001837" y="1920876"/>
            <a:ext cx="855663" cy="430212"/>
          </a:xfrm>
          <a:prstGeom prst="stripedRightArrow">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defRPr/>
            </a:pPr>
            <a:endParaRPr lang="en-US"/>
          </a:p>
        </p:txBody>
      </p:sp>
      <p:sp>
        <p:nvSpPr>
          <p:cNvPr id="10" name="Striped Right Arrow 9"/>
          <p:cNvSpPr/>
          <p:nvPr/>
        </p:nvSpPr>
        <p:spPr bwMode="auto">
          <a:xfrm rot="13149020">
            <a:off x="1100138" y="2616200"/>
            <a:ext cx="855662" cy="430213"/>
          </a:xfrm>
          <a:prstGeom prst="stripedRightArrow">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defRPr/>
            </a:pPr>
            <a:endParaRPr lang="en-US"/>
          </a:p>
        </p:txBody>
      </p:sp>
      <p:sp>
        <p:nvSpPr>
          <p:cNvPr id="11" name="Striped Right Arrow 10"/>
          <p:cNvSpPr/>
          <p:nvPr/>
        </p:nvSpPr>
        <p:spPr bwMode="auto">
          <a:xfrm rot="506915">
            <a:off x="2619375" y="3216275"/>
            <a:ext cx="811213" cy="454025"/>
          </a:xfrm>
          <a:prstGeom prst="stripedRightArrow">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defRPr/>
            </a:pPr>
            <a:endParaRPr lang="en-US"/>
          </a:p>
        </p:txBody>
      </p:sp>
      <p:sp>
        <p:nvSpPr>
          <p:cNvPr id="12" name="Striped Right Arrow 11"/>
          <p:cNvSpPr/>
          <p:nvPr/>
        </p:nvSpPr>
        <p:spPr bwMode="auto">
          <a:xfrm rot="18921029">
            <a:off x="2184400" y="2849563"/>
            <a:ext cx="811213" cy="454025"/>
          </a:xfrm>
          <a:prstGeom prst="stripedRightArrow">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defRPr/>
            </a:pPr>
            <a:endParaRPr lang="en-US"/>
          </a:p>
        </p:txBody>
      </p:sp>
      <p:sp>
        <p:nvSpPr>
          <p:cNvPr id="13" name="Striped Right Arrow 12"/>
          <p:cNvSpPr/>
          <p:nvPr/>
        </p:nvSpPr>
        <p:spPr bwMode="auto">
          <a:xfrm rot="2471657">
            <a:off x="2673350" y="4137025"/>
            <a:ext cx="811213" cy="454025"/>
          </a:xfrm>
          <a:prstGeom prst="stripedRightArrow">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defRPr/>
            </a:pPr>
            <a:endParaRPr lang="en-US"/>
          </a:p>
        </p:txBody>
      </p:sp>
      <p:sp>
        <p:nvSpPr>
          <p:cNvPr id="14" name="Striped Right Arrow 13"/>
          <p:cNvSpPr/>
          <p:nvPr/>
        </p:nvSpPr>
        <p:spPr bwMode="auto">
          <a:xfrm rot="7817146">
            <a:off x="1172368" y="3955257"/>
            <a:ext cx="855663" cy="431800"/>
          </a:xfrm>
          <a:prstGeom prst="stripedRightArrow">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defRPr/>
            </a:pPr>
            <a:endParaRPr lang="en-US"/>
          </a:p>
        </p:txBody>
      </p:sp>
      <p:sp>
        <p:nvSpPr>
          <p:cNvPr id="15" name="Striped Right Arrow 14"/>
          <p:cNvSpPr/>
          <p:nvPr/>
        </p:nvSpPr>
        <p:spPr bwMode="auto">
          <a:xfrm rot="11648611">
            <a:off x="989013" y="3163888"/>
            <a:ext cx="811212" cy="454025"/>
          </a:xfrm>
          <a:prstGeom prst="stripedRightArrow">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defRPr/>
            </a:pPr>
            <a:endParaRPr lang="en-US"/>
          </a:p>
        </p:txBody>
      </p:sp>
      <p:sp>
        <p:nvSpPr>
          <p:cNvPr id="16" name="TextBox 15"/>
          <p:cNvSpPr txBox="1">
            <a:spLocks noChangeArrowheads="1"/>
          </p:cNvSpPr>
          <p:nvPr/>
        </p:nvSpPr>
        <p:spPr bwMode="auto">
          <a:xfrm>
            <a:off x="0" y="0"/>
            <a:ext cx="1060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hpD4</a:t>
            </a:r>
            <a:endParaRPr lang="en-CA" b="1"/>
          </a:p>
        </p:txBody>
      </p:sp>
      <p:sp>
        <p:nvSpPr>
          <p:cNvPr id="2" name="TextBox 1"/>
          <p:cNvSpPr txBox="1"/>
          <p:nvPr/>
        </p:nvSpPr>
        <p:spPr>
          <a:xfrm>
            <a:off x="1295636" y="3261174"/>
            <a:ext cx="1988076" cy="707886"/>
          </a:xfrm>
          <a:prstGeom prst="rect">
            <a:avLst/>
          </a:prstGeom>
          <a:noFill/>
        </p:spPr>
        <p:txBody>
          <a:bodyPr wrap="square" rtlCol="0">
            <a:spAutoFit/>
          </a:bodyPr>
          <a:lstStyle/>
          <a:p>
            <a:pPr algn="ctr"/>
            <a:r>
              <a:rPr lang="en-US" sz="4000" b="1" smtClean="0">
                <a:solidFill>
                  <a:schemeClr val="bg1"/>
                </a:solidFill>
              </a:rPr>
              <a:t>MMgr</a:t>
            </a:r>
            <a:endParaRPr lang="en-US" sz="4000" b="1">
              <a:solidFill>
                <a:schemeClr val="bg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228600" y="0"/>
            <a:ext cx="8610600" cy="1268413"/>
          </a:xfrm>
        </p:spPr>
        <p:txBody>
          <a:bodyPr/>
          <a:lstStyle/>
          <a:p>
            <a:r>
              <a:rPr lang="en-GB" sz="3600" smtClean="0"/>
              <a:t>ModEco Features – Added Features</a:t>
            </a:r>
            <a:br>
              <a:rPr lang="en-GB" sz="3600" smtClean="0"/>
            </a:br>
            <a:r>
              <a:rPr lang="en-GB" sz="3600" smtClean="0"/>
              <a:t>#05 – Central Deficit Spending</a:t>
            </a:r>
          </a:p>
        </p:txBody>
      </p:sp>
      <p:grpSp>
        <p:nvGrpSpPr>
          <p:cNvPr id="26628" name="Group 4"/>
          <p:cNvGrpSpPr>
            <a:grpSpLocks/>
          </p:cNvGrpSpPr>
          <p:nvPr/>
        </p:nvGrpSpPr>
        <p:grpSpPr bwMode="auto">
          <a:xfrm>
            <a:off x="827088" y="1557338"/>
            <a:ext cx="7524750" cy="2266950"/>
            <a:chOff x="827584" y="2024843"/>
            <a:chExt cx="7524836" cy="2267309"/>
          </a:xfrm>
        </p:grpSpPr>
        <p:pic>
          <p:nvPicPr>
            <p:cNvPr id="2663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024843"/>
              <a:ext cx="7524836" cy="2267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6631" name="Straight Connector 3"/>
            <p:cNvCxnSpPr>
              <a:cxnSpLocks noChangeShapeType="1"/>
            </p:cNvCxnSpPr>
            <p:nvPr/>
          </p:nvCxnSpPr>
          <p:spPr bwMode="auto">
            <a:xfrm flipV="1">
              <a:off x="827584" y="2780928"/>
              <a:ext cx="7524836" cy="36004"/>
            </a:xfrm>
            <a:prstGeom prst="line">
              <a:avLst/>
            </a:prstGeom>
            <a:noFill/>
            <a:ln w="38100" algn="ctr">
              <a:solidFill>
                <a:schemeClr val="tx1"/>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26629" name="TextBox 6"/>
          <p:cNvSpPr txBox="1">
            <a:spLocks noChangeArrowheads="1"/>
          </p:cNvSpPr>
          <p:nvPr/>
        </p:nvSpPr>
        <p:spPr bwMode="auto">
          <a:xfrm>
            <a:off x="584200" y="3876675"/>
            <a:ext cx="8020050" cy="22479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buFont typeface="Arial" charset="0"/>
              <a:buChar char="•"/>
            </a:pPr>
            <a:r>
              <a:rPr lang="en-US" sz="2800"/>
              <a:t>Prior to steady-state, it is difficult to know how much cash is needed to make the economy robust.</a:t>
            </a:r>
          </a:p>
          <a:p>
            <a:pPr>
              <a:buFont typeface="Arial" charset="0"/>
              <a:buChar char="•"/>
            </a:pPr>
            <a:r>
              <a:rPr lang="en-US" sz="2800"/>
              <a:t>The MMgr has the ability to purchase (toxic) </a:t>
            </a:r>
            <a:r>
              <a:rPr lang="en-US" sz="2800" smtClean="0"/>
              <a:t>waste – even </a:t>
            </a:r>
            <a:r>
              <a:rPr lang="en-US" sz="2800"/>
              <a:t>when he has no </a:t>
            </a:r>
            <a:r>
              <a:rPr lang="en-US" sz="2800" smtClean="0"/>
              <a:t>cash – thereby </a:t>
            </a:r>
            <a:r>
              <a:rPr lang="en-US" sz="2800"/>
              <a:t>injecting cash into the economy.</a:t>
            </a:r>
          </a:p>
        </p:txBody>
      </p:sp>
      <p:sp>
        <p:nvSpPr>
          <p:cNvPr id="8" name="TextBox 7"/>
          <p:cNvSpPr txBox="1">
            <a:spLocks noChangeArrowheads="1"/>
          </p:cNvSpPr>
          <p:nvPr/>
        </p:nvSpPr>
        <p:spPr bwMode="auto">
          <a:xfrm>
            <a:off x="0" y="0"/>
            <a:ext cx="1007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hpD5</a:t>
            </a:r>
            <a:endParaRPr lang="en-CA" b="1"/>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idx="4294967295"/>
          </p:nvPr>
        </p:nvSpPr>
        <p:spPr>
          <a:xfrm>
            <a:off x="228600" y="0"/>
            <a:ext cx="8610600" cy="1484313"/>
          </a:xfrm>
        </p:spPr>
        <p:txBody>
          <a:bodyPr/>
          <a:lstStyle/>
          <a:p>
            <a:r>
              <a:rPr lang="en-GB" sz="3600" smtClean="0"/>
              <a:t>ModEco Features – Added Features</a:t>
            </a:r>
            <a:br>
              <a:rPr lang="en-GB" sz="3600" smtClean="0"/>
            </a:br>
            <a:r>
              <a:rPr lang="en-GB" sz="3600" smtClean="0"/>
              <a:t># 06 – Price Controls</a:t>
            </a:r>
          </a:p>
        </p:txBody>
      </p:sp>
      <p:sp>
        <p:nvSpPr>
          <p:cNvPr id="5" name="TextBox 4"/>
          <p:cNvSpPr txBox="1"/>
          <p:nvPr/>
        </p:nvSpPr>
        <p:spPr>
          <a:xfrm>
            <a:off x="4594225" y="1470025"/>
            <a:ext cx="4010025" cy="2677656"/>
          </a:xfrm>
          <a:prstGeom prst="rect">
            <a:avLst/>
          </a:prstGeom>
          <a:noFill/>
          <a:ln>
            <a:solidFill>
              <a:srgbClr val="FF0000"/>
            </a:solidFill>
          </a:ln>
        </p:spPr>
        <p:txBody>
          <a:bodyPr>
            <a:spAutoFit/>
          </a:bodyPr>
          <a:lstStyle/>
          <a:p>
            <a:pPr>
              <a:defRPr/>
            </a:pPr>
            <a:r>
              <a:rPr lang="en-US" sz="2800" b="1"/>
              <a:t>To achieve sustainability</a:t>
            </a:r>
            <a:r>
              <a:rPr lang="en-US" sz="2800"/>
              <a:t>:</a:t>
            </a:r>
          </a:p>
          <a:p>
            <a:pPr marL="342900" indent="-342900">
              <a:buFont typeface="Arial" pitchFamily="34" charset="0"/>
              <a:buChar char="•"/>
              <a:defRPr/>
            </a:pPr>
            <a:r>
              <a:rPr lang="en-US" sz="2800" smtClean="0">
                <a:solidFill>
                  <a:srgbClr val="0070C0"/>
                </a:solidFill>
              </a:rPr>
              <a:t>The PMM is like a an idealized bicycle wheel</a:t>
            </a:r>
            <a:endParaRPr lang="en-US" sz="2800"/>
          </a:p>
          <a:p>
            <a:pPr marL="342900" indent="-342900">
              <a:buFont typeface="Arial" pitchFamily="34" charset="0"/>
              <a:buChar char="•"/>
              <a:defRPr/>
            </a:pPr>
            <a:r>
              <a:rPr lang="en-US" sz="2800" smtClean="0">
                <a:solidFill>
                  <a:srgbClr val="0070C0"/>
                </a:solidFill>
              </a:rPr>
              <a:t>Remove the friction that saps out the energy, and it will run forever</a:t>
            </a:r>
            <a:r>
              <a:rPr lang="en-US" sz="2800" smtClean="0"/>
              <a:t>.</a:t>
            </a:r>
            <a:endParaRPr lang="en-US" sz="3200"/>
          </a:p>
        </p:txBody>
      </p:sp>
      <p:sp>
        <p:nvSpPr>
          <p:cNvPr id="6" name="TextBox 5"/>
          <p:cNvSpPr txBox="1"/>
          <p:nvPr/>
        </p:nvSpPr>
        <p:spPr>
          <a:xfrm>
            <a:off x="503547" y="4241227"/>
            <a:ext cx="8100703" cy="1815882"/>
          </a:xfrm>
          <a:prstGeom prst="rect">
            <a:avLst/>
          </a:prstGeom>
          <a:noFill/>
          <a:ln>
            <a:solidFill>
              <a:srgbClr val="FF0000"/>
            </a:solidFill>
          </a:ln>
        </p:spPr>
        <p:txBody>
          <a:bodyPr wrap="square">
            <a:spAutoFit/>
          </a:bodyPr>
          <a:lstStyle/>
          <a:p>
            <a:pPr marL="342900" indent="-342900">
              <a:buFont typeface="Arial" pitchFamily="34" charset="0"/>
              <a:buChar char="•"/>
              <a:defRPr/>
            </a:pPr>
            <a:r>
              <a:rPr lang="en-US" sz="2800" b="1" smtClean="0"/>
              <a:t>This clearly is not what we imagine a real-world sustainable economy to be like, BUT</a:t>
            </a:r>
          </a:p>
          <a:p>
            <a:pPr marL="342900" indent="-342900">
              <a:buFont typeface="Arial" pitchFamily="34" charset="0"/>
              <a:buChar char="•"/>
              <a:defRPr/>
            </a:pPr>
            <a:r>
              <a:rPr lang="en-US" sz="2800" b="1" smtClean="0"/>
              <a:t>IT IS THE </a:t>
            </a:r>
            <a:r>
              <a:rPr lang="en-US" sz="2800" b="1" smtClean="0">
                <a:solidFill>
                  <a:srgbClr val="FF0000"/>
                </a:solidFill>
              </a:rPr>
              <a:t>ONLY</a:t>
            </a:r>
            <a:r>
              <a:rPr lang="en-US" sz="2800" b="1" smtClean="0"/>
              <a:t> SUSTAINABLE ECONOMY ACHIEVED SO FAR.</a:t>
            </a:r>
            <a:endParaRPr lang="en-US" sz="3200" b="1"/>
          </a:p>
        </p:txBody>
      </p:sp>
      <p:grpSp>
        <p:nvGrpSpPr>
          <p:cNvPr id="1048" name="Group 1047"/>
          <p:cNvGrpSpPr/>
          <p:nvPr/>
        </p:nvGrpSpPr>
        <p:grpSpPr>
          <a:xfrm>
            <a:off x="503547" y="1772816"/>
            <a:ext cx="3924437" cy="2274842"/>
            <a:chOff x="503547" y="1772816"/>
            <a:chExt cx="3924437" cy="2274842"/>
          </a:xfrm>
        </p:grpSpPr>
        <p:grpSp>
          <p:nvGrpSpPr>
            <p:cNvPr id="7" name="Group 6"/>
            <p:cNvGrpSpPr/>
            <p:nvPr/>
          </p:nvGrpSpPr>
          <p:grpSpPr>
            <a:xfrm>
              <a:off x="503547" y="1772816"/>
              <a:ext cx="1512169" cy="1506048"/>
              <a:chOff x="503547" y="1922952"/>
              <a:chExt cx="1512169" cy="1506048"/>
            </a:xfrm>
          </p:grpSpPr>
          <p:sp>
            <p:nvSpPr>
              <p:cNvPr id="4" name="Oval 3"/>
              <p:cNvSpPr/>
              <p:nvPr/>
            </p:nvSpPr>
            <p:spPr bwMode="auto">
              <a:xfrm>
                <a:off x="503547" y="1922952"/>
                <a:ext cx="1512169" cy="1506048"/>
              </a:xfrm>
              <a:prstGeom prst="ellipse">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8" name="Oval 7"/>
              <p:cNvSpPr/>
              <p:nvPr/>
            </p:nvSpPr>
            <p:spPr bwMode="auto">
              <a:xfrm>
                <a:off x="655947" y="2075352"/>
                <a:ext cx="1215753" cy="1209632"/>
              </a:xfrm>
              <a:prstGeom prst="ellipse">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grpSp>
          <p:nvGrpSpPr>
            <p:cNvPr id="10" name="Group 9"/>
            <p:cNvGrpSpPr/>
            <p:nvPr/>
          </p:nvGrpSpPr>
          <p:grpSpPr>
            <a:xfrm>
              <a:off x="2915815" y="1777008"/>
              <a:ext cx="1512169" cy="1506048"/>
              <a:chOff x="503547" y="1922952"/>
              <a:chExt cx="1512169" cy="1506048"/>
            </a:xfrm>
          </p:grpSpPr>
          <p:sp>
            <p:nvSpPr>
              <p:cNvPr id="11" name="Oval 10"/>
              <p:cNvSpPr/>
              <p:nvPr/>
            </p:nvSpPr>
            <p:spPr bwMode="auto">
              <a:xfrm>
                <a:off x="503547" y="1922952"/>
                <a:ext cx="1512169" cy="1506048"/>
              </a:xfrm>
              <a:prstGeom prst="ellipse">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2" name="Oval 11"/>
              <p:cNvSpPr/>
              <p:nvPr/>
            </p:nvSpPr>
            <p:spPr bwMode="auto">
              <a:xfrm>
                <a:off x="655947" y="2075352"/>
                <a:ext cx="1215753" cy="1209632"/>
              </a:xfrm>
              <a:prstGeom prst="ellipse">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sp>
          <p:nvSpPr>
            <p:cNvPr id="9" name="Oval 8"/>
            <p:cNvSpPr/>
            <p:nvPr/>
          </p:nvSpPr>
          <p:spPr bwMode="auto">
            <a:xfrm>
              <a:off x="1155811" y="2421867"/>
              <a:ext cx="216024" cy="207945"/>
            </a:xfrm>
            <a:prstGeom prst="ellipse">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4" name="Oval 13"/>
            <p:cNvSpPr/>
            <p:nvPr/>
          </p:nvSpPr>
          <p:spPr bwMode="auto">
            <a:xfrm>
              <a:off x="3568079" y="2430251"/>
              <a:ext cx="216024" cy="207945"/>
            </a:xfrm>
            <a:prstGeom prst="ellipse">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5" name="Oval 14"/>
            <p:cNvSpPr/>
            <p:nvPr/>
          </p:nvSpPr>
          <p:spPr bwMode="auto">
            <a:xfrm>
              <a:off x="2195736" y="2212802"/>
              <a:ext cx="270029" cy="217449"/>
            </a:xfrm>
            <a:prstGeom prst="ellipse">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3" name="Rectangle 12"/>
            <p:cNvSpPr/>
            <p:nvPr/>
          </p:nvSpPr>
          <p:spPr bwMode="auto">
            <a:xfrm>
              <a:off x="2123728" y="1952836"/>
              <a:ext cx="180020" cy="45719"/>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7" name="Rectangle 16"/>
            <p:cNvSpPr/>
            <p:nvPr/>
          </p:nvSpPr>
          <p:spPr bwMode="auto">
            <a:xfrm>
              <a:off x="2339752" y="2657019"/>
              <a:ext cx="180020" cy="45719"/>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8" name="Rectangle 17"/>
            <p:cNvSpPr/>
            <p:nvPr/>
          </p:nvSpPr>
          <p:spPr bwMode="auto">
            <a:xfrm rot="4338642">
              <a:off x="1970440" y="2299373"/>
              <a:ext cx="738083" cy="62293"/>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19" name="Rectangle 18"/>
            <p:cNvSpPr/>
            <p:nvPr/>
          </p:nvSpPr>
          <p:spPr bwMode="auto">
            <a:xfrm rot="21000115">
              <a:off x="1181503" y="2366282"/>
              <a:ext cx="1168151" cy="128074"/>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1" name="Rectangle 20"/>
            <p:cNvSpPr/>
            <p:nvPr/>
          </p:nvSpPr>
          <p:spPr bwMode="auto">
            <a:xfrm rot="2888833">
              <a:off x="2092895" y="2756002"/>
              <a:ext cx="1331352" cy="128074"/>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2" name="Rectangle 21"/>
            <p:cNvSpPr/>
            <p:nvPr/>
          </p:nvSpPr>
          <p:spPr bwMode="auto">
            <a:xfrm rot="6414477">
              <a:off x="1292577" y="3037857"/>
              <a:ext cx="1611068" cy="128074"/>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3" name="Rectangle 22"/>
            <p:cNvSpPr/>
            <p:nvPr/>
          </p:nvSpPr>
          <p:spPr bwMode="auto">
            <a:xfrm rot="3139994">
              <a:off x="967431" y="2925251"/>
              <a:ext cx="1229364" cy="128074"/>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4" name="Rectangle 23"/>
            <p:cNvSpPr/>
            <p:nvPr/>
          </p:nvSpPr>
          <p:spPr bwMode="auto">
            <a:xfrm>
              <a:off x="1979712" y="3392613"/>
              <a:ext cx="1143481" cy="128074"/>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5" name="Rectangle 24"/>
            <p:cNvSpPr/>
            <p:nvPr/>
          </p:nvSpPr>
          <p:spPr bwMode="auto">
            <a:xfrm rot="6582255">
              <a:off x="2805584" y="3365839"/>
              <a:ext cx="731791" cy="128074"/>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6" name="Rectangle 25"/>
            <p:cNvSpPr/>
            <p:nvPr/>
          </p:nvSpPr>
          <p:spPr bwMode="auto">
            <a:xfrm rot="3396313">
              <a:off x="3005022" y="3775795"/>
              <a:ext cx="198639" cy="74308"/>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7" name="Rectangle 26"/>
            <p:cNvSpPr/>
            <p:nvPr/>
          </p:nvSpPr>
          <p:spPr bwMode="auto">
            <a:xfrm rot="3396313">
              <a:off x="2938187" y="3777130"/>
              <a:ext cx="198639" cy="74308"/>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8" name="Rectangle 27"/>
            <p:cNvSpPr/>
            <p:nvPr/>
          </p:nvSpPr>
          <p:spPr bwMode="auto">
            <a:xfrm rot="7947165">
              <a:off x="3010076" y="3892428"/>
              <a:ext cx="198639" cy="74308"/>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9" name="Rectangle 28"/>
            <p:cNvSpPr/>
            <p:nvPr/>
          </p:nvSpPr>
          <p:spPr bwMode="auto">
            <a:xfrm rot="7947165">
              <a:off x="2982957" y="3880130"/>
              <a:ext cx="198639" cy="74308"/>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30" name="Rectangle 29"/>
            <p:cNvSpPr/>
            <p:nvPr/>
          </p:nvSpPr>
          <p:spPr bwMode="auto">
            <a:xfrm rot="10800000">
              <a:off x="2761896" y="3953633"/>
              <a:ext cx="320379" cy="94025"/>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20" name="Freeform 19"/>
            <p:cNvSpPr/>
            <p:nvPr/>
          </p:nvSpPr>
          <p:spPr bwMode="auto">
            <a:xfrm rot="21306978">
              <a:off x="1425157" y="3825739"/>
              <a:ext cx="707520" cy="173691"/>
            </a:xfrm>
            <a:custGeom>
              <a:avLst/>
              <a:gdLst>
                <a:gd name="connsiteX0" fmla="*/ 32089 w 707520"/>
                <a:gd name="connsiteY0" fmla="*/ 161991 h 173691"/>
                <a:gd name="connsiteX1" fmla="*/ 103527 w 707520"/>
                <a:gd name="connsiteY1" fmla="*/ 52453 h 173691"/>
                <a:gd name="connsiteX2" fmla="*/ 289264 w 707520"/>
                <a:gd name="connsiteY2" fmla="*/ 66 h 173691"/>
                <a:gd name="connsiteX3" fmla="*/ 608352 w 707520"/>
                <a:gd name="connsiteY3" fmla="*/ 61978 h 173691"/>
                <a:gd name="connsiteX4" fmla="*/ 698839 w 707520"/>
                <a:gd name="connsiteY4" fmla="*/ 109603 h 173691"/>
                <a:gd name="connsiteX5" fmla="*/ 632164 w 707520"/>
                <a:gd name="connsiteY5" fmla="*/ 161991 h 173691"/>
                <a:gd name="connsiteX6" fmla="*/ 32089 w 707520"/>
                <a:gd name="connsiteY6" fmla="*/ 161991 h 173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7520" h="173691">
                  <a:moveTo>
                    <a:pt x="32089" y="161991"/>
                  </a:moveTo>
                  <a:cubicBezTo>
                    <a:pt x="-56017" y="143735"/>
                    <a:pt x="60665" y="79440"/>
                    <a:pt x="103527" y="52453"/>
                  </a:cubicBezTo>
                  <a:cubicBezTo>
                    <a:pt x="146389" y="25466"/>
                    <a:pt x="205127" y="-1522"/>
                    <a:pt x="289264" y="66"/>
                  </a:cubicBezTo>
                  <a:cubicBezTo>
                    <a:pt x="373402" y="1653"/>
                    <a:pt x="540090" y="43722"/>
                    <a:pt x="608352" y="61978"/>
                  </a:cubicBezTo>
                  <a:cubicBezTo>
                    <a:pt x="676614" y="80234"/>
                    <a:pt x="694870" y="92934"/>
                    <a:pt x="698839" y="109603"/>
                  </a:cubicBezTo>
                  <a:cubicBezTo>
                    <a:pt x="702808" y="126272"/>
                    <a:pt x="737733" y="149291"/>
                    <a:pt x="632164" y="161991"/>
                  </a:cubicBezTo>
                  <a:cubicBezTo>
                    <a:pt x="526595" y="174691"/>
                    <a:pt x="120195" y="180247"/>
                    <a:pt x="32089" y="161991"/>
                  </a:cubicBezTo>
                  <a:close/>
                </a:path>
              </a:pathLst>
            </a:cu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sp>
          <p:nvSpPr>
            <p:cNvPr id="31" name="Freeform 30"/>
            <p:cNvSpPr/>
            <p:nvPr/>
          </p:nvSpPr>
          <p:spPr bwMode="auto">
            <a:xfrm>
              <a:off x="3232712" y="2559719"/>
              <a:ext cx="425110" cy="551444"/>
            </a:xfrm>
            <a:custGeom>
              <a:avLst/>
              <a:gdLst>
                <a:gd name="connsiteX0" fmla="*/ 1026 w 425110"/>
                <a:gd name="connsiteY0" fmla="*/ 504833 h 551444"/>
                <a:gd name="connsiteX1" fmla="*/ 62938 w 425110"/>
                <a:gd name="connsiteY1" fmla="*/ 333383 h 551444"/>
                <a:gd name="connsiteX2" fmla="*/ 129613 w 425110"/>
                <a:gd name="connsiteY2" fmla="*/ 219083 h 551444"/>
                <a:gd name="connsiteX3" fmla="*/ 253438 w 425110"/>
                <a:gd name="connsiteY3" fmla="*/ 80970 h 551444"/>
                <a:gd name="connsiteX4" fmla="*/ 329638 w 425110"/>
                <a:gd name="connsiteY4" fmla="*/ 8 h 551444"/>
                <a:gd name="connsiteX5" fmla="*/ 424888 w 425110"/>
                <a:gd name="connsiteY5" fmla="*/ 76208 h 551444"/>
                <a:gd name="connsiteX6" fmla="*/ 353451 w 425110"/>
                <a:gd name="connsiteY6" fmla="*/ 133358 h 551444"/>
                <a:gd name="connsiteX7" fmla="*/ 272488 w 425110"/>
                <a:gd name="connsiteY7" fmla="*/ 219083 h 551444"/>
                <a:gd name="connsiteX8" fmla="*/ 220101 w 425110"/>
                <a:gd name="connsiteY8" fmla="*/ 300045 h 551444"/>
                <a:gd name="connsiteX9" fmla="*/ 153426 w 425110"/>
                <a:gd name="connsiteY9" fmla="*/ 442920 h 551444"/>
                <a:gd name="connsiteX10" fmla="*/ 120088 w 425110"/>
                <a:gd name="connsiteY10" fmla="*/ 538170 h 551444"/>
                <a:gd name="connsiteX11" fmla="*/ 115326 w 425110"/>
                <a:gd name="connsiteY11" fmla="*/ 547695 h 551444"/>
                <a:gd name="connsiteX12" fmla="*/ 1026 w 425110"/>
                <a:gd name="connsiteY12" fmla="*/ 504833 h 55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5110" h="551444">
                  <a:moveTo>
                    <a:pt x="1026" y="504833"/>
                  </a:moveTo>
                  <a:cubicBezTo>
                    <a:pt x="-7705" y="469114"/>
                    <a:pt x="41507" y="381008"/>
                    <a:pt x="62938" y="333383"/>
                  </a:cubicBezTo>
                  <a:cubicBezTo>
                    <a:pt x="84369" y="285758"/>
                    <a:pt x="97863" y="261152"/>
                    <a:pt x="129613" y="219083"/>
                  </a:cubicBezTo>
                  <a:cubicBezTo>
                    <a:pt x="161363" y="177014"/>
                    <a:pt x="220101" y="117482"/>
                    <a:pt x="253438" y="80970"/>
                  </a:cubicBezTo>
                  <a:cubicBezTo>
                    <a:pt x="286776" y="44457"/>
                    <a:pt x="301063" y="802"/>
                    <a:pt x="329638" y="8"/>
                  </a:cubicBezTo>
                  <a:cubicBezTo>
                    <a:pt x="358213" y="-786"/>
                    <a:pt x="420919" y="53983"/>
                    <a:pt x="424888" y="76208"/>
                  </a:cubicBezTo>
                  <a:cubicBezTo>
                    <a:pt x="428857" y="98433"/>
                    <a:pt x="378851" y="109545"/>
                    <a:pt x="353451" y="133358"/>
                  </a:cubicBezTo>
                  <a:cubicBezTo>
                    <a:pt x="328051" y="157170"/>
                    <a:pt x="294713" y="191302"/>
                    <a:pt x="272488" y="219083"/>
                  </a:cubicBezTo>
                  <a:cubicBezTo>
                    <a:pt x="250263" y="246864"/>
                    <a:pt x="239945" y="262739"/>
                    <a:pt x="220101" y="300045"/>
                  </a:cubicBezTo>
                  <a:cubicBezTo>
                    <a:pt x="200257" y="337351"/>
                    <a:pt x="170095" y="403233"/>
                    <a:pt x="153426" y="442920"/>
                  </a:cubicBezTo>
                  <a:cubicBezTo>
                    <a:pt x="136757" y="482607"/>
                    <a:pt x="126438" y="520708"/>
                    <a:pt x="120088" y="538170"/>
                  </a:cubicBezTo>
                  <a:cubicBezTo>
                    <a:pt x="113738" y="555632"/>
                    <a:pt x="135170" y="552457"/>
                    <a:pt x="115326" y="547695"/>
                  </a:cubicBezTo>
                  <a:cubicBezTo>
                    <a:pt x="95482" y="542933"/>
                    <a:pt x="9757" y="540552"/>
                    <a:pt x="1026" y="504833"/>
                  </a:cubicBezTo>
                  <a:close/>
                </a:path>
              </a:pathLst>
            </a:cu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endParaRPr>
            </a:p>
          </p:txBody>
        </p:sp>
      </p:grpSp>
      <p:cxnSp>
        <p:nvCxnSpPr>
          <p:cNvPr id="1027" name="Straight Connector 1026"/>
          <p:cNvCxnSpPr>
            <a:stCxn id="11" idx="1"/>
            <a:endCxn id="11" idx="5"/>
          </p:cNvCxnSpPr>
          <p:nvPr/>
        </p:nvCxnSpPr>
        <p:spPr bwMode="auto">
          <a:xfrm>
            <a:off x="3137267" y="1997564"/>
            <a:ext cx="1069265" cy="106493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 name="Straight Connector 36"/>
          <p:cNvCxnSpPr>
            <a:stCxn id="11" idx="3"/>
            <a:endCxn id="11" idx="7"/>
          </p:cNvCxnSpPr>
          <p:nvPr/>
        </p:nvCxnSpPr>
        <p:spPr bwMode="auto">
          <a:xfrm flipV="1">
            <a:off x="3137267" y="1997564"/>
            <a:ext cx="1069265" cy="106493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Straight Connector 39"/>
          <p:cNvCxnSpPr>
            <a:stCxn id="11" idx="4"/>
            <a:endCxn id="11" idx="0"/>
          </p:cNvCxnSpPr>
          <p:nvPr/>
        </p:nvCxnSpPr>
        <p:spPr bwMode="auto">
          <a:xfrm flipV="1">
            <a:off x="3671900" y="1777008"/>
            <a:ext cx="0" cy="150604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Straight Connector 42"/>
          <p:cNvCxnSpPr>
            <a:stCxn id="11" idx="6"/>
            <a:endCxn id="11" idx="2"/>
          </p:cNvCxnSpPr>
          <p:nvPr/>
        </p:nvCxnSpPr>
        <p:spPr bwMode="auto">
          <a:xfrm flipH="1">
            <a:off x="2915815" y="2530032"/>
            <a:ext cx="1512169"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 name="Straight Connector 46"/>
          <p:cNvCxnSpPr>
            <a:stCxn id="4" idx="1"/>
            <a:endCxn id="4" idx="5"/>
          </p:cNvCxnSpPr>
          <p:nvPr/>
        </p:nvCxnSpPr>
        <p:spPr bwMode="auto">
          <a:xfrm>
            <a:off x="724999" y="1993372"/>
            <a:ext cx="1069265" cy="106493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8" name="Straight Connector 47"/>
          <p:cNvCxnSpPr>
            <a:stCxn id="4" idx="3"/>
            <a:endCxn id="4" idx="7"/>
          </p:cNvCxnSpPr>
          <p:nvPr/>
        </p:nvCxnSpPr>
        <p:spPr bwMode="auto">
          <a:xfrm flipV="1">
            <a:off x="724999" y="1993372"/>
            <a:ext cx="1069265" cy="106493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 name="Straight Connector 48"/>
          <p:cNvCxnSpPr>
            <a:stCxn id="4" idx="4"/>
            <a:endCxn id="4" idx="0"/>
          </p:cNvCxnSpPr>
          <p:nvPr/>
        </p:nvCxnSpPr>
        <p:spPr bwMode="auto">
          <a:xfrm flipV="1">
            <a:off x="1259632" y="1772816"/>
            <a:ext cx="0" cy="1506048"/>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 name="Straight Connector 49"/>
          <p:cNvCxnSpPr>
            <a:stCxn id="4" idx="6"/>
            <a:endCxn id="4" idx="2"/>
          </p:cNvCxnSpPr>
          <p:nvPr/>
        </p:nvCxnSpPr>
        <p:spPr bwMode="auto">
          <a:xfrm flipH="1">
            <a:off x="503547" y="2525840"/>
            <a:ext cx="1512169"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9" name="TextBox 38"/>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D6</a:t>
            </a:r>
            <a:endParaRPr lang="en-CA" b="1"/>
          </a:p>
        </p:txBody>
      </p:sp>
    </p:spTree>
    <p:extLst>
      <p:ext uri="{BB962C8B-B14F-4D97-AF65-F5344CB8AC3E}">
        <p14:creationId xmlns:p14="http://schemas.microsoft.com/office/powerpoint/2010/main" val="42601459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228600" y="0"/>
            <a:ext cx="8610600" cy="1484313"/>
          </a:xfrm>
        </p:spPr>
        <p:txBody>
          <a:bodyPr/>
          <a:lstStyle/>
          <a:p>
            <a:r>
              <a:rPr lang="en-GB" sz="3600" smtClean="0"/>
              <a:t>ModEco Features – Added Features</a:t>
            </a:r>
            <a:br>
              <a:rPr lang="en-GB" sz="3600" smtClean="0"/>
            </a:br>
            <a:r>
              <a:rPr lang="en-GB" sz="3600" smtClean="0"/>
              <a:t># 06 – Price Controls</a:t>
            </a:r>
          </a:p>
        </p:txBody>
      </p:sp>
      <p:pic>
        <p:nvPicPr>
          <p:cNvPr id="27652"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470025"/>
            <a:ext cx="4076700"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4594225" y="1470025"/>
            <a:ext cx="4010025" cy="3970318"/>
          </a:xfrm>
          <a:prstGeom prst="rect">
            <a:avLst/>
          </a:prstGeom>
          <a:noFill/>
          <a:ln>
            <a:solidFill>
              <a:srgbClr val="FF0000"/>
            </a:solidFill>
          </a:ln>
        </p:spPr>
        <p:txBody>
          <a:bodyPr>
            <a:spAutoFit/>
          </a:bodyPr>
          <a:lstStyle/>
          <a:p>
            <a:pPr>
              <a:defRPr/>
            </a:pPr>
            <a:r>
              <a:rPr lang="en-US" sz="2800" b="1"/>
              <a:t>To achieve sustainability</a:t>
            </a:r>
            <a:r>
              <a:rPr lang="en-US" sz="2800"/>
              <a:t>:</a:t>
            </a:r>
          </a:p>
          <a:p>
            <a:pPr marL="342900" indent="-342900">
              <a:buFont typeface="Arial" pitchFamily="34" charset="0"/>
              <a:buChar char="•"/>
              <a:defRPr/>
            </a:pPr>
            <a:r>
              <a:rPr lang="en-US" sz="2800" b="1" smtClean="0">
                <a:solidFill>
                  <a:srgbClr val="0070C0"/>
                </a:solidFill>
              </a:rPr>
              <a:t>No negotiations</a:t>
            </a:r>
            <a:r>
              <a:rPr lang="en-US" sz="2800" smtClean="0">
                <a:solidFill>
                  <a:srgbClr val="0070C0"/>
                </a:solidFill>
              </a:rPr>
              <a:t> – all </a:t>
            </a:r>
            <a:r>
              <a:rPr lang="en-US" sz="2800">
                <a:solidFill>
                  <a:srgbClr val="0070C0"/>
                </a:solidFill>
              </a:rPr>
              <a:t>price negotiation mechanisms must be turned off</a:t>
            </a:r>
            <a:r>
              <a:rPr lang="en-US" sz="2800"/>
              <a:t>, and </a:t>
            </a:r>
          </a:p>
          <a:p>
            <a:pPr marL="342900" indent="-342900">
              <a:buFont typeface="Arial" pitchFamily="34" charset="0"/>
              <a:buChar char="•"/>
              <a:defRPr/>
            </a:pPr>
            <a:r>
              <a:rPr lang="en-US" sz="2800" b="1" smtClean="0">
                <a:solidFill>
                  <a:srgbClr val="0070C0"/>
                </a:solidFill>
              </a:rPr>
              <a:t>No Price/value gap </a:t>
            </a:r>
            <a:r>
              <a:rPr lang="en-US" sz="2800" smtClean="0">
                <a:solidFill>
                  <a:srgbClr val="0070C0"/>
                </a:solidFill>
              </a:rPr>
              <a:t>– all </a:t>
            </a:r>
            <a:r>
              <a:rPr lang="en-US" sz="2800">
                <a:solidFill>
                  <a:srgbClr val="0070C0"/>
                </a:solidFill>
              </a:rPr>
              <a:t>prices must be fixed at the intrinsic metabolic value</a:t>
            </a:r>
            <a:r>
              <a:rPr lang="en-US" sz="2800"/>
              <a:t>.</a:t>
            </a:r>
          </a:p>
        </p:txBody>
      </p:sp>
      <p:sp>
        <p:nvSpPr>
          <p:cNvPr id="27654" name="Oval 6"/>
          <p:cNvSpPr>
            <a:spLocks noChangeArrowheads="1"/>
          </p:cNvSpPr>
          <p:nvPr/>
        </p:nvSpPr>
        <p:spPr bwMode="auto">
          <a:xfrm>
            <a:off x="2771775" y="1952625"/>
            <a:ext cx="1822450" cy="539750"/>
          </a:xfrm>
          <a:prstGeom prst="ellipse">
            <a:avLst/>
          </a:prstGeom>
          <a:noFill/>
          <a:ln w="9525" algn="ctr">
            <a:solidFill>
              <a:srgbClr val="FF00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7655" name="Oval 16"/>
          <p:cNvSpPr>
            <a:spLocks noChangeArrowheads="1"/>
          </p:cNvSpPr>
          <p:nvPr/>
        </p:nvSpPr>
        <p:spPr bwMode="auto">
          <a:xfrm rot="16200000">
            <a:off x="3226817" y="1843658"/>
            <a:ext cx="552450" cy="1849884"/>
          </a:xfrm>
          <a:prstGeom prst="ellipse">
            <a:avLst/>
          </a:prstGeom>
          <a:noFill/>
          <a:ln w="9525" algn="ctr">
            <a:solidFill>
              <a:srgbClr val="FF00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7656" name="Oval 17"/>
          <p:cNvSpPr>
            <a:spLocks noChangeArrowheads="1"/>
          </p:cNvSpPr>
          <p:nvPr/>
        </p:nvSpPr>
        <p:spPr bwMode="auto">
          <a:xfrm>
            <a:off x="2578100" y="3965575"/>
            <a:ext cx="1273175" cy="1947863"/>
          </a:xfrm>
          <a:prstGeom prst="ellipse">
            <a:avLst/>
          </a:prstGeom>
          <a:noFill/>
          <a:ln w="9525" algn="ctr">
            <a:solidFill>
              <a:srgbClr val="FF00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TextBox 8"/>
          <p:cNvSpPr txBox="1">
            <a:spLocks noChangeArrowheads="1"/>
          </p:cNvSpPr>
          <p:nvPr/>
        </p:nvSpPr>
        <p:spPr bwMode="auto">
          <a:xfrm>
            <a:off x="0" y="0"/>
            <a:ext cx="8270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D7</a:t>
            </a:r>
            <a:endParaRPr lang="en-CA" b="1"/>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224644" y="-5679"/>
            <a:ext cx="8610600" cy="986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r>
              <a:rPr lang="en-GB" sz="3600" kern="0" smtClean="0"/>
              <a:t>The Role of Hypotheses</a:t>
            </a:r>
          </a:p>
        </p:txBody>
      </p:sp>
      <p:sp>
        <p:nvSpPr>
          <p:cNvPr id="4" name="TextBox 3"/>
          <p:cNvSpPr txBox="1"/>
          <p:nvPr/>
        </p:nvSpPr>
        <p:spPr>
          <a:xfrm>
            <a:off x="683568" y="1124744"/>
            <a:ext cx="7956884" cy="2062103"/>
          </a:xfrm>
          <a:prstGeom prst="rect">
            <a:avLst/>
          </a:prstGeom>
          <a:noFill/>
        </p:spPr>
        <p:txBody>
          <a:bodyPr wrap="square" rtlCol="0">
            <a:spAutoFit/>
          </a:bodyPr>
          <a:lstStyle/>
          <a:p>
            <a:r>
              <a:rPr lang="en-US" sz="2800" b="1" smtClean="0">
                <a:solidFill>
                  <a:srgbClr val="FF0000"/>
                </a:solidFill>
              </a:rPr>
              <a:t>Understanding comes from falsifiable hypotheses:</a:t>
            </a:r>
          </a:p>
          <a:p>
            <a:pPr marL="342900" indent="-342900">
              <a:buFont typeface="Arial" pitchFamily="34" charset="0"/>
              <a:buChar char="•"/>
            </a:pPr>
            <a:r>
              <a:rPr lang="en-US" sz="2000" smtClean="0"/>
              <a:t>You cannot prove any hypothesis to be true;</a:t>
            </a:r>
          </a:p>
          <a:p>
            <a:pPr marL="342900" indent="-342900">
              <a:buFont typeface="Arial" pitchFamily="34" charset="0"/>
              <a:buChar char="•"/>
            </a:pPr>
            <a:r>
              <a:rPr lang="en-US" sz="2000" smtClean="0"/>
              <a:t>You can only prove an hypothesis to be false;</a:t>
            </a:r>
          </a:p>
          <a:p>
            <a:pPr marL="342900" indent="-342900">
              <a:buFont typeface="Arial" pitchFamily="34" charset="0"/>
              <a:buChar char="•"/>
            </a:pPr>
            <a:r>
              <a:rPr lang="en-US" sz="2000" smtClean="0"/>
              <a:t>There are, therefore, no “scientific facts”;</a:t>
            </a:r>
          </a:p>
          <a:p>
            <a:pPr marL="342900" indent="-342900">
              <a:buFont typeface="Arial" pitchFamily="34" charset="0"/>
              <a:buChar char="•"/>
            </a:pPr>
            <a:r>
              <a:rPr lang="en-US" sz="2000" smtClean="0"/>
              <a:t>There are only scientific hypotheses that have withstood all attempts, so far, to disprove them.</a:t>
            </a:r>
          </a:p>
        </p:txBody>
      </p:sp>
      <p:sp>
        <p:nvSpPr>
          <p:cNvPr id="5" name="TextBox 4"/>
          <p:cNvSpPr txBox="1"/>
          <p:nvPr/>
        </p:nvSpPr>
        <p:spPr>
          <a:xfrm>
            <a:off x="611560" y="3176972"/>
            <a:ext cx="7740860" cy="2985433"/>
          </a:xfrm>
          <a:prstGeom prst="rect">
            <a:avLst/>
          </a:prstGeom>
          <a:noFill/>
        </p:spPr>
        <p:txBody>
          <a:bodyPr wrap="square" rtlCol="0">
            <a:spAutoFit/>
          </a:bodyPr>
          <a:lstStyle/>
          <a:p>
            <a:r>
              <a:rPr lang="en-US" sz="2800" b="1" smtClean="0">
                <a:solidFill>
                  <a:srgbClr val="FF0000"/>
                </a:solidFill>
              </a:rPr>
              <a:t>A good hypothesis:</a:t>
            </a:r>
          </a:p>
          <a:p>
            <a:pPr marL="342900" indent="-342900">
              <a:buFont typeface="Arial" pitchFamily="34" charset="0"/>
              <a:buChar char="•"/>
            </a:pPr>
            <a:r>
              <a:rPr lang="en-US" sz="2000" b="1" smtClean="0"/>
              <a:t>Is a prediction </a:t>
            </a:r>
            <a:r>
              <a:rPr lang="en-US" sz="2000" smtClean="0"/>
              <a:t>– it is a clear statement of expected outcomes for a class of potential experiments to be done in the future;</a:t>
            </a:r>
          </a:p>
          <a:p>
            <a:pPr marL="342900" indent="-342900">
              <a:buFont typeface="Arial" pitchFamily="34" charset="0"/>
              <a:buChar char="•"/>
            </a:pPr>
            <a:r>
              <a:rPr lang="en-US" sz="2000" b="1" smtClean="0"/>
              <a:t>Is falsifiable </a:t>
            </a:r>
            <a:r>
              <a:rPr lang="en-US" sz="2000" smtClean="0"/>
              <a:t>– there must be experimental means by which the truth of the hypothesis can be tested; this means progress and understanding comes largely from falsified hypotheses;</a:t>
            </a:r>
          </a:p>
          <a:p>
            <a:pPr marL="342900" indent="-342900">
              <a:buFont typeface="Arial" pitchFamily="34" charset="0"/>
              <a:buChar char="•"/>
            </a:pPr>
            <a:r>
              <a:rPr lang="en-US" sz="2000" b="1" smtClean="0"/>
              <a:t>Is as general as possible </a:t>
            </a:r>
            <a:r>
              <a:rPr lang="en-US" sz="2000" smtClean="0"/>
              <a:t>– and so it may be validated in some experiments, and falsified in others, leading to better more specific hypotheses.</a:t>
            </a:r>
          </a:p>
        </p:txBody>
      </p:sp>
      <p:sp>
        <p:nvSpPr>
          <p:cNvPr id="6" name="TextBox 5"/>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a:t>
            </a:r>
            <a:endParaRPr lang="en-CA" b="1"/>
          </a:p>
        </p:txBody>
      </p:sp>
    </p:spTree>
    <p:extLst>
      <p:ext uri="{BB962C8B-B14F-4D97-AF65-F5344CB8AC3E}">
        <p14:creationId xmlns:p14="http://schemas.microsoft.com/office/powerpoint/2010/main" val="21788151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028" y="0"/>
            <a:ext cx="7772400" cy="1143000"/>
          </a:xfrm>
        </p:spPr>
        <p:txBody>
          <a:bodyPr/>
          <a:lstStyle/>
          <a:p>
            <a:r>
              <a:rPr lang="en-US" smtClean="0"/>
              <a:t>Some Hypotheses</a:t>
            </a:r>
            <a:endParaRPr lang="en-US"/>
          </a:p>
        </p:txBody>
      </p:sp>
      <p:sp>
        <p:nvSpPr>
          <p:cNvPr id="3" name="Content Placeholder 2"/>
          <p:cNvSpPr>
            <a:spLocks noGrp="1"/>
          </p:cNvSpPr>
          <p:nvPr>
            <p:ph idx="1"/>
          </p:nvPr>
        </p:nvSpPr>
        <p:spPr>
          <a:xfrm>
            <a:off x="719572" y="872716"/>
            <a:ext cx="7772400" cy="5436604"/>
          </a:xfrm>
        </p:spPr>
        <p:txBody>
          <a:bodyPr/>
          <a:lstStyle/>
          <a:p>
            <a:pPr marL="0" indent="0">
              <a:buNone/>
            </a:pPr>
            <a:r>
              <a:rPr lang="en-GB" sz="2000"/>
              <a:t>#</a:t>
            </a:r>
            <a:r>
              <a:rPr lang="en-GB" sz="2000" smtClean="0"/>
              <a:t>01 </a:t>
            </a:r>
            <a:r>
              <a:rPr lang="en-GB" sz="2000"/>
              <a:t>– </a:t>
            </a:r>
            <a:r>
              <a:rPr lang="en-GB" sz="2000" b="1">
                <a:solidFill>
                  <a:srgbClr val="FF0000"/>
                </a:solidFill>
              </a:rPr>
              <a:t>Necessity and Sufficiency </a:t>
            </a:r>
            <a:r>
              <a:rPr lang="en-GB" sz="2000" b="1" smtClean="0">
                <a:solidFill>
                  <a:srgbClr val="FF0000"/>
                </a:solidFill>
              </a:rPr>
              <a:t>Hypothesis </a:t>
            </a:r>
            <a:r>
              <a:rPr lang="en-GB" sz="2000" smtClean="0"/>
              <a:t>– </a:t>
            </a:r>
            <a:r>
              <a:rPr lang="en-US" sz="2000"/>
              <a:t>The PMM as found in ModEco is the most simple </a:t>
            </a:r>
            <a:r>
              <a:rPr lang="en-US" sz="2000" b="1"/>
              <a:t>conforming model economy</a:t>
            </a:r>
            <a:r>
              <a:rPr lang="en-US" sz="2000"/>
              <a:t> that can be constructed.</a:t>
            </a:r>
          </a:p>
          <a:p>
            <a:pPr marL="0" indent="0">
              <a:buNone/>
            </a:pPr>
            <a:r>
              <a:rPr lang="en-US" sz="2000"/>
              <a:t>#02 – </a:t>
            </a:r>
            <a:r>
              <a:rPr lang="en-US" sz="2000" b="1">
                <a:solidFill>
                  <a:srgbClr val="FF0000"/>
                </a:solidFill>
              </a:rPr>
              <a:t>Price/Value </a:t>
            </a:r>
            <a:r>
              <a:rPr lang="en-US" sz="2000" b="1" smtClean="0">
                <a:solidFill>
                  <a:srgbClr val="FF0000"/>
                </a:solidFill>
              </a:rPr>
              <a:t>Gap Hypothesis </a:t>
            </a:r>
            <a:r>
              <a:rPr lang="en-US" sz="2000"/>
              <a:t>– It is not possible to construct a </a:t>
            </a:r>
            <a:r>
              <a:rPr lang="en-US" sz="2000" b="1"/>
              <a:t>conforming model economy </a:t>
            </a:r>
            <a:r>
              <a:rPr lang="en-US" sz="2000"/>
              <a:t>in which all negotiated transactions allow for the possibility of profit and loss</a:t>
            </a:r>
            <a:r>
              <a:rPr lang="en-US" sz="2000" smtClean="0"/>
              <a:t>.</a:t>
            </a:r>
          </a:p>
          <a:p>
            <a:pPr marL="0" indent="0">
              <a:buNone/>
            </a:pPr>
            <a:r>
              <a:rPr lang="en-US" sz="2000"/>
              <a:t>#03 – </a:t>
            </a:r>
            <a:r>
              <a:rPr lang="en-US" sz="2000" b="1"/>
              <a:t>Intrinsic Value Hypothesis</a:t>
            </a:r>
            <a:r>
              <a:rPr lang="en-US" sz="2000"/>
              <a:t> – All </a:t>
            </a:r>
            <a:r>
              <a:rPr lang="en-US" sz="2000" b="1"/>
              <a:t>conforming model economies</a:t>
            </a:r>
            <a:r>
              <a:rPr lang="en-US" sz="2000"/>
              <a:t> are such that the biophysical needs of the agents either implicitly or explicitly control the price of food.</a:t>
            </a:r>
          </a:p>
          <a:p>
            <a:pPr marL="0" indent="0">
              <a:buNone/>
            </a:pPr>
            <a:r>
              <a:rPr lang="en-US" sz="2000" smtClean="0"/>
              <a:t>#</a:t>
            </a:r>
            <a:r>
              <a:rPr lang="en-US" sz="2000"/>
              <a:t>04 – </a:t>
            </a:r>
            <a:r>
              <a:rPr lang="en-US" sz="2000" b="1"/>
              <a:t>Central Authority Hypothesis </a:t>
            </a:r>
            <a:r>
              <a:rPr lang="en-US" sz="2000"/>
              <a:t>– Any </a:t>
            </a:r>
            <a:r>
              <a:rPr lang="en-US" sz="2000" b="1"/>
              <a:t>conforming model economy </a:t>
            </a:r>
            <a:r>
              <a:rPr lang="en-US" sz="2000"/>
              <a:t>must include immortal non-local agents performing the roles of the MMgr and EMgr.</a:t>
            </a:r>
          </a:p>
          <a:p>
            <a:pPr marL="0" indent="0">
              <a:buNone/>
            </a:pPr>
            <a:r>
              <a:rPr lang="en-US" sz="2000" smtClean="0"/>
              <a:t>#</a:t>
            </a:r>
            <a:r>
              <a:rPr lang="en-US" sz="2000"/>
              <a:t>05 – </a:t>
            </a:r>
            <a:r>
              <a:rPr lang="en-US" sz="2000" b="1">
                <a:solidFill>
                  <a:srgbClr val="FF0000"/>
                </a:solidFill>
              </a:rPr>
              <a:t>Social Justice Hypothesis </a:t>
            </a:r>
            <a:r>
              <a:rPr lang="en-US" sz="2000"/>
              <a:t>– In any </a:t>
            </a:r>
            <a:r>
              <a:rPr lang="en-US" sz="2000" b="1"/>
              <a:t>conforming model economy</a:t>
            </a:r>
            <a:r>
              <a:rPr lang="en-US" sz="2000"/>
              <a:t>, the majority of agents are poor.</a:t>
            </a:r>
          </a:p>
          <a:p>
            <a:pPr marL="0" indent="0">
              <a:buNone/>
            </a:pPr>
            <a:r>
              <a:rPr lang="en-US" sz="2000"/>
              <a:t>#</a:t>
            </a:r>
            <a:r>
              <a:rPr lang="en-US" sz="2000" smtClean="0"/>
              <a:t>06 </a:t>
            </a:r>
            <a:r>
              <a:rPr lang="en-US" sz="2000"/>
              <a:t>– </a:t>
            </a:r>
            <a:r>
              <a:rPr lang="en-US" sz="2000" b="1" smtClean="0">
                <a:solidFill>
                  <a:srgbClr val="FF0000"/>
                </a:solidFill>
              </a:rPr>
              <a:t>MEP and MEPP </a:t>
            </a:r>
            <a:r>
              <a:rPr lang="en-US" sz="2000" b="1">
                <a:solidFill>
                  <a:srgbClr val="FF0000"/>
                </a:solidFill>
              </a:rPr>
              <a:t>Hypothesis</a:t>
            </a:r>
            <a:r>
              <a:rPr lang="en-US" sz="2000"/>
              <a:t> – </a:t>
            </a:r>
            <a:r>
              <a:rPr lang="en-US" sz="2000" b="1" smtClean="0"/>
              <a:t>Conforming </a:t>
            </a:r>
            <a:r>
              <a:rPr lang="en-US" sz="2000" b="1"/>
              <a:t>model </a:t>
            </a:r>
            <a:r>
              <a:rPr lang="en-US" sz="2000" b="1" smtClean="0"/>
              <a:t>economies</a:t>
            </a:r>
            <a:r>
              <a:rPr lang="en-US" sz="2000" smtClean="0"/>
              <a:t> do </a:t>
            </a:r>
            <a:r>
              <a:rPr lang="en-US" sz="2000"/>
              <a:t>not exhibit the </a:t>
            </a:r>
            <a:r>
              <a:rPr lang="en-US" sz="2000" smtClean="0"/>
              <a:t>MEP or MEPP.</a:t>
            </a:r>
            <a:endParaRPr lang="en-US" sz="2800"/>
          </a:p>
        </p:txBody>
      </p:sp>
      <p:sp>
        <p:nvSpPr>
          <p:cNvPr id="16" name="TextBox 15"/>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E1a</a:t>
            </a:r>
            <a:endParaRPr lang="en-CA" b="1"/>
          </a:p>
        </p:txBody>
      </p:sp>
    </p:spTree>
    <p:extLst>
      <p:ext uri="{BB962C8B-B14F-4D97-AF65-F5344CB8AC3E}">
        <p14:creationId xmlns:p14="http://schemas.microsoft.com/office/powerpoint/2010/main" val="24426085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#01 – Necessity and Sufficiency Hypothesis</a:t>
            </a:r>
            <a:endParaRPr lang="en-GB" sz="3600" smtClean="0"/>
          </a:p>
        </p:txBody>
      </p:sp>
      <p:sp>
        <p:nvSpPr>
          <p:cNvPr id="4" name="TextBox 3"/>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E2</a:t>
            </a:r>
            <a:endParaRPr lang="en-CA" b="1"/>
          </a:p>
        </p:txBody>
      </p:sp>
      <p:sp>
        <p:nvSpPr>
          <p:cNvPr id="5" name="TextBox 9"/>
          <p:cNvSpPr txBox="1">
            <a:spLocks noChangeArrowheads="1"/>
          </p:cNvSpPr>
          <p:nvPr/>
        </p:nvSpPr>
        <p:spPr bwMode="auto">
          <a:xfrm>
            <a:off x="827088" y="1484784"/>
            <a:ext cx="7525332" cy="4524315"/>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571500" indent="-571500">
              <a:buFont typeface="Arial" pitchFamily="34" charset="0"/>
              <a:buChar char="•"/>
            </a:pPr>
            <a:r>
              <a:rPr lang="en-US" sz="3600" b="1" smtClean="0"/>
              <a:t>Is long-term sustainability truly an “economic” possibility?</a:t>
            </a:r>
          </a:p>
          <a:p>
            <a:pPr marL="571500" indent="-571500">
              <a:buFont typeface="Arial" pitchFamily="34" charset="0"/>
              <a:buChar char="•"/>
            </a:pPr>
            <a:endParaRPr lang="en-US" sz="3600" b="1" smtClean="0"/>
          </a:p>
          <a:p>
            <a:pPr marL="571500" indent="-571500">
              <a:buFont typeface="Arial" pitchFamily="34" charset="0"/>
              <a:buChar char="•"/>
            </a:pPr>
            <a:r>
              <a:rPr lang="en-US" sz="3600" b="1" smtClean="0">
                <a:solidFill>
                  <a:srgbClr val="FF0000"/>
                </a:solidFill>
              </a:rPr>
              <a:t>Under what circumstances?</a:t>
            </a:r>
          </a:p>
          <a:p>
            <a:pPr marL="571500" indent="-571500">
              <a:buFont typeface="Arial" pitchFamily="34" charset="0"/>
              <a:buChar char="•"/>
            </a:pPr>
            <a:endParaRPr lang="en-US" sz="3600" b="1" smtClean="0">
              <a:solidFill>
                <a:srgbClr val="FF0000"/>
              </a:solidFill>
            </a:endParaRPr>
          </a:p>
          <a:p>
            <a:pPr marL="571500" indent="-571500">
              <a:buFont typeface="Arial" pitchFamily="34" charset="0"/>
              <a:buChar char="•"/>
            </a:pPr>
            <a:r>
              <a:rPr lang="en-US" sz="3600" b="1" smtClean="0"/>
              <a:t>What are the necessary and sufficient conditions, from the point of view of dynamic systems?</a:t>
            </a:r>
            <a:endParaRPr lang="en-US" sz="3600" b="1"/>
          </a:p>
        </p:txBody>
      </p:sp>
    </p:spTree>
    <p:extLst>
      <p:ext uri="{BB962C8B-B14F-4D97-AF65-F5344CB8AC3E}">
        <p14:creationId xmlns:p14="http://schemas.microsoft.com/office/powerpoint/2010/main" val="16070740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#01 – Necessity and Sufficiency Hypothesis</a:t>
            </a:r>
            <a:endParaRPr lang="en-GB" sz="3600" smtClean="0"/>
          </a:p>
        </p:txBody>
      </p:sp>
      <p:sp>
        <p:nvSpPr>
          <p:cNvPr id="29700" name="TextBox 6"/>
          <p:cNvSpPr txBox="1">
            <a:spLocks noChangeArrowheads="1"/>
          </p:cNvSpPr>
          <p:nvPr/>
        </p:nvSpPr>
        <p:spPr bwMode="auto">
          <a:xfrm>
            <a:off x="584200" y="1304925"/>
            <a:ext cx="8020050" cy="13843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2800" b="1"/>
              <a:t>The PMM as found in ModEco is the most simple </a:t>
            </a:r>
            <a:r>
              <a:rPr lang="en-US" sz="2800" b="1" u="sng"/>
              <a:t>conforming</a:t>
            </a:r>
            <a:r>
              <a:rPr lang="en-US" sz="2800" b="1"/>
              <a:t> model economy that can be constructed.</a:t>
            </a:r>
          </a:p>
        </p:txBody>
      </p:sp>
      <p:sp>
        <p:nvSpPr>
          <p:cNvPr id="29701" name="TextBox 7"/>
          <p:cNvSpPr txBox="1">
            <a:spLocks noChangeArrowheads="1"/>
          </p:cNvSpPr>
          <p:nvPr/>
        </p:nvSpPr>
        <p:spPr bwMode="auto">
          <a:xfrm>
            <a:off x="584200" y="2800350"/>
            <a:ext cx="8020050" cy="13843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800" b="1"/>
              <a:t>Goal:</a:t>
            </a:r>
            <a:r>
              <a:rPr lang="en-US" sz="2800"/>
              <a:t>  To focus attention on the questions of necessity and sufficiency of the various features of simple sustainable economies. </a:t>
            </a:r>
          </a:p>
        </p:txBody>
      </p:sp>
      <p:sp>
        <p:nvSpPr>
          <p:cNvPr id="29702" name="TextBox 8"/>
          <p:cNvSpPr txBox="1">
            <a:spLocks noChangeArrowheads="1"/>
          </p:cNvSpPr>
          <p:nvPr/>
        </p:nvSpPr>
        <p:spPr bwMode="auto">
          <a:xfrm>
            <a:off x="573088" y="4292600"/>
            <a:ext cx="3494856" cy="224676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800"/>
              <a:t>It is expected that this hypothesis will be easy to </a:t>
            </a:r>
            <a:r>
              <a:rPr lang="en-US" sz="2800" smtClean="0"/>
              <a:t>falsify, </a:t>
            </a:r>
            <a:r>
              <a:rPr lang="en-US" sz="2800"/>
              <a:t>but instructive in the disproving.</a:t>
            </a:r>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E3</a:t>
            </a:r>
            <a:endParaRPr lang="en-CA" b="1"/>
          </a:p>
        </p:txBody>
      </p:sp>
      <p:sp>
        <p:nvSpPr>
          <p:cNvPr id="8" name="TextBox 9"/>
          <p:cNvSpPr txBox="1">
            <a:spLocks noChangeArrowheads="1"/>
          </p:cNvSpPr>
          <p:nvPr/>
        </p:nvSpPr>
        <p:spPr bwMode="auto">
          <a:xfrm>
            <a:off x="4247964" y="4631154"/>
            <a:ext cx="4284476" cy="1569660"/>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b="1"/>
              <a:t>Is long-term sustainability truly an “economic” possibility?</a:t>
            </a:r>
          </a:p>
          <a:p>
            <a:pPr algn="ctr"/>
            <a:r>
              <a:rPr lang="en-US" b="1" smtClean="0"/>
              <a:t>Under </a:t>
            </a:r>
            <a:r>
              <a:rPr lang="en-US" b="1"/>
              <a:t>what circumstances?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#02 – Price/Value Gap Hypothesis</a:t>
            </a:r>
            <a:endParaRPr lang="en-GB" sz="3600" smtClean="0"/>
          </a:p>
        </p:txBody>
      </p:sp>
      <p:sp>
        <p:nvSpPr>
          <p:cNvPr id="30724" name="TextBox 6"/>
          <p:cNvSpPr txBox="1">
            <a:spLocks noChangeArrowheads="1"/>
          </p:cNvSpPr>
          <p:nvPr/>
        </p:nvSpPr>
        <p:spPr bwMode="auto">
          <a:xfrm>
            <a:off x="584200" y="1304925"/>
            <a:ext cx="8020050" cy="13843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2800" b="1"/>
              <a:t>It is not possible to construct a conforming model economy in which all negotiated transactions allow for the possibility of profit and loss.</a:t>
            </a:r>
          </a:p>
        </p:txBody>
      </p:sp>
      <p:sp>
        <p:nvSpPr>
          <p:cNvPr id="30725" name="TextBox 9"/>
          <p:cNvSpPr txBox="1">
            <a:spLocks noChangeArrowheads="1"/>
          </p:cNvSpPr>
          <p:nvPr/>
        </p:nvSpPr>
        <p:spPr bwMode="auto">
          <a:xfrm>
            <a:off x="5935663" y="3419475"/>
            <a:ext cx="2663825" cy="2062163"/>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a:t>Are these ideals mutually exclusive?</a:t>
            </a:r>
          </a:p>
        </p:txBody>
      </p:sp>
      <p:sp>
        <p:nvSpPr>
          <p:cNvPr id="30726" name="TextBox 10"/>
          <p:cNvSpPr txBox="1">
            <a:spLocks noChangeArrowheads="1"/>
          </p:cNvSpPr>
          <p:nvPr/>
        </p:nvSpPr>
        <p:spPr bwMode="auto">
          <a:xfrm>
            <a:off x="584200" y="3176588"/>
            <a:ext cx="4743450" cy="255454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4000" b="1">
                <a:solidFill>
                  <a:srgbClr val="0070C0"/>
                </a:solidFill>
              </a:rPr>
              <a:t>Sustainability</a:t>
            </a:r>
          </a:p>
          <a:p>
            <a:pPr algn="ctr"/>
            <a:r>
              <a:rPr lang="en-US" sz="4000" b="1"/>
              <a:t>VS</a:t>
            </a:r>
          </a:p>
          <a:p>
            <a:pPr algn="ctr"/>
            <a:r>
              <a:rPr lang="en-US" sz="4000" b="1">
                <a:solidFill>
                  <a:srgbClr val="0070C0"/>
                </a:solidFill>
              </a:rPr>
              <a:t>Free Market </a:t>
            </a:r>
            <a:r>
              <a:rPr lang="en-US" sz="4000" b="1" smtClean="0">
                <a:solidFill>
                  <a:srgbClr val="0070C0"/>
                </a:solidFill>
              </a:rPr>
              <a:t>Economics</a:t>
            </a:r>
            <a:endParaRPr lang="en-US" sz="4000" b="1">
              <a:solidFill>
                <a:srgbClr val="0070C0"/>
              </a:solidFill>
            </a:endParaRPr>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E4</a:t>
            </a:r>
            <a:endParaRPr lang="en-CA" b="1"/>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#03 – Intrinsic Value Hypothesis</a:t>
            </a:r>
            <a:endParaRPr lang="en-GB" sz="3600" smtClean="0"/>
          </a:p>
        </p:txBody>
      </p:sp>
      <p:sp>
        <p:nvSpPr>
          <p:cNvPr id="31748" name="TextBox 6"/>
          <p:cNvSpPr txBox="1">
            <a:spLocks noChangeArrowheads="1"/>
          </p:cNvSpPr>
          <p:nvPr/>
        </p:nvSpPr>
        <p:spPr bwMode="auto">
          <a:xfrm>
            <a:off x="584200" y="1304925"/>
            <a:ext cx="8020050" cy="13843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2800" b="1"/>
              <a:t>All conforming model economies are such that the biophysical needs of the agents either implicitly or explicitly control the price of food.</a:t>
            </a:r>
          </a:p>
        </p:txBody>
      </p:sp>
      <p:sp>
        <p:nvSpPr>
          <p:cNvPr id="31749" name="TextBox 7"/>
          <p:cNvSpPr txBox="1">
            <a:spLocks noChangeArrowheads="1"/>
          </p:cNvSpPr>
          <p:nvPr/>
        </p:nvSpPr>
        <p:spPr bwMode="auto">
          <a:xfrm>
            <a:off x="579438" y="3259138"/>
            <a:ext cx="4240212" cy="2677656"/>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800" b="1"/>
              <a:t>Price </a:t>
            </a:r>
            <a:r>
              <a:rPr lang="en-US" sz="2800" b="1" smtClean="0"/>
              <a:t>Influencers:</a:t>
            </a:r>
            <a:endParaRPr lang="en-US" sz="2800" b="1"/>
          </a:p>
          <a:p>
            <a:r>
              <a:rPr lang="en-US" sz="2800">
                <a:solidFill>
                  <a:srgbClr val="0070C0"/>
                </a:solidFill>
              </a:rPr>
              <a:t>Contained energy</a:t>
            </a:r>
          </a:p>
          <a:p>
            <a:r>
              <a:rPr lang="en-US" sz="2800">
                <a:solidFill>
                  <a:srgbClr val="0070C0"/>
                </a:solidFill>
              </a:rPr>
              <a:t>Embedded energy</a:t>
            </a:r>
          </a:p>
          <a:p>
            <a:r>
              <a:rPr lang="en-US" sz="2800"/>
              <a:t>Urgency</a:t>
            </a:r>
          </a:p>
          <a:p>
            <a:r>
              <a:rPr lang="en-US" sz="2800" smtClean="0"/>
              <a:t>Rarity</a:t>
            </a:r>
            <a:endParaRPr lang="en-US" sz="2800"/>
          </a:p>
          <a:p>
            <a:r>
              <a:rPr lang="en-US" sz="2800" smtClean="0"/>
              <a:t>Luxury</a:t>
            </a:r>
          </a:p>
        </p:txBody>
      </p:sp>
      <p:sp>
        <p:nvSpPr>
          <p:cNvPr id="31750" name="TextBox 8"/>
          <p:cNvSpPr txBox="1">
            <a:spLocks noChangeArrowheads="1"/>
          </p:cNvSpPr>
          <p:nvPr/>
        </p:nvSpPr>
        <p:spPr bwMode="auto">
          <a:xfrm>
            <a:off x="5256076" y="3356992"/>
            <a:ext cx="3265488" cy="2554288"/>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a:t>Critical Role of Energy in Setting </a:t>
            </a:r>
            <a:r>
              <a:rPr lang="en-US" sz="3200" b="1" smtClean="0"/>
              <a:t>Prices </a:t>
            </a:r>
            <a:r>
              <a:rPr lang="en-US" sz="3200" b="1"/>
              <a:t>in a Sustainable Economy</a:t>
            </a:r>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E5</a:t>
            </a:r>
            <a:endParaRPr lang="en-CA" b="1"/>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#04 – Central Authority Hypothesis</a:t>
            </a:r>
            <a:endParaRPr lang="en-GB" sz="3600" smtClean="0"/>
          </a:p>
        </p:txBody>
      </p:sp>
      <p:sp>
        <p:nvSpPr>
          <p:cNvPr id="32772" name="TextBox 6"/>
          <p:cNvSpPr txBox="1">
            <a:spLocks noChangeArrowheads="1"/>
          </p:cNvSpPr>
          <p:nvPr/>
        </p:nvSpPr>
        <p:spPr bwMode="auto">
          <a:xfrm>
            <a:off x="584200" y="1304925"/>
            <a:ext cx="8020050" cy="13843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2800" b="1"/>
              <a:t>Any conforming model economy must include immortal non-local agents performing the roles of the MMgr and EMgr.</a:t>
            </a:r>
          </a:p>
        </p:txBody>
      </p:sp>
      <p:sp>
        <p:nvSpPr>
          <p:cNvPr id="32773" name="TextBox 7"/>
          <p:cNvSpPr txBox="1">
            <a:spLocks noChangeArrowheads="1"/>
          </p:cNvSpPr>
          <p:nvPr/>
        </p:nvSpPr>
        <p:spPr bwMode="auto">
          <a:xfrm>
            <a:off x="5935663" y="3419475"/>
            <a:ext cx="2663825" cy="2062163"/>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a:t>Are these ideals mutually exclusive?</a:t>
            </a:r>
          </a:p>
        </p:txBody>
      </p:sp>
      <p:sp>
        <p:nvSpPr>
          <p:cNvPr id="32774" name="TextBox 8"/>
          <p:cNvSpPr txBox="1">
            <a:spLocks noChangeArrowheads="1"/>
          </p:cNvSpPr>
          <p:nvPr/>
        </p:nvSpPr>
        <p:spPr bwMode="auto">
          <a:xfrm>
            <a:off x="584200" y="3176588"/>
            <a:ext cx="4743450" cy="255428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4000" b="1">
                <a:solidFill>
                  <a:srgbClr val="0070C0"/>
                </a:solidFill>
              </a:rPr>
              <a:t>Sustainability</a:t>
            </a:r>
          </a:p>
          <a:p>
            <a:pPr algn="ctr"/>
            <a:r>
              <a:rPr lang="en-US" sz="4000" b="1"/>
              <a:t>VS</a:t>
            </a:r>
          </a:p>
          <a:p>
            <a:pPr algn="ctr"/>
            <a:r>
              <a:rPr lang="en-US" sz="4000" b="1">
                <a:solidFill>
                  <a:srgbClr val="0070C0"/>
                </a:solidFill>
              </a:rPr>
              <a:t>Small Central Government</a:t>
            </a:r>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E6</a:t>
            </a:r>
            <a:endParaRPr lang="en-CA" b="1"/>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idx="4294967295"/>
          </p:nvPr>
        </p:nvSpPr>
        <p:spPr>
          <a:xfrm>
            <a:off x="228600" y="0"/>
            <a:ext cx="5695676" cy="1268413"/>
          </a:xfrm>
        </p:spPr>
        <p:txBody>
          <a:bodyPr/>
          <a:lstStyle/>
          <a:p>
            <a:r>
              <a:rPr lang="en-GB" sz="3600" smtClean="0"/>
              <a:t>Some Hypotheses</a:t>
            </a:r>
            <a:br>
              <a:rPr lang="en-GB" sz="3600" smtClean="0"/>
            </a:br>
            <a:r>
              <a:rPr lang="en-GB" sz="2800" smtClean="0"/>
              <a:t>#05 – Social Justice Hypothesis</a:t>
            </a:r>
            <a:endParaRPr lang="en-GB" sz="3600" smtClean="0"/>
          </a:p>
        </p:txBody>
      </p:sp>
      <p:sp>
        <p:nvSpPr>
          <p:cNvPr id="4" name="TextBox 3"/>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E7</a:t>
            </a:r>
            <a:endParaRPr lang="en-CA" b="1"/>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350" y="1628800"/>
            <a:ext cx="5109926"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Line Callout 3 5"/>
          <p:cNvSpPr/>
          <p:nvPr/>
        </p:nvSpPr>
        <p:spPr bwMode="auto">
          <a:xfrm>
            <a:off x="467544" y="4509121"/>
            <a:ext cx="2448272" cy="1656184"/>
          </a:xfrm>
          <a:prstGeom prst="borderCallout3">
            <a:avLst>
              <a:gd name="adj1" fmla="val -8155"/>
              <a:gd name="adj2" fmla="val 60524"/>
              <a:gd name="adj3" fmla="val -4077"/>
              <a:gd name="adj4" fmla="val 60351"/>
              <a:gd name="adj5" fmla="val -52015"/>
              <a:gd name="adj6" fmla="val 52667"/>
              <a:gd name="adj7" fmla="val -119858"/>
              <a:gd name="adj8" fmla="val 53738"/>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Most Frmrs are dirt poor, with the mode at $30,000</a:t>
            </a:r>
            <a:r>
              <a:rPr kumimoji="0" lang="en-US" b="0" i="0" u="none" strike="noStrike" cap="none" normalizeH="0" smtClean="0">
                <a:ln>
                  <a:noFill/>
                </a:ln>
                <a:solidFill>
                  <a:schemeClr val="tx1"/>
                </a:solidFill>
                <a:effectLst/>
                <a:latin typeface="Times New Roman" pitchFamily="18" charset="0"/>
              </a:rPr>
              <a:t>.</a:t>
            </a:r>
            <a:endParaRPr kumimoji="0" lang="en-US" b="0" i="0" u="none" strike="noStrike" cap="none" normalizeH="0" baseline="0" smtClean="0">
              <a:ln>
                <a:noFill/>
              </a:ln>
              <a:solidFill>
                <a:schemeClr val="tx1"/>
              </a:solidFill>
              <a:effectLst/>
              <a:latin typeface="Times New Roman" pitchFamily="18" charset="0"/>
            </a:endParaRPr>
          </a:p>
        </p:txBody>
      </p:sp>
      <p:sp>
        <p:nvSpPr>
          <p:cNvPr id="7" name="Line Callout 3 6"/>
          <p:cNvSpPr/>
          <p:nvPr/>
        </p:nvSpPr>
        <p:spPr bwMode="auto">
          <a:xfrm>
            <a:off x="4052068" y="4797152"/>
            <a:ext cx="3904308" cy="1512167"/>
          </a:xfrm>
          <a:prstGeom prst="borderCallout3">
            <a:avLst>
              <a:gd name="adj1" fmla="val -8155"/>
              <a:gd name="adj2" fmla="val 60524"/>
              <a:gd name="adj3" fmla="val -4077"/>
              <a:gd name="adj4" fmla="val 60351"/>
              <a:gd name="adj5" fmla="val -36154"/>
              <a:gd name="adj6" fmla="val 63076"/>
              <a:gd name="adj7" fmla="val -57578"/>
              <a:gd name="adj8" fmla="val 44883"/>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By comparison, one Frmr garnered $250,000 in his lifetime</a:t>
            </a:r>
            <a:r>
              <a:rPr kumimoji="0" lang="en-US" b="0" i="0" u="none" strike="noStrike" cap="none" normalizeH="0" smtClean="0">
                <a:ln>
                  <a:noFill/>
                </a:ln>
                <a:solidFill>
                  <a:schemeClr val="tx1"/>
                </a:solidFill>
                <a:effectLst/>
                <a:latin typeface="Times New Roman" pitchFamily="18" charset="0"/>
              </a:rPr>
              <a:t>.  The rich get richer, the poor die young.</a:t>
            </a:r>
            <a:endParaRPr kumimoji="0" lang="en-US" b="0" i="0" u="none" strike="noStrike" cap="none" normalizeH="0" baseline="0" smtClean="0">
              <a:ln>
                <a:noFill/>
              </a:ln>
              <a:solidFill>
                <a:schemeClr val="tx1"/>
              </a:solidFill>
              <a:effectLst/>
              <a:latin typeface="Times New Roman" pitchFamily="18" charset="0"/>
            </a:endParaRP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8924" y="1701192"/>
            <a:ext cx="492936" cy="2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156176" y="500817"/>
            <a:ext cx="2412268" cy="2893100"/>
          </a:xfrm>
          <a:prstGeom prst="rect">
            <a:avLst/>
          </a:prstGeom>
          <a:noFill/>
          <a:ln w="127000" cmpd="tri">
            <a:solidFill>
              <a:srgbClr val="00B050"/>
            </a:solidFill>
          </a:ln>
        </p:spPr>
        <p:txBody>
          <a:bodyPr wrap="square" rtlCol="0">
            <a:spAutoFit/>
          </a:bodyPr>
          <a:lstStyle/>
          <a:p>
            <a:r>
              <a:rPr lang="en-US" b="1" smtClean="0"/>
              <a:t>Frmrs:</a:t>
            </a:r>
          </a:p>
          <a:p>
            <a:r>
              <a:rPr lang="en-US" smtClean="0"/>
              <a:t>No. VS wealth.</a:t>
            </a:r>
          </a:p>
          <a:p>
            <a:endParaRPr lang="en-US" sz="1400"/>
          </a:p>
          <a:p>
            <a:r>
              <a:rPr lang="en-US" b="1" smtClean="0"/>
              <a:t>A small minority are very wealthy, having as much as 6 times the average wealth.</a:t>
            </a:r>
          </a:p>
        </p:txBody>
      </p:sp>
    </p:spTree>
    <p:extLst>
      <p:ext uri="{BB962C8B-B14F-4D97-AF65-F5344CB8AC3E}">
        <p14:creationId xmlns:p14="http://schemas.microsoft.com/office/powerpoint/2010/main" val="425371588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idx="4294967295"/>
          </p:nvPr>
        </p:nvSpPr>
        <p:spPr>
          <a:xfrm>
            <a:off x="228600" y="0"/>
            <a:ext cx="5855568" cy="1268413"/>
          </a:xfrm>
        </p:spPr>
        <p:txBody>
          <a:bodyPr/>
          <a:lstStyle/>
          <a:p>
            <a:r>
              <a:rPr lang="en-GB" sz="3600" smtClean="0"/>
              <a:t>Some Hypotheses</a:t>
            </a:r>
            <a:br>
              <a:rPr lang="en-GB" sz="3600" smtClean="0"/>
            </a:br>
            <a:r>
              <a:rPr lang="en-GB" sz="2800" smtClean="0"/>
              <a:t>#05 – Social Justice Hypothesis</a:t>
            </a:r>
            <a:endParaRPr lang="en-GB" sz="3600" smtClean="0"/>
          </a:p>
        </p:txBody>
      </p:sp>
      <p:sp>
        <p:nvSpPr>
          <p:cNvPr id="5" name="TextBox 4"/>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E8</a:t>
            </a:r>
            <a:endParaRPr lang="en-CA" b="1"/>
          </a:p>
        </p:txBody>
      </p:sp>
      <p:grpSp>
        <p:nvGrpSpPr>
          <p:cNvPr id="8" name="Group 7"/>
          <p:cNvGrpSpPr/>
          <p:nvPr/>
        </p:nvGrpSpPr>
        <p:grpSpPr>
          <a:xfrm>
            <a:off x="647564" y="1520789"/>
            <a:ext cx="5652628" cy="3024336"/>
            <a:chOff x="647564" y="1736812"/>
            <a:chExt cx="8100900" cy="4464496"/>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564" y="1736812"/>
              <a:ext cx="8100900"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1527" y="2204864"/>
              <a:ext cx="706437" cy="37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211" y="1869393"/>
              <a:ext cx="706437" cy="37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0" name="Line Callout 3 9"/>
          <p:cNvSpPr/>
          <p:nvPr/>
        </p:nvSpPr>
        <p:spPr bwMode="auto">
          <a:xfrm>
            <a:off x="467544" y="4941169"/>
            <a:ext cx="1872208" cy="1188132"/>
          </a:xfrm>
          <a:prstGeom prst="borderCallout3">
            <a:avLst>
              <a:gd name="adj1" fmla="val -8155"/>
              <a:gd name="adj2" fmla="val 60524"/>
              <a:gd name="adj3" fmla="val -4077"/>
              <a:gd name="adj4" fmla="val 60351"/>
              <a:gd name="adj5" fmla="val -52015"/>
              <a:gd name="adj6" fmla="val 52667"/>
              <a:gd name="adj7" fmla="val -190011"/>
              <a:gd name="adj8" fmla="val 53455"/>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Deaths peak between</a:t>
            </a:r>
            <a:r>
              <a:rPr kumimoji="0" lang="en-US" b="0" i="0" u="none" strike="noStrike" cap="none" normalizeH="0" smtClean="0">
                <a:ln>
                  <a:noFill/>
                </a:ln>
                <a:solidFill>
                  <a:schemeClr val="tx1"/>
                </a:solidFill>
                <a:effectLst/>
                <a:latin typeface="Times New Roman" pitchFamily="18" charset="0"/>
              </a:rPr>
              <a:t> 60 and 112 ticks.</a:t>
            </a:r>
            <a:endParaRPr kumimoji="0" lang="en-US" b="0" i="0" u="none" strike="noStrike" cap="none" normalizeH="0" baseline="0" smtClean="0">
              <a:ln>
                <a:noFill/>
              </a:ln>
              <a:solidFill>
                <a:schemeClr val="tx1"/>
              </a:solidFill>
              <a:effectLst/>
              <a:latin typeface="Times New Roman" pitchFamily="18" charset="0"/>
            </a:endParaRPr>
          </a:p>
        </p:txBody>
      </p:sp>
      <p:sp>
        <p:nvSpPr>
          <p:cNvPr id="17" name="Line Callout 3 16"/>
          <p:cNvSpPr/>
          <p:nvPr/>
        </p:nvSpPr>
        <p:spPr bwMode="auto">
          <a:xfrm>
            <a:off x="2691855" y="4907963"/>
            <a:ext cx="1872208" cy="1188132"/>
          </a:xfrm>
          <a:prstGeom prst="borderCallout3">
            <a:avLst>
              <a:gd name="adj1" fmla="val -6894"/>
              <a:gd name="adj2" fmla="val 38105"/>
              <a:gd name="adj3" fmla="val -4077"/>
              <a:gd name="adj4" fmla="val 38733"/>
              <a:gd name="adj5" fmla="val -39398"/>
              <a:gd name="adj6" fmla="val 52667"/>
              <a:gd name="adj7" fmla="val -76461"/>
              <a:gd name="adj8" fmla="val 52655"/>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The healthy reproduce at 800 ticks</a:t>
            </a:r>
            <a:r>
              <a:rPr kumimoji="0" lang="en-US" b="0" i="0" u="none" strike="noStrike" cap="none" normalizeH="0" smtClean="0">
                <a:ln>
                  <a:noFill/>
                </a:ln>
                <a:solidFill>
                  <a:schemeClr val="tx1"/>
                </a:solidFill>
                <a:effectLst/>
                <a:latin typeface="Times New Roman" pitchFamily="18" charset="0"/>
              </a:rPr>
              <a:t>.</a:t>
            </a:r>
            <a:endParaRPr kumimoji="0" lang="en-US" b="0" i="0" u="none" strike="noStrike" cap="none" normalizeH="0" baseline="0" smtClean="0">
              <a:ln>
                <a:noFill/>
              </a:ln>
              <a:solidFill>
                <a:schemeClr val="tx1"/>
              </a:solidFill>
              <a:effectLst/>
              <a:latin typeface="Times New Roman" pitchFamily="18" charset="0"/>
            </a:endParaRPr>
          </a:p>
        </p:txBody>
      </p:sp>
      <p:sp>
        <p:nvSpPr>
          <p:cNvPr id="18" name="Line Callout 3 17"/>
          <p:cNvSpPr/>
          <p:nvPr/>
        </p:nvSpPr>
        <p:spPr bwMode="auto">
          <a:xfrm>
            <a:off x="5688124" y="4569229"/>
            <a:ext cx="2232248" cy="1884107"/>
          </a:xfrm>
          <a:prstGeom prst="borderCallout3">
            <a:avLst>
              <a:gd name="adj1" fmla="val -3349"/>
              <a:gd name="adj2" fmla="val 38105"/>
              <a:gd name="adj3" fmla="val -3332"/>
              <a:gd name="adj4" fmla="val 41135"/>
              <a:gd name="adj5" fmla="val -38121"/>
              <a:gd name="adj6" fmla="val 35904"/>
              <a:gd name="adj7" fmla="val -36907"/>
              <a:gd name="adj8" fmla="val 16211"/>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Many unhealthy Frmrs live on to 1600 ticks, when they</a:t>
            </a:r>
            <a:r>
              <a:rPr kumimoji="0" lang="en-US" b="0" i="0" u="none" strike="noStrike" cap="none" normalizeH="0" smtClean="0">
                <a:ln>
                  <a:noFill/>
                </a:ln>
                <a:solidFill>
                  <a:schemeClr val="tx1"/>
                </a:solidFill>
                <a:effectLst/>
                <a:latin typeface="Times New Roman" pitchFamily="18" charset="0"/>
              </a:rPr>
              <a:t> die of old age.</a:t>
            </a:r>
            <a:endParaRPr kumimoji="0" lang="en-US" b="0" i="0" u="none" strike="noStrike" cap="none" normalizeH="0" baseline="0" smtClean="0">
              <a:ln>
                <a:noFill/>
              </a:ln>
              <a:solidFill>
                <a:schemeClr val="tx1"/>
              </a:solidFill>
              <a:effectLst/>
              <a:latin typeface="Times New Roman" pitchFamily="18" charset="0"/>
            </a:endParaRPr>
          </a:p>
        </p:txBody>
      </p:sp>
      <p:sp>
        <p:nvSpPr>
          <p:cNvPr id="14" name="TextBox 13"/>
          <p:cNvSpPr txBox="1"/>
          <p:nvPr/>
        </p:nvSpPr>
        <p:spPr>
          <a:xfrm>
            <a:off x="6480212" y="728700"/>
            <a:ext cx="2412268" cy="2523768"/>
          </a:xfrm>
          <a:prstGeom prst="rect">
            <a:avLst/>
          </a:prstGeom>
          <a:noFill/>
          <a:ln w="127000" cmpd="tri">
            <a:solidFill>
              <a:srgbClr val="00B050"/>
            </a:solidFill>
          </a:ln>
        </p:spPr>
        <p:txBody>
          <a:bodyPr wrap="square" rtlCol="0">
            <a:spAutoFit/>
          </a:bodyPr>
          <a:lstStyle/>
          <a:p>
            <a:r>
              <a:rPr lang="en-US" b="1" smtClean="0"/>
              <a:t>Frmrs:</a:t>
            </a:r>
          </a:p>
          <a:p>
            <a:r>
              <a:rPr lang="en-US" smtClean="0"/>
              <a:t>Probability of death VS age.</a:t>
            </a:r>
          </a:p>
          <a:p>
            <a:endParaRPr lang="en-US" sz="1400"/>
          </a:p>
          <a:p>
            <a:r>
              <a:rPr lang="en-US" b="1" smtClean="0"/>
              <a:t>Most children die of starvation while still young.</a:t>
            </a:r>
          </a:p>
        </p:txBody>
      </p:sp>
    </p:spTree>
    <p:extLst>
      <p:ext uri="{BB962C8B-B14F-4D97-AF65-F5344CB8AC3E}">
        <p14:creationId xmlns:p14="http://schemas.microsoft.com/office/powerpoint/2010/main" val="410811377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#05 – Social Justice Hypothesis</a:t>
            </a:r>
            <a:endParaRPr lang="en-GB" sz="3600" smtClean="0"/>
          </a:p>
        </p:txBody>
      </p:sp>
      <p:sp>
        <p:nvSpPr>
          <p:cNvPr id="7" name="TextBox 6"/>
          <p:cNvSpPr txBox="1"/>
          <p:nvPr/>
        </p:nvSpPr>
        <p:spPr>
          <a:xfrm>
            <a:off x="584200" y="1304925"/>
            <a:ext cx="8020050" cy="2800350"/>
          </a:xfrm>
          <a:prstGeom prst="rect">
            <a:avLst/>
          </a:prstGeom>
          <a:noFill/>
          <a:ln>
            <a:solidFill>
              <a:srgbClr val="FF0000"/>
            </a:solidFill>
          </a:ln>
        </p:spPr>
        <p:txBody>
          <a:bodyPr>
            <a:spAutoFit/>
          </a:bodyPr>
          <a:lstStyle/>
          <a:p>
            <a:pPr algn="ctr">
              <a:defRPr/>
            </a:pPr>
            <a:r>
              <a:rPr lang="en-US" sz="2800" b="1"/>
              <a:t>In any conforming model economy, the majority of agents are poor.  </a:t>
            </a:r>
          </a:p>
          <a:p>
            <a:pPr marL="342900" indent="-342900">
              <a:buFont typeface="Arial" pitchFamily="34" charset="0"/>
              <a:buChar char="•"/>
              <a:defRPr/>
            </a:pPr>
            <a:r>
              <a:rPr lang="en-US" u="sng"/>
              <a:t>Subsidiary hypothesis A</a:t>
            </a:r>
            <a:r>
              <a:rPr lang="en-US"/>
              <a:t>: These poor agents live shorter lives than their wealthy colleagues. </a:t>
            </a:r>
          </a:p>
          <a:p>
            <a:pPr marL="342900" indent="-342900">
              <a:buFont typeface="Arial" pitchFamily="34" charset="0"/>
              <a:buChar char="•"/>
              <a:defRPr/>
            </a:pPr>
            <a:r>
              <a:rPr lang="en-US" u="sng"/>
              <a:t>Subsidiary hypothesis B</a:t>
            </a:r>
            <a:r>
              <a:rPr lang="en-US"/>
              <a:t>: These poor agents experience energy throughput that is equal to or less than that of their more wealthy colleagues.</a:t>
            </a:r>
          </a:p>
        </p:txBody>
      </p:sp>
      <p:sp>
        <p:nvSpPr>
          <p:cNvPr id="33797" name="TextBox 7"/>
          <p:cNvSpPr txBox="1">
            <a:spLocks noChangeArrowheads="1"/>
          </p:cNvSpPr>
          <p:nvPr/>
        </p:nvSpPr>
        <p:spPr bwMode="auto">
          <a:xfrm>
            <a:off x="5543550" y="4410075"/>
            <a:ext cx="2984500" cy="1570038"/>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a:t>Are these ideals mutually exclusive?</a:t>
            </a:r>
          </a:p>
        </p:txBody>
      </p:sp>
      <p:sp>
        <p:nvSpPr>
          <p:cNvPr id="33798" name="TextBox 8"/>
          <p:cNvSpPr txBox="1">
            <a:spLocks noChangeArrowheads="1"/>
          </p:cNvSpPr>
          <p:nvPr/>
        </p:nvSpPr>
        <p:spPr bwMode="auto">
          <a:xfrm>
            <a:off x="584200" y="4221163"/>
            <a:ext cx="4743450" cy="193833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4000" b="1">
                <a:solidFill>
                  <a:srgbClr val="0070C0"/>
                </a:solidFill>
              </a:rPr>
              <a:t>Sustainability</a:t>
            </a:r>
          </a:p>
          <a:p>
            <a:pPr algn="ctr"/>
            <a:r>
              <a:rPr lang="en-US" sz="4000" b="1"/>
              <a:t>VS</a:t>
            </a:r>
          </a:p>
          <a:p>
            <a:pPr algn="ctr"/>
            <a:r>
              <a:rPr lang="en-US" sz="4000" b="1">
                <a:solidFill>
                  <a:srgbClr val="0070C0"/>
                </a:solidFill>
              </a:rPr>
              <a:t>Social Justice</a:t>
            </a:r>
          </a:p>
        </p:txBody>
      </p:sp>
      <p:sp>
        <p:nvSpPr>
          <p:cNvPr id="8" name="TextBox 7"/>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E9</a:t>
            </a:r>
            <a:endParaRPr lang="en-CA" b="1"/>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#06.1 – MEP Hypothesis</a:t>
            </a:r>
            <a:endParaRPr lang="en-GB" sz="3600" smtClean="0"/>
          </a:p>
        </p:txBody>
      </p:sp>
      <p:sp>
        <p:nvSpPr>
          <p:cNvPr id="34821" name="TextBox 7"/>
          <p:cNvSpPr txBox="1">
            <a:spLocks noChangeArrowheads="1"/>
          </p:cNvSpPr>
          <p:nvPr/>
        </p:nvSpPr>
        <p:spPr bwMode="auto">
          <a:xfrm>
            <a:off x="1013289" y="4938266"/>
            <a:ext cx="7656624" cy="1077218"/>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smtClean="0"/>
              <a:t>Does an anaologous phenomenon exhibit itself in Agent-Based Models</a:t>
            </a:r>
            <a:r>
              <a:rPr lang="en-US" sz="3200" b="1"/>
              <a:t>?</a:t>
            </a:r>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E10</a:t>
            </a:r>
            <a:endParaRPr lang="en-CA" b="1"/>
          </a:p>
        </p:txBody>
      </p:sp>
      <p:sp>
        <p:nvSpPr>
          <p:cNvPr id="2" name="TextBox 1"/>
          <p:cNvSpPr txBox="1"/>
          <p:nvPr/>
        </p:nvSpPr>
        <p:spPr>
          <a:xfrm>
            <a:off x="827088" y="1412776"/>
            <a:ext cx="7765132" cy="3046988"/>
          </a:xfrm>
          <a:prstGeom prst="rect">
            <a:avLst/>
          </a:prstGeom>
          <a:noFill/>
        </p:spPr>
        <p:txBody>
          <a:bodyPr wrap="square" rtlCol="0">
            <a:spAutoFit/>
          </a:bodyPr>
          <a:lstStyle/>
          <a:p>
            <a:pPr algn="ctr"/>
            <a:r>
              <a:rPr lang="en-US" sz="3200" b="1" smtClean="0"/>
              <a:t>Maximum Entropy Principle (MEP)</a:t>
            </a:r>
          </a:p>
          <a:p>
            <a:r>
              <a:rPr lang="en-US" sz="3200" smtClean="0"/>
              <a:t>The </a:t>
            </a:r>
            <a:r>
              <a:rPr lang="en-US" sz="3200"/>
              <a:t>second law of thermodynamics states that the </a:t>
            </a:r>
            <a:r>
              <a:rPr lang="en-US" sz="3200" b="1"/>
              <a:t>entropy</a:t>
            </a:r>
            <a:r>
              <a:rPr lang="en-US" sz="3200"/>
              <a:t> of an </a:t>
            </a:r>
            <a:r>
              <a:rPr lang="en-US" sz="3200" b="1"/>
              <a:t>isolated system </a:t>
            </a:r>
            <a:r>
              <a:rPr lang="en-US" sz="3200"/>
              <a:t>never decreases, because isolated systems spontaneously evolve towards </a:t>
            </a:r>
            <a:r>
              <a:rPr lang="en-US" sz="3200" smtClean="0"/>
              <a:t>the </a:t>
            </a:r>
            <a:r>
              <a:rPr lang="en-US" sz="3200"/>
              <a:t>state of </a:t>
            </a:r>
            <a:r>
              <a:rPr lang="en-US" sz="3200" b="1"/>
              <a:t>maximum </a:t>
            </a:r>
            <a:r>
              <a:rPr lang="en-US" sz="3200" b="1" smtClean="0"/>
              <a:t>entropy</a:t>
            </a:r>
            <a:r>
              <a:rPr lang="en-US" sz="3200" smtClean="0"/>
              <a:t>.</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#06.1 – MEP Hypothesis</a:t>
            </a:r>
            <a:endParaRPr lang="en-GB" sz="3600" smtClean="0"/>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E11</a:t>
            </a:r>
            <a:endParaRPr lang="en-CA" b="1"/>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348654"/>
            <a:ext cx="4495800" cy="4467225"/>
          </a:xfrm>
          <a:prstGeom prst="rect">
            <a:avLst/>
          </a:prstGeom>
        </p:spPr>
      </p:pic>
      <p:sp>
        <p:nvSpPr>
          <p:cNvPr id="8" name="Line Callout 3 7"/>
          <p:cNvSpPr/>
          <p:nvPr/>
        </p:nvSpPr>
        <p:spPr bwMode="auto">
          <a:xfrm>
            <a:off x="5292080" y="3582266"/>
            <a:ext cx="3276364" cy="798026"/>
          </a:xfrm>
          <a:prstGeom prst="borderCallout3">
            <a:avLst>
              <a:gd name="adj1" fmla="val 32341"/>
              <a:gd name="adj2" fmla="val -3072"/>
              <a:gd name="adj3" fmla="val 425"/>
              <a:gd name="adj4" fmla="val -21546"/>
              <a:gd name="adj5" fmla="val -15844"/>
              <a:gd name="adj6" fmla="val -45351"/>
              <a:gd name="adj7" fmla="val -20109"/>
              <a:gd name="adj8" fmla="val -71907"/>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One of Dr Yakovenko’s capital exchange models.</a:t>
            </a:r>
          </a:p>
        </p:txBody>
      </p:sp>
      <p:sp>
        <p:nvSpPr>
          <p:cNvPr id="9" name="Line Callout 3 8"/>
          <p:cNvSpPr/>
          <p:nvPr/>
        </p:nvSpPr>
        <p:spPr bwMode="auto">
          <a:xfrm>
            <a:off x="5292080" y="4869161"/>
            <a:ext cx="3276364" cy="802490"/>
          </a:xfrm>
          <a:prstGeom prst="borderCallout3">
            <a:avLst>
              <a:gd name="adj1" fmla="val 62963"/>
              <a:gd name="adj2" fmla="val -4201"/>
              <a:gd name="adj3" fmla="val 38697"/>
              <a:gd name="adj4" fmla="val -7887"/>
              <a:gd name="adj5" fmla="val 13109"/>
              <a:gd name="adj6" fmla="val -14461"/>
              <a:gd name="adj7" fmla="val -14422"/>
              <a:gd name="adj8" fmla="val -30796"/>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Entropic</a:t>
            </a:r>
            <a:r>
              <a:rPr kumimoji="0" lang="en-US" b="0" i="0" u="none" strike="noStrike" cap="none" normalizeH="0" smtClean="0">
                <a:ln>
                  <a:noFill/>
                </a:ln>
                <a:solidFill>
                  <a:schemeClr val="tx1"/>
                </a:solidFill>
                <a:effectLst/>
                <a:latin typeface="Times New Roman" pitchFamily="18" charset="0"/>
              </a:rPr>
              <a:t> measure approaches a maximum</a:t>
            </a:r>
            <a:r>
              <a:rPr kumimoji="0" lang="en-US" b="0" i="0" u="none" strike="noStrike" cap="none" normalizeH="0" baseline="0" smtClean="0">
                <a:ln>
                  <a:noFill/>
                </a:ln>
                <a:solidFill>
                  <a:schemeClr val="tx1"/>
                </a:solidFill>
                <a:effectLst/>
                <a:latin typeface="Times New Roman" pitchFamily="18" charset="0"/>
              </a:rPr>
              <a:t>.</a:t>
            </a:r>
          </a:p>
        </p:txBody>
      </p:sp>
      <p:sp>
        <p:nvSpPr>
          <p:cNvPr id="10" name="TextBox 9"/>
          <p:cNvSpPr txBox="1"/>
          <p:nvPr/>
        </p:nvSpPr>
        <p:spPr>
          <a:xfrm>
            <a:off x="5436096" y="1923211"/>
            <a:ext cx="3276364" cy="1200329"/>
          </a:xfrm>
          <a:prstGeom prst="rect">
            <a:avLst/>
          </a:prstGeom>
          <a:noFill/>
          <a:ln w="127000" cmpd="tri">
            <a:solidFill>
              <a:srgbClr val="00B050"/>
            </a:solidFill>
          </a:ln>
        </p:spPr>
        <p:txBody>
          <a:bodyPr wrap="square" rtlCol="0">
            <a:spAutoFit/>
          </a:bodyPr>
          <a:lstStyle/>
          <a:p>
            <a:r>
              <a:rPr lang="en-US" b="1" smtClean="0"/>
              <a:t>Agents:</a:t>
            </a:r>
          </a:p>
          <a:p>
            <a:r>
              <a:rPr lang="en-US" smtClean="0"/>
              <a:t>Probability of wealth VS wealth.</a:t>
            </a:r>
            <a:endParaRPr lang="en-US" b="1" smtClean="0"/>
          </a:p>
        </p:txBody>
      </p:sp>
      <p:sp>
        <p:nvSpPr>
          <p:cNvPr id="3" name="TextBox 2"/>
          <p:cNvSpPr txBox="1"/>
          <p:nvPr/>
        </p:nvSpPr>
        <p:spPr>
          <a:xfrm>
            <a:off x="611560" y="6021288"/>
            <a:ext cx="7956884" cy="369332"/>
          </a:xfrm>
          <a:prstGeom prst="rect">
            <a:avLst/>
          </a:prstGeom>
          <a:noFill/>
        </p:spPr>
        <p:txBody>
          <a:bodyPr wrap="square" rtlCol="0">
            <a:spAutoFit/>
          </a:bodyPr>
          <a:lstStyle/>
          <a:p>
            <a:r>
              <a:rPr lang="en-US" sz="1800" b="1" smtClean="0"/>
              <a:t>Dragulescu and Yakovenko, 2000, “The Statistical Mechanics of Money”</a:t>
            </a:r>
            <a:endParaRPr lang="en-US" sz="1800" b="1"/>
          </a:p>
        </p:txBody>
      </p:sp>
    </p:spTree>
    <p:extLst>
      <p:ext uri="{BB962C8B-B14F-4D97-AF65-F5344CB8AC3E}">
        <p14:creationId xmlns:p14="http://schemas.microsoft.com/office/powerpoint/2010/main" val="339543064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#06.1 – MEP Hypothesis</a:t>
            </a:r>
            <a:endParaRPr lang="en-GB" sz="3600" smtClean="0"/>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E12</a:t>
            </a:r>
            <a:endParaRPr lang="en-CA" b="1"/>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544" y="1340768"/>
            <a:ext cx="4943475" cy="4495800"/>
          </a:xfrm>
          <a:prstGeom prst="rect">
            <a:avLst/>
          </a:prstGeom>
        </p:spPr>
      </p:pic>
      <p:sp>
        <p:nvSpPr>
          <p:cNvPr id="6" name="Line Callout 3 5"/>
          <p:cNvSpPr/>
          <p:nvPr/>
        </p:nvSpPr>
        <p:spPr bwMode="auto">
          <a:xfrm>
            <a:off x="5292080" y="3197860"/>
            <a:ext cx="3276364" cy="798026"/>
          </a:xfrm>
          <a:prstGeom prst="borderCallout3">
            <a:avLst>
              <a:gd name="adj1" fmla="val 32341"/>
              <a:gd name="adj2" fmla="val -3072"/>
              <a:gd name="adj3" fmla="val 425"/>
              <a:gd name="adj4" fmla="val -21546"/>
              <a:gd name="adj5" fmla="val -15844"/>
              <a:gd name="adj6" fmla="val -45351"/>
              <a:gd name="adj7" fmla="val -20109"/>
              <a:gd name="adj8" fmla="val -71907"/>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An early PMM</a:t>
            </a:r>
            <a:r>
              <a:rPr kumimoji="0" lang="en-US" b="0" i="0" u="none" strike="noStrike" cap="none" normalizeH="0" smtClean="0">
                <a:ln>
                  <a:noFill/>
                </a:ln>
                <a:solidFill>
                  <a:schemeClr val="tx1"/>
                </a:solidFill>
                <a:effectLst/>
                <a:latin typeface="Times New Roman" pitchFamily="18" charset="0"/>
              </a:rPr>
              <a:t> village before steady-state</a:t>
            </a:r>
            <a:r>
              <a:rPr kumimoji="0" lang="en-US" b="0" i="0" u="none" strike="noStrike" cap="none" normalizeH="0" baseline="0" smtClean="0">
                <a:ln>
                  <a:noFill/>
                </a:ln>
                <a:solidFill>
                  <a:schemeClr val="tx1"/>
                </a:solidFill>
                <a:effectLst/>
                <a:latin typeface="Times New Roman" pitchFamily="18" charset="0"/>
              </a:rPr>
              <a:t>.</a:t>
            </a:r>
          </a:p>
        </p:txBody>
      </p:sp>
      <p:sp>
        <p:nvSpPr>
          <p:cNvPr id="8" name="Line Callout 3 7"/>
          <p:cNvSpPr/>
          <p:nvPr/>
        </p:nvSpPr>
        <p:spPr bwMode="auto">
          <a:xfrm>
            <a:off x="5292080" y="4869160"/>
            <a:ext cx="3276364" cy="1260139"/>
          </a:xfrm>
          <a:prstGeom prst="borderCallout3">
            <a:avLst>
              <a:gd name="adj1" fmla="val 62963"/>
              <a:gd name="adj2" fmla="val -4201"/>
              <a:gd name="adj3" fmla="val 38697"/>
              <a:gd name="adj4" fmla="val -7887"/>
              <a:gd name="adj5" fmla="val 13109"/>
              <a:gd name="adj6" fmla="val -14461"/>
              <a:gd name="adj7" fmla="val -14422"/>
              <a:gd name="adj8" fmla="val -30796"/>
            </a:avLst>
          </a:prstGeom>
          <a:solidFill>
            <a:schemeClr val="accent1"/>
          </a:solidFill>
          <a:ln w="50800" cap="flat" cmpd="sng" algn="ctr">
            <a:solidFill>
              <a:srgbClr val="FF0000"/>
            </a:solidFill>
            <a:prstDash val="solid"/>
            <a:round/>
            <a:headEnd type="none"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smtClean="0">
                <a:ln>
                  <a:noFill/>
                </a:ln>
                <a:solidFill>
                  <a:schemeClr val="tx1"/>
                </a:solidFill>
                <a:effectLst/>
                <a:latin typeface="Times New Roman" pitchFamily="18" charset="0"/>
              </a:rPr>
              <a:t>Entropic</a:t>
            </a:r>
            <a:r>
              <a:rPr kumimoji="0" lang="en-US" b="0" i="0" u="none" strike="noStrike" cap="none" normalizeH="0" smtClean="0">
                <a:ln>
                  <a:noFill/>
                </a:ln>
                <a:solidFill>
                  <a:schemeClr val="tx1"/>
                </a:solidFill>
                <a:effectLst/>
                <a:latin typeface="Times New Roman" pitchFamily="18" charset="0"/>
              </a:rPr>
              <a:t> measure approaches a maximum,</a:t>
            </a:r>
          </a:p>
          <a:p>
            <a:pPr marL="0" marR="0" indent="0" algn="l" defTabSz="914400" rtl="0" eaLnBrk="0" fontAlgn="base" latinLnBrk="0" hangingPunct="0">
              <a:lnSpc>
                <a:spcPct val="100000"/>
              </a:lnSpc>
              <a:spcBef>
                <a:spcPct val="0"/>
              </a:spcBef>
              <a:spcAft>
                <a:spcPct val="0"/>
              </a:spcAft>
              <a:buClrTx/>
              <a:buSzTx/>
              <a:buFontTx/>
              <a:buNone/>
              <a:tabLst/>
            </a:pPr>
            <a:r>
              <a:rPr lang="en-US"/>
              <a:t>t</a:t>
            </a:r>
            <a:r>
              <a:rPr lang="en-US" baseline="0" smtClean="0"/>
              <a:t>hen declines</a:t>
            </a:r>
            <a:r>
              <a:rPr kumimoji="0" lang="en-US" b="0" i="0" u="none" strike="noStrike" cap="none" normalizeH="0" baseline="0" smtClean="0">
                <a:ln>
                  <a:noFill/>
                </a:ln>
                <a:solidFill>
                  <a:schemeClr val="tx1"/>
                </a:solidFill>
                <a:effectLst/>
                <a:latin typeface="Times New Roman" pitchFamily="18" charset="0"/>
              </a:rPr>
              <a:t>.  ??!??</a:t>
            </a:r>
          </a:p>
        </p:txBody>
      </p:sp>
      <p:sp>
        <p:nvSpPr>
          <p:cNvPr id="9" name="TextBox 8"/>
          <p:cNvSpPr txBox="1"/>
          <p:nvPr/>
        </p:nvSpPr>
        <p:spPr>
          <a:xfrm>
            <a:off x="5438719" y="1340768"/>
            <a:ext cx="3276364" cy="1569660"/>
          </a:xfrm>
          <a:prstGeom prst="rect">
            <a:avLst/>
          </a:prstGeom>
          <a:noFill/>
          <a:ln w="127000" cmpd="tri">
            <a:solidFill>
              <a:srgbClr val="00B050"/>
            </a:solidFill>
          </a:ln>
        </p:spPr>
        <p:txBody>
          <a:bodyPr wrap="square" rtlCol="0">
            <a:spAutoFit/>
          </a:bodyPr>
          <a:lstStyle/>
          <a:p>
            <a:r>
              <a:rPr lang="en-US" b="1" smtClean="0"/>
              <a:t>The PMM in ModEco:</a:t>
            </a:r>
          </a:p>
          <a:p>
            <a:r>
              <a:rPr lang="en-US" smtClean="0"/>
              <a:t>Probability of wealth VS wealth (graph not shown).</a:t>
            </a:r>
            <a:endParaRPr lang="en-US" b="1" smtClean="0"/>
          </a:p>
        </p:txBody>
      </p:sp>
    </p:spTree>
    <p:extLst>
      <p:ext uri="{BB962C8B-B14F-4D97-AF65-F5344CB8AC3E}">
        <p14:creationId xmlns:p14="http://schemas.microsoft.com/office/powerpoint/2010/main" val="220093083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#06.1 – MEP Hypothesis</a:t>
            </a:r>
            <a:endParaRPr lang="en-GB" sz="3600" smtClean="0"/>
          </a:p>
        </p:txBody>
      </p:sp>
      <p:sp>
        <p:nvSpPr>
          <p:cNvPr id="34820" name="TextBox 6"/>
          <p:cNvSpPr txBox="1">
            <a:spLocks noChangeArrowheads="1"/>
          </p:cNvSpPr>
          <p:nvPr/>
        </p:nvSpPr>
        <p:spPr bwMode="auto">
          <a:xfrm>
            <a:off x="584200" y="1471066"/>
            <a:ext cx="8020050" cy="18161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2800" b="1"/>
              <a:t>A closed conforming model economy initialized in a non-equilibrium state does not exhibit the MEP </a:t>
            </a:r>
            <a:r>
              <a:rPr lang="en-US" sz="2800" b="1" smtClean="0"/>
              <a:t>as </a:t>
            </a:r>
            <a:r>
              <a:rPr lang="en-US" sz="2800" b="1"/>
              <a:t>it evolves through transient states towards its equilibrium state.</a:t>
            </a:r>
            <a:endParaRPr lang="en-US"/>
          </a:p>
        </p:txBody>
      </p:sp>
      <p:sp>
        <p:nvSpPr>
          <p:cNvPr id="34821" name="TextBox 7"/>
          <p:cNvSpPr txBox="1">
            <a:spLocks noChangeArrowheads="1"/>
          </p:cNvSpPr>
          <p:nvPr/>
        </p:nvSpPr>
        <p:spPr bwMode="auto">
          <a:xfrm>
            <a:off x="5609307" y="3857901"/>
            <a:ext cx="2982913" cy="2062103"/>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smtClean="0"/>
              <a:t>Does this phenomenon exhibit itself in ABMs</a:t>
            </a:r>
            <a:r>
              <a:rPr lang="en-US" sz="3200" b="1"/>
              <a:t>?</a:t>
            </a:r>
          </a:p>
        </p:txBody>
      </p:sp>
      <p:sp>
        <p:nvSpPr>
          <p:cNvPr id="34822" name="TextBox 8"/>
          <p:cNvSpPr txBox="1">
            <a:spLocks noChangeArrowheads="1"/>
          </p:cNvSpPr>
          <p:nvPr/>
        </p:nvSpPr>
        <p:spPr bwMode="auto">
          <a:xfrm>
            <a:off x="579768" y="4227232"/>
            <a:ext cx="4743450" cy="132343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4000" b="1" smtClean="0">
                <a:solidFill>
                  <a:srgbClr val="0070C0"/>
                </a:solidFill>
              </a:rPr>
              <a:t>Maximum Entropy Principle (MEP)</a:t>
            </a:r>
            <a:endParaRPr lang="en-US" sz="4000" b="1">
              <a:solidFill>
                <a:srgbClr val="0070C0"/>
              </a:solidFill>
            </a:endParaRPr>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E13</a:t>
            </a:r>
            <a:endParaRPr lang="en-CA" b="1"/>
          </a:p>
        </p:txBody>
      </p:sp>
    </p:spTree>
    <p:extLst>
      <p:ext uri="{BB962C8B-B14F-4D97-AF65-F5344CB8AC3E}">
        <p14:creationId xmlns:p14="http://schemas.microsoft.com/office/powerpoint/2010/main" val="403721461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#06.2 – MEPP Hypothesis</a:t>
            </a:r>
            <a:endParaRPr lang="en-GB" sz="3600" smtClean="0"/>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E14</a:t>
            </a:r>
            <a:endParaRPr lang="en-CA" b="1"/>
          </a:p>
        </p:txBody>
      </p:sp>
      <p:sp>
        <p:nvSpPr>
          <p:cNvPr id="8" name="TextBox 7"/>
          <p:cNvSpPr txBox="1">
            <a:spLocks noChangeArrowheads="1"/>
          </p:cNvSpPr>
          <p:nvPr/>
        </p:nvSpPr>
        <p:spPr bwMode="auto">
          <a:xfrm>
            <a:off x="4319972" y="4437112"/>
            <a:ext cx="3847009" cy="1569660"/>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smtClean="0"/>
              <a:t>Does this phenomenon exhibit itself in ABMs</a:t>
            </a:r>
            <a:r>
              <a:rPr lang="en-US" sz="3200" b="1"/>
              <a: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3544" y="1376772"/>
            <a:ext cx="3377953" cy="4645679"/>
          </a:xfrm>
          <a:prstGeom prst="rect">
            <a:avLst/>
          </a:prstGeom>
        </p:spPr>
      </p:pic>
      <p:sp>
        <p:nvSpPr>
          <p:cNvPr id="3" name="TextBox 2"/>
          <p:cNvSpPr txBox="1"/>
          <p:nvPr/>
        </p:nvSpPr>
        <p:spPr>
          <a:xfrm>
            <a:off x="3957222" y="1261303"/>
            <a:ext cx="4572508" cy="3046988"/>
          </a:xfrm>
          <a:prstGeom prst="rect">
            <a:avLst/>
          </a:prstGeom>
          <a:noFill/>
        </p:spPr>
        <p:txBody>
          <a:bodyPr wrap="square" rtlCol="0">
            <a:spAutoFit/>
          </a:bodyPr>
          <a:lstStyle/>
          <a:p>
            <a:r>
              <a:rPr lang="en-US"/>
              <a:t>The </a:t>
            </a:r>
            <a:r>
              <a:rPr lang="en-US" smtClean="0"/>
              <a:t>Maximum Entropy Production Principle (MEPP) implies </a:t>
            </a:r>
            <a:r>
              <a:rPr lang="en-US"/>
              <a:t>that </a:t>
            </a:r>
            <a:r>
              <a:rPr lang="en-US" b="1"/>
              <a:t>the </a:t>
            </a:r>
            <a:r>
              <a:rPr lang="en-US" b="1" smtClean="0"/>
              <a:t>rate of production of entropy</a:t>
            </a:r>
            <a:r>
              <a:rPr lang="en-US" smtClean="0"/>
              <a:t> in </a:t>
            </a:r>
            <a:r>
              <a:rPr lang="en-US"/>
              <a:t>an </a:t>
            </a:r>
            <a:r>
              <a:rPr lang="en-US" b="1" smtClean="0"/>
              <a:t>open </a:t>
            </a:r>
            <a:r>
              <a:rPr lang="en-US" b="1"/>
              <a:t>system </a:t>
            </a:r>
            <a:r>
              <a:rPr lang="en-US"/>
              <a:t>never decreases, because </a:t>
            </a:r>
            <a:r>
              <a:rPr lang="en-US" smtClean="0"/>
              <a:t>open </a:t>
            </a:r>
            <a:r>
              <a:rPr lang="en-US"/>
              <a:t>systems spontaneously evolve towards </a:t>
            </a:r>
            <a:r>
              <a:rPr lang="en-US" smtClean="0"/>
              <a:t>the state of maximum power.</a:t>
            </a:r>
          </a:p>
          <a:p>
            <a:pPr algn="ctr"/>
            <a:r>
              <a:rPr lang="en-US" b="1" smtClean="0">
                <a:solidFill>
                  <a:srgbClr val="FF0000"/>
                </a:solidFill>
              </a:rPr>
              <a:t>MY PARAPHRASE</a:t>
            </a:r>
            <a:r>
              <a:rPr lang="en-US" smtClean="0"/>
              <a:t>!</a:t>
            </a:r>
            <a:endParaRPr lang="en-US"/>
          </a:p>
        </p:txBody>
      </p:sp>
    </p:spTree>
    <p:extLst>
      <p:ext uri="{BB962C8B-B14F-4D97-AF65-F5344CB8AC3E}">
        <p14:creationId xmlns:p14="http://schemas.microsoft.com/office/powerpoint/2010/main" val="132013999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28600" y="0"/>
            <a:ext cx="8610600" cy="1268413"/>
          </a:xfrm>
        </p:spPr>
        <p:txBody>
          <a:bodyPr/>
          <a:lstStyle/>
          <a:p>
            <a:r>
              <a:rPr lang="en-GB" sz="3600" smtClean="0"/>
              <a:t>Some Hypotheses</a:t>
            </a:r>
            <a:br>
              <a:rPr lang="en-GB" sz="3600" smtClean="0"/>
            </a:br>
            <a:r>
              <a:rPr lang="en-GB" sz="2800" smtClean="0"/>
              <a:t>#06.2 – MEPP Hypothesis</a:t>
            </a:r>
            <a:endParaRPr lang="en-GB" sz="3600" smtClean="0"/>
          </a:p>
        </p:txBody>
      </p:sp>
      <p:sp>
        <p:nvSpPr>
          <p:cNvPr id="34820" name="TextBox 6"/>
          <p:cNvSpPr txBox="1">
            <a:spLocks noChangeArrowheads="1"/>
          </p:cNvSpPr>
          <p:nvPr/>
        </p:nvSpPr>
        <p:spPr bwMode="auto">
          <a:xfrm>
            <a:off x="584200" y="1471066"/>
            <a:ext cx="8020050" cy="18161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2800" b="1" smtClean="0"/>
              <a:t>An open conforming </a:t>
            </a:r>
            <a:r>
              <a:rPr lang="en-US" sz="2800" b="1"/>
              <a:t>model economy initialized in a non-equilibrium state does not exhibit the </a:t>
            </a:r>
            <a:r>
              <a:rPr lang="en-US" sz="2800" b="1" smtClean="0"/>
              <a:t>MEPP as </a:t>
            </a:r>
            <a:r>
              <a:rPr lang="en-US" sz="2800" b="1"/>
              <a:t>it evolves through transient states towards its </a:t>
            </a:r>
            <a:r>
              <a:rPr lang="en-US" sz="2800" b="1" smtClean="0"/>
              <a:t>stationary state far from equilibrium.</a:t>
            </a:r>
            <a:endParaRPr lang="en-US"/>
          </a:p>
        </p:txBody>
      </p:sp>
      <p:sp>
        <p:nvSpPr>
          <p:cNvPr id="34822" name="TextBox 8"/>
          <p:cNvSpPr txBox="1">
            <a:spLocks noChangeArrowheads="1"/>
          </p:cNvSpPr>
          <p:nvPr/>
        </p:nvSpPr>
        <p:spPr bwMode="auto">
          <a:xfrm>
            <a:off x="595313" y="3918991"/>
            <a:ext cx="4743450" cy="193899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4000" b="1" smtClean="0">
                <a:solidFill>
                  <a:srgbClr val="0070C0"/>
                </a:solidFill>
              </a:rPr>
              <a:t>Maximum Entropy Production Principle (MEPP)</a:t>
            </a:r>
            <a:endParaRPr lang="en-US" sz="4000" b="1">
              <a:solidFill>
                <a:srgbClr val="0070C0"/>
              </a:solidFill>
            </a:endParaRPr>
          </a:p>
        </p:txBody>
      </p:sp>
      <p:sp>
        <p:nvSpPr>
          <p:cNvPr id="7" name="TextBox 6"/>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E15</a:t>
            </a:r>
            <a:endParaRPr lang="en-CA" b="1"/>
          </a:p>
        </p:txBody>
      </p:sp>
      <p:sp>
        <p:nvSpPr>
          <p:cNvPr id="8" name="TextBox 7"/>
          <p:cNvSpPr txBox="1">
            <a:spLocks noChangeArrowheads="1"/>
          </p:cNvSpPr>
          <p:nvPr/>
        </p:nvSpPr>
        <p:spPr bwMode="auto">
          <a:xfrm>
            <a:off x="5609307" y="3857901"/>
            <a:ext cx="2982913" cy="2062103"/>
          </a:xfrm>
          <a:prstGeom prst="rect">
            <a:avLst/>
          </a:prstGeom>
          <a:noFill/>
          <a:ln w="1143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3200" b="1" smtClean="0"/>
              <a:t>Does this phenomenon exhibit itself in ABMs</a:t>
            </a:r>
            <a:r>
              <a:rPr lang="en-US" sz="3200" b="1"/>
              <a:t>?</a:t>
            </a:r>
          </a:p>
        </p:txBody>
      </p:sp>
    </p:spTree>
    <p:extLst>
      <p:ext uri="{BB962C8B-B14F-4D97-AF65-F5344CB8AC3E}">
        <p14:creationId xmlns:p14="http://schemas.microsoft.com/office/powerpoint/2010/main" val="311950304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idx="4294967295"/>
          </p:nvPr>
        </p:nvSpPr>
        <p:spPr>
          <a:xfrm>
            <a:off x="755650" y="1628775"/>
            <a:ext cx="7772400" cy="3168650"/>
          </a:xfrm>
        </p:spPr>
        <p:txBody>
          <a:bodyPr/>
          <a:lstStyle/>
          <a:p>
            <a:r>
              <a:rPr lang="en-CA" sz="8000" b="1" smtClean="0">
                <a:solidFill>
                  <a:srgbClr val="FF0000"/>
                </a:solidFill>
              </a:rPr>
              <a:t>The End</a:t>
            </a:r>
            <a:br>
              <a:rPr lang="en-CA" sz="8000" b="1" smtClean="0">
                <a:solidFill>
                  <a:srgbClr val="FF0000"/>
                </a:solidFill>
              </a:rPr>
            </a:br>
            <a:r>
              <a:rPr lang="en-CA" smtClean="0"/>
              <a:t/>
            </a:r>
            <a:br>
              <a:rPr lang="en-CA" smtClean="0"/>
            </a:br>
            <a:r>
              <a:rPr lang="en-CA" smtClean="0"/>
              <a:t/>
            </a:r>
            <a:br>
              <a:rPr lang="en-CA" smtClean="0"/>
            </a:br>
            <a:r>
              <a:rPr lang="en-CA" sz="5400" b="1" smtClean="0">
                <a:solidFill>
                  <a:srgbClr val="0000FF"/>
                </a:solidFill>
              </a:rPr>
              <a:t>Questions?</a:t>
            </a:r>
          </a:p>
        </p:txBody>
      </p:sp>
      <p:sp>
        <p:nvSpPr>
          <p:cNvPr id="35843" name="TextBox 2"/>
          <p:cNvSpPr txBox="1">
            <a:spLocks noChangeArrowheads="1"/>
          </p:cNvSpPr>
          <p:nvPr/>
        </p:nvSpPr>
        <p:spPr bwMode="auto">
          <a:xfrm>
            <a:off x="0" y="0"/>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F0</a:t>
            </a:r>
            <a:endParaRPr lang="en-CA" b="1"/>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028" y="0"/>
            <a:ext cx="7772400" cy="1143000"/>
          </a:xfrm>
        </p:spPr>
        <p:txBody>
          <a:bodyPr/>
          <a:lstStyle/>
          <a:p>
            <a:r>
              <a:rPr lang="en-US" smtClean="0"/>
              <a:t>Six Hypotheses</a:t>
            </a:r>
            <a:endParaRPr lang="en-US"/>
          </a:p>
        </p:txBody>
      </p:sp>
      <p:sp>
        <p:nvSpPr>
          <p:cNvPr id="3" name="Content Placeholder 2"/>
          <p:cNvSpPr>
            <a:spLocks noGrp="1"/>
          </p:cNvSpPr>
          <p:nvPr>
            <p:ph idx="1"/>
          </p:nvPr>
        </p:nvSpPr>
        <p:spPr>
          <a:xfrm>
            <a:off x="719572" y="872716"/>
            <a:ext cx="7772400" cy="5436604"/>
          </a:xfrm>
        </p:spPr>
        <p:txBody>
          <a:bodyPr/>
          <a:lstStyle/>
          <a:p>
            <a:pPr marL="0" indent="0">
              <a:buNone/>
            </a:pPr>
            <a:r>
              <a:rPr lang="en-GB" sz="2000"/>
              <a:t>#</a:t>
            </a:r>
            <a:r>
              <a:rPr lang="en-GB" sz="2000" smtClean="0"/>
              <a:t>01 </a:t>
            </a:r>
            <a:r>
              <a:rPr lang="en-GB" sz="2000"/>
              <a:t>– </a:t>
            </a:r>
            <a:r>
              <a:rPr lang="en-GB" sz="2000" b="1">
                <a:solidFill>
                  <a:srgbClr val="FF0000"/>
                </a:solidFill>
              </a:rPr>
              <a:t>Necessity and Sufficiency </a:t>
            </a:r>
            <a:r>
              <a:rPr lang="en-GB" sz="2000" b="1" smtClean="0">
                <a:solidFill>
                  <a:srgbClr val="FF0000"/>
                </a:solidFill>
              </a:rPr>
              <a:t>Hypothesis </a:t>
            </a:r>
            <a:r>
              <a:rPr lang="en-GB" sz="2000" smtClean="0"/>
              <a:t>– </a:t>
            </a:r>
            <a:r>
              <a:rPr lang="en-US" sz="2000"/>
              <a:t>The PMM as found in ModEco is the most simple </a:t>
            </a:r>
            <a:r>
              <a:rPr lang="en-US" sz="2000" b="1"/>
              <a:t>conforming model economy</a:t>
            </a:r>
            <a:r>
              <a:rPr lang="en-US" sz="2000"/>
              <a:t> that can be constructed.</a:t>
            </a:r>
          </a:p>
          <a:p>
            <a:pPr marL="0" indent="0">
              <a:buNone/>
            </a:pPr>
            <a:r>
              <a:rPr lang="en-US" sz="2000"/>
              <a:t>#02 – </a:t>
            </a:r>
            <a:r>
              <a:rPr lang="en-US" sz="2000" b="1">
                <a:solidFill>
                  <a:srgbClr val="FF0000"/>
                </a:solidFill>
              </a:rPr>
              <a:t>Price/Value </a:t>
            </a:r>
            <a:r>
              <a:rPr lang="en-US" sz="2000" b="1" smtClean="0">
                <a:solidFill>
                  <a:srgbClr val="FF0000"/>
                </a:solidFill>
              </a:rPr>
              <a:t>Gap Hypothesis </a:t>
            </a:r>
            <a:r>
              <a:rPr lang="en-US" sz="2000"/>
              <a:t>– It is not possible to construct a </a:t>
            </a:r>
            <a:r>
              <a:rPr lang="en-US" sz="2000" b="1"/>
              <a:t>conforming model economy </a:t>
            </a:r>
            <a:r>
              <a:rPr lang="en-US" sz="2000"/>
              <a:t>in which all negotiated transactions allow for the possibility of profit and loss</a:t>
            </a:r>
            <a:r>
              <a:rPr lang="en-US" sz="2000" smtClean="0"/>
              <a:t>.</a:t>
            </a:r>
          </a:p>
          <a:p>
            <a:pPr marL="0" indent="0">
              <a:buNone/>
            </a:pPr>
            <a:r>
              <a:rPr lang="en-US" sz="2000"/>
              <a:t>#03 – </a:t>
            </a:r>
            <a:r>
              <a:rPr lang="en-US" sz="2000" b="1">
                <a:solidFill>
                  <a:srgbClr val="FF0000"/>
                </a:solidFill>
              </a:rPr>
              <a:t>Intrinsic Value Hypothesis</a:t>
            </a:r>
            <a:r>
              <a:rPr lang="en-US" sz="2000">
                <a:solidFill>
                  <a:srgbClr val="FF0000"/>
                </a:solidFill>
              </a:rPr>
              <a:t> </a:t>
            </a:r>
            <a:r>
              <a:rPr lang="en-US" sz="2000"/>
              <a:t>– All </a:t>
            </a:r>
            <a:r>
              <a:rPr lang="en-US" sz="2000" b="1"/>
              <a:t>conforming model economies</a:t>
            </a:r>
            <a:r>
              <a:rPr lang="en-US" sz="2000"/>
              <a:t> are such that the biophysical needs of the agents either implicitly or explicitly control the price of food.</a:t>
            </a:r>
          </a:p>
          <a:p>
            <a:pPr marL="0" indent="0">
              <a:buNone/>
            </a:pPr>
            <a:r>
              <a:rPr lang="en-US" sz="2000" smtClean="0"/>
              <a:t>#</a:t>
            </a:r>
            <a:r>
              <a:rPr lang="en-US" sz="2000"/>
              <a:t>04 – </a:t>
            </a:r>
            <a:r>
              <a:rPr lang="en-US" sz="2000" b="1">
                <a:solidFill>
                  <a:srgbClr val="FF0000"/>
                </a:solidFill>
              </a:rPr>
              <a:t>Central Authority Hypothesis </a:t>
            </a:r>
            <a:r>
              <a:rPr lang="en-US" sz="2000"/>
              <a:t>– Any </a:t>
            </a:r>
            <a:r>
              <a:rPr lang="en-US" sz="2000" b="1"/>
              <a:t>conforming model economy </a:t>
            </a:r>
            <a:r>
              <a:rPr lang="en-US" sz="2000"/>
              <a:t>must include immortal non-local agents performing the roles of the MMgr and EMgr.</a:t>
            </a:r>
          </a:p>
          <a:p>
            <a:pPr marL="0" indent="0">
              <a:buNone/>
            </a:pPr>
            <a:r>
              <a:rPr lang="en-US" sz="2000" smtClean="0"/>
              <a:t>#</a:t>
            </a:r>
            <a:r>
              <a:rPr lang="en-US" sz="2000"/>
              <a:t>05 – </a:t>
            </a:r>
            <a:r>
              <a:rPr lang="en-US" sz="2000" b="1">
                <a:solidFill>
                  <a:srgbClr val="FF0000"/>
                </a:solidFill>
              </a:rPr>
              <a:t>Social Justice Hypothesis </a:t>
            </a:r>
            <a:r>
              <a:rPr lang="en-US" sz="2000"/>
              <a:t>– In any </a:t>
            </a:r>
            <a:r>
              <a:rPr lang="en-US" sz="2000" b="1"/>
              <a:t>conforming model economy</a:t>
            </a:r>
            <a:r>
              <a:rPr lang="en-US" sz="2000"/>
              <a:t>, the majority of agents are poor.</a:t>
            </a:r>
          </a:p>
          <a:p>
            <a:pPr marL="0" indent="0">
              <a:buNone/>
            </a:pPr>
            <a:r>
              <a:rPr lang="en-US" sz="2000"/>
              <a:t>#</a:t>
            </a:r>
            <a:r>
              <a:rPr lang="en-US" sz="2000" smtClean="0"/>
              <a:t>06 </a:t>
            </a:r>
            <a:r>
              <a:rPr lang="en-US" sz="2000"/>
              <a:t>– </a:t>
            </a:r>
            <a:r>
              <a:rPr lang="en-US" sz="2000" b="1" smtClean="0">
                <a:solidFill>
                  <a:srgbClr val="FF0000"/>
                </a:solidFill>
              </a:rPr>
              <a:t>MEP and MEPP </a:t>
            </a:r>
            <a:r>
              <a:rPr lang="en-US" sz="2000" b="1">
                <a:solidFill>
                  <a:srgbClr val="FF0000"/>
                </a:solidFill>
              </a:rPr>
              <a:t>Hypothesis</a:t>
            </a:r>
            <a:r>
              <a:rPr lang="en-US" sz="2000"/>
              <a:t> – </a:t>
            </a:r>
            <a:r>
              <a:rPr lang="en-US" sz="2000" b="1" smtClean="0"/>
              <a:t>Conforming </a:t>
            </a:r>
            <a:r>
              <a:rPr lang="en-US" sz="2000" b="1"/>
              <a:t>model </a:t>
            </a:r>
            <a:r>
              <a:rPr lang="en-US" sz="2000" b="1" smtClean="0"/>
              <a:t>economies</a:t>
            </a:r>
            <a:r>
              <a:rPr lang="en-US" sz="2000" smtClean="0"/>
              <a:t> do </a:t>
            </a:r>
            <a:r>
              <a:rPr lang="en-US" sz="2000"/>
              <a:t>not exhibit the </a:t>
            </a:r>
            <a:r>
              <a:rPr lang="en-US" sz="2000" smtClean="0"/>
              <a:t>MEP or MEPP.</a:t>
            </a:r>
            <a:endParaRPr lang="en-US" sz="2800"/>
          </a:p>
        </p:txBody>
      </p:sp>
      <p:sp>
        <p:nvSpPr>
          <p:cNvPr id="16" name="TextBox 15"/>
          <p:cNvSpPr txBox="1">
            <a:spLocks noChangeArrowheads="1"/>
          </p:cNvSpPr>
          <p:nvPr/>
        </p:nvSpPr>
        <p:spPr bwMode="auto">
          <a:xfrm>
            <a:off x="0" y="0"/>
            <a:ext cx="827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E1a</a:t>
            </a:r>
            <a:endParaRPr lang="en-CA" b="1"/>
          </a:p>
        </p:txBody>
      </p:sp>
      <p:sp>
        <p:nvSpPr>
          <p:cNvPr id="5" name="Title 1"/>
          <p:cNvSpPr txBox="1">
            <a:spLocks/>
          </p:cNvSpPr>
          <p:nvPr/>
        </p:nvSpPr>
        <p:spPr bwMode="auto">
          <a:xfrm>
            <a:off x="683568" y="5805264"/>
            <a:ext cx="7772400" cy="126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r>
              <a:rPr lang="en-CA" sz="5400" b="1" kern="0" smtClean="0">
                <a:solidFill>
                  <a:srgbClr val="0000FF"/>
                </a:solidFill>
              </a:rPr>
              <a:t>Questions?</a:t>
            </a:r>
          </a:p>
        </p:txBody>
      </p:sp>
    </p:spTree>
    <p:extLst>
      <p:ext uri="{BB962C8B-B14F-4D97-AF65-F5344CB8AC3E}">
        <p14:creationId xmlns:p14="http://schemas.microsoft.com/office/powerpoint/2010/main" val="256234068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idx="4294967295"/>
          </p:nvPr>
        </p:nvSpPr>
        <p:spPr>
          <a:xfrm>
            <a:off x="685800" y="1041400"/>
            <a:ext cx="7772400" cy="4403725"/>
          </a:xfrm>
        </p:spPr>
        <p:txBody>
          <a:bodyPr/>
          <a:lstStyle/>
          <a:p>
            <a:r>
              <a:rPr lang="en-CA" sz="9600" b="1" smtClean="0">
                <a:solidFill>
                  <a:srgbClr val="FFC000"/>
                </a:solidFill>
              </a:rPr>
              <a:t>Thank You For Coming!</a:t>
            </a:r>
          </a:p>
        </p:txBody>
      </p:sp>
      <p:sp>
        <p:nvSpPr>
          <p:cNvPr id="36867" name="TextBox 2"/>
          <p:cNvSpPr txBox="1">
            <a:spLocks noChangeArrowheads="1"/>
          </p:cNvSpPr>
          <p:nvPr/>
        </p:nvSpPr>
        <p:spPr bwMode="auto">
          <a:xfrm>
            <a:off x="0" y="0"/>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smtClean="0"/>
              <a:t>F1</a:t>
            </a:r>
            <a:endParaRPr lang="en-CA" b="1"/>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idx="4294967295"/>
          </p:nvPr>
        </p:nvSpPr>
        <p:spPr/>
        <p:txBody>
          <a:bodyPr/>
          <a:lstStyle/>
          <a:p>
            <a:r>
              <a:rPr lang="en-CA" sz="6600" b="1" smtClean="0">
                <a:solidFill>
                  <a:srgbClr val="FF6699"/>
                </a:solidFill>
              </a:rPr>
              <a:t>Hip Pocket Slides</a:t>
            </a:r>
          </a:p>
        </p:txBody>
      </p:sp>
      <p:sp>
        <p:nvSpPr>
          <p:cNvPr id="7" name="Pentagon 6"/>
          <p:cNvSpPr/>
          <p:nvPr/>
        </p:nvSpPr>
        <p:spPr bwMode="auto">
          <a:xfrm rot="5400000">
            <a:off x="2699544" y="2493169"/>
            <a:ext cx="3816350" cy="3240088"/>
          </a:xfrm>
          <a:prstGeom prst="homePlate">
            <a:avLst/>
          </a:prstGeom>
          <a:solidFill>
            <a:schemeClr val="accent5">
              <a:lumMod val="60000"/>
              <a:lumOff val="40000"/>
            </a:schemeClr>
          </a:solidFill>
          <a:ln w="9525" cap="flat" cmpd="sng" algn="ctr">
            <a:solidFill>
              <a:schemeClr val="tx1"/>
            </a:solidFill>
            <a:prstDash val="solid"/>
            <a:round/>
            <a:headEnd type="none" w="med" len="med"/>
            <a:tailEnd type="none" w="med" len="med"/>
          </a:ln>
          <a:effectLst/>
        </p:spPr>
        <p:txBody>
          <a:bodyPr/>
          <a:lstStyle/>
          <a:p>
            <a:pPr>
              <a:defRPr/>
            </a:pPr>
            <a:endParaRPr lang="en-CA">
              <a:latin typeface="Times New Roman"/>
            </a:endParaRPr>
          </a:p>
        </p:txBody>
      </p:sp>
      <p:cxnSp>
        <p:nvCxnSpPr>
          <p:cNvPr id="37892" name="Straight Connector 8"/>
          <p:cNvCxnSpPr>
            <a:cxnSpLocks noChangeShapeType="1"/>
          </p:cNvCxnSpPr>
          <p:nvPr/>
        </p:nvCxnSpPr>
        <p:spPr bwMode="auto">
          <a:xfrm>
            <a:off x="3276600" y="2205038"/>
            <a:ext cx="0" cy="2519362"/>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3" name="Straight Connector 9"/>
          <p:cNvCxnSpPr>
            <a:cxnSpLocks noChangeShapeType="1"/>
          </p:cNvCxnSpPr>
          <p:nvPr/>
        </p:nvCxnSpPr>
        <p:spPr bwMode="auto">
          <a:xfrm>
            <a:off x="5940425" y="2205038"/>
            <a:ext cx="0" cy="2519362"/>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4" name="Straight Connector 10"/>
          <p:cNvCxnSpPr>
            <a:cxnSpLocks noChangeShapeType="1"/>
          </p:cNvCxnSpPr>
          <p:nvPr/>
        </p:nvCxnSpPr>
        <p:spPr bwMode="auto">
          <a:xfrm flipH="1">
            <a:off x="4427538" y="4113213"/>
            <a:ext cx="1800225" cy="1692275"/>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5" name="Straight Connector 12"/>
          <p:cNvCxnSpPr>
            <a:cxnSpLocks noChangeShapeType="1"/>
          </p:cNvCxnSpPr>
          <p:nvPr/>
        </p:nvCxnSpPr>
        <p:spPr bwMode="auto">
          <a:xfrm flipH="1" flipV="1">
            <a:off x="2987675" y="3933825"/>
            <a:ext cx="1871663" cy="1871663"/>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6" name="Straight Connector 15"/>
          <p:cNvCxnSpPr>
            <a:cxnSpLocks noChangeShapeType="1"/>
          </p:cNvCxnSpPr>
          <p:nvPr/>
        </p:nvCxnSpPr>
        <p:spPr bwMode="auto">
          <a:xfrm>
            <a:off x="2976563" y="2565400"/>
            <a:ext cx="3251200" cy="0"/>
          </a:xfrm>
          <a:prstGeom prst="line">
            <a:avLst/>
          </a:prstGeom>
          <a:noFill/>
          <a:ln w="25400" algn="ctr">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897" name="TextBox 8"/>
          <p:cNvSpPr txBox="1">
            <a:spLocks noChangeArrowheads="1"/>
          </p:cNvSpPr>
          <p:nvPr/>
        </p:nvSpPr>
        <p:spPr bwMode="auto">
          <a:xfrm>
            <a:off x="0" y="0"/>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b="1"/>
              <a:t>G</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1252537"/>
            <a:ext cx="8382000" cy="4352925"/>
          </a:xfrm>
          <a:prstGeom prst="rect">
            <a:avLst/>
          </a:prstGeom>
        </p:spPr>
      </p:pic>
    </p:spTree>
    <p:extLst>
      <p:ext uri="{BB962C8B-B14F-4D97-AF65-F5344CB8AC3E}">
        <p14:creationId xmlns:p14="http://schemas.microsoft.com/office/powerpoint/2010/main" val="389726740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6725" y="2090737"/>
            <a:ext cx="8210550" cy="2676525"/>
          </a:xfrm>
          <a:prstGeom prst="rect">
            <a:avLst/>
          </a:prstGeom>
        </p:spPr>
      </p:pic>
    </p:spTree>
    <p:extLst>
      <p:ext uri="{BB962C8B-B14F-4D97-AF65-F5344CB8AC3E}">
        <p14:creationId xmlns:p14="http://schemas.microsoft.com/office/powerpoint/2010/main" val="1542201784"/>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Files\MS Office 97\Templates\Blank Presentation.pot</Template>
  <TotalTime>12217</TotalTime>
  <Words>3887</Words>
  <Application>Microsoft Office PowerPoint</Application>
  <PresentationFormat>On-screen Show (4:3)</PresentationFormat>
  <Paragraphs>537</Paragraphs>
  <Slides>56</Slides>
  <Notes>13</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Blank Presentation</vt:lpstr>
      <vt:lpstr>The PMM A Simple Complete Conservative Sustainable Agent-Based Model Economy Some Hypotheses</vt:lpstr>
      <vt:lpstr>Agenda</vt:lpstr>
      <vt:lpstr>ModEco - Goals</vt:lpstr>
      <vt:lpstr>Project Methodology</vt:lpstr>
      <vt:lpstr>The PMM</vt:lpstr>
      <vt:lpstr>A New Paradigm – Restorative*</vt:lpstr>
      <vt:lpstr>Two Visions of the Future</vt:lpstr>
      <vt:lpstr>PowerPoint Presentation</vt:lpstr>
      <vt:lpstr>About Sustainable Economies</vt:lpstr>
      <vt:lpstr>Common But Faulty Concepts</vt:lpstr>
      <vt:lpstr>Common But Faulty Concepts</vt:lpstr>
      <vt:lpstr>Agenda</vt:lpstr>
      <vt:lpstr>Our Main Hypothesis</vt:lpstr>
      <vt:lpstr>PowerPoint Presentation</vt:lpstr>
      <vt:lpstr>Our ModEco vision –  Simple complete conservative sustainable agent-based model</vt:lpstr>
      <vt:lpstr>PowerPoint Presentation</vt:lpstr>
      <vt:lpstr>PowerPoint Presentation</vt:lpstr>
      <vt:lpstr>PowerPoint Presentation</vt:lpstr>
      <vt:lpstr>PowerPoint Presentation</vt:lpstr>
      <vt:lpstr>PowerPoint Presentation</vt:lpstr>
      <vt:lpstr>The Mass Cycle</vt:lpstr>
      <vt:lpstr>The Energy Cycle</vt:lpstr>
      <vt:lpstr>The Cash Cycle</vt:lpstr>
      <vt:lpstr>PowerPoint Presentation</vt:lpstr>
      <vt:lpstr>PowerPoint Presentation</vt:lpstr>
      <vt:lpstr>PowerPoint Presentation</vt:lpstr>
      <vt:lpstr>PowerPoint Presentation</vt:lpstr>
      <vt:lpstr>ModEco Features – Added Features # 01 – Process Quotas</vt:lpstr>
      <vt:lpstr>ModEco Features – Added Features # 02 – EMgr and Municipal Grants</vt:lpstr>
      <vt:lpstr>ModEco Features – Added Features # 03 – Business Factors</vt:lpstr>
      <vt:lpstr>ModEco Features – Added Features # 04 – Waste Management</vt:lpstr>
      <vt:lpstr>ModEco Features – Added Features #05 – Central Deficit Spending</vt:lpstr>
      <vt:lpstr>ModEco Features – Added Features # 06 – Price Controls</vt:lpstr>
      <vt:lpstr>ModEco Features – Added Features # 06 – Price Controls</vt:lpstr>
      <vt:lpstr>PowerPoint Presentation</vt:lpstr>
      <vt:lpstr>Some Hypotheses</vt:lpstr>
      <vt:lpstr>Some Hypotheses #01 – Necessity and Sufficiency Hypothesis</vt:lpstr>
      <vt:lpstr>Some Hypotheses #01 – Necessity and Sufficiency Hypothesis</vt:lpstr>
      <vt:lpstr>Some Hypotheses #02 – Price/Value Gap Hypothesis</vt:lpstr>
      <vt:lpstr>Some Hypotheses #03 – Intrinsic Value Hypothesis</vt:lpstr>
      <vt:lpstr>Some Hypotheses #04 – Central Authority Hypothesis</vt:lpstr>
      <vt:lpstr>Some Hypotheses #05 – Social Justice Hypothesis</vt:lpstr>
      <vt:lpstr>Some Hypotheses #05 – Social Justice Hypothesis</vt:lpstr>
      <vt:lpstr>Some Hypotheses #05 – Social Justice Hypothesis</vt:lpstr>
      <vt:lpstr>Some Hypotheses #06.1 – MEP Hypothesis</vt:lpstr>
      <vt:lpstr>Some Hypotheses #06.1 – MEP Hypothesis</vt:lpstr>
      <vt:lpstr>Some Hypotheses #06.1 – MEP Hypothesis</vt:lpstr>
      <vt:lpstr>Some Hypotheses #06.1 – MEP Hypothesis</vt:lpstr>
      <vt:lpstr>Some Hypotheses #06.2 – MEPP Hypothesis</vt:lpstr>
      <vt:lpstr>Some Hypotheses #06.2 – MEPP Hypothesis</vt:lpstr>
      <vt:lpstr>The End   Questions?</vt:lpstr>
      <vt:lpstr>Six Hypotheses</vt:lpstr>
      <vt:lpstr>Thank You For Coming!</vt:lpstr>
      <vt:lpstr>Hip Pocket Slides</vt:lpstr>
      <vt:lpstr>PowerPoint Presentation</vt:lpstr>
      <vt:lpstr>PowerPoint Presentation</vt:lpstr>
    </vt:vector>
  </TitlesOfParts>
  <Company>Orrery Software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Sustainable Economies</dc:title>
  <dc:creator>Garvin Boyle</dc:creator>
  <cp:lastModifiedBy>user</cp:lastModifiedBy>
  <cp:revision>267</cp:revision>
  <cp:lastPrinted>2013-04-27T20:26:12Z</cp:lastPrinted>
  <dcterms:created xsi:type="dcterms:W3CDTF">2011-03-15T10:00:11Z</dcterms:created>
  <dcterms:modified xsi:type="dcterms:W3CDTF">2016-06-22T17:05:44Z</dcterms:modified>
</cp:coreProperties>
</file>