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74" r:id="rId10"/>
    <p:sldId id="269" r:id="rId11"/>
    <p:sldId id="272" r:id="rId12"/>
    <p:sldId id="273" r:id="rId13"/>
    <p:sldId id="267" r:id="rId14"/>
    <p:sldId id="268" r:id="rId15"/>
    <p:sldId id="276" r:id="rId16"/>
    <p:sldId id="278" r:id="rId17"/>
    <p:sldId id="264" r:id="rId18"/>
    <p:sldId id="275" r:id="rId19"/>
    <p:sldId id="265" r:id="rId20"/>
    <p:sldId id="281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5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97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30.png"/><Relationship Id="rId7" Type="http://schemas.openxmlformats.org/officeDocument/2006/relationships/image" Target="../media/image170.png"/><Relationship Id="rId1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0.png"/><Relationship Id="rId11" Type="http://schemas.openxmlformats.org/officeDocument/2006/relationships/image" Target="../media/image13.png"/><Relationship Id="rId5" Type="http://schemas.openxmlformats.org/officeDocument/2006/relationships/image" Target="../media/image150.png"/><Relationship Id="rId10" Type="http://schemas.openxmlformats.org/officeDocument/2006/relationships/image" Target="../media/image200.png"/><Relationship Id="rId4" Type="http://schemas.openxmlformats.org/officeDocument/2006/relationships/image" Target="../media/image140.png"/><Relationship Id="rId9" Type="http://schemas.openxmlformats.org/officeDocument/2006/relationships/image" Target="../media/image19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772400" cy="1470025"/>
          </a:xfrm>
        </p:spPr>
        <p:txBody>
          <a:bodyPr/>
          <a:lstStyle/>
          <a:p>
            <a:r>
              <a:rPr lang="en-US" smtClean="0"/>
              <a:t>The Use of Palmiter Genes in Evolutionary Economic Models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514600"/>
            <a:ext cx="4495800" cy="1752600"/>
          </a:xfr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l"/>
            <a:r>
              <a:rPr lang="en-US" smtClean="0"/>
              <a:t>CoMSES 2019</a:t>
            </a:r>
          </a:p>
          <a:p>
            <a:pPr algn="l"/>
            <a:r>
              <a:rPr lang="en-US" smtClean="0"/>
              <a:t>October 7</a:t>
            </a:r>
            <a:r>
              <a:rPr lang="en-US" baseline="30000" smtClean="0"/>
              <a:t>th</a:t>
            </a:r>
            <a:r>
              <a:rPr lang="en-US" smtClean="0"/>
              <a:t> – 25</a:t>
            </a:r>
            <a:r>
              <a:rPr lang="en-US" baseline="30000" smtClean="0"/>
              <a:t>th</a:t>
            </a:r>
            <a:r>
              <a:rPr lang="en-US" smtClean="0"/>
              <a:t>, 2019</a:t>
            </a:r>
          </a:p>
          <a:p>
            <a:pPr algn="l"/>
            <a:r>
              <a:rPr lang="en-US" smtClean="0"/>
              <a:t>OpenABM</a:t>
            </a:r>
            <a:endParaRPr lang="en-US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738716" y="4419600"/>
            <a:ext cx="4800600" cy="1752600"/>
          </a:xfrm>
          <a:prstGeom prst="rect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smtClean="0"/>
              <a:t>Garvin H Boyle, Orrery Software</a:t>
            </a:r>
          </a:p>
          <a:p>
            <a:pPr algn="l"/>
            <a:r>
              <a:rPr lang="en-US" sz="2800" smtClean="0"/>
              <a:t>Orrery-Software.webs.com</a:t>
            </a:r>
          </a:p>
          <a:p>
            <a:pPr algn="l"/>
            <a:r>
              <a:rPr lang="en-US" sz="2800" smtClean="0"/>
              <a:t>Orrery@Rogers.Com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" y="6366387"/>
            <a:ext cx="5300816" cy="369332"/>
          </a:xfrm>
          <a:prstGeom prst="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https://www.comses.net/codebases/?query=boyle</a:t>
            </a:r>
          </a:p>
        </p:txBody>
      </p:sp>
    </p:spTree>
    <p:extLst>
      <p:ext uri="{BB962C8B-B14F-4D97-AF65-F5344CB8AC3E}">
        <p14:creationId xmlns:p14="http://schemas.microsoft.com/office/powerpoint/2010/main" val="395963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Goals </a:t>
            </a:r>
            <a:r>
              <a:rPr lang="en-US" altLang="zh-CN"/>
              <a:t>of This </a:t>
            </a:r>
            <a:r>
              <a:rPr lang="en-US" altLang="zh-CN" smtClean="0"/>
              <a:t>Presentation Are:</a:t>
            </a:r>
            <a:endParaRPr lang="en-US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smtClean="0"/>
              <a:t>You understand the dynamics of evolution well enough to want to read more about it.</a:t>
            </a:r>
            <a:endParaRPr lang="en-US" altLang="zh-CN"/>
          </a:p>
          <a:p>
            <a:endParaRPr lang="en-US" altLang="zh-CN"/>
          </a:p>
          <a:p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You understand the techniques of genetic coding, as devised by Dr Michael Palmiter, well enough to want to try them.</a:t>
            </a:r>
          </a:p>
          <a:p>
            <a:endParaRPr lang="en-US" altLang="zh-CN"/>
          </a:p>
          <a:p>
            <a:r>
              <a:rPr lang="en-US" altLang="zh-CN" smtClean="0"/>
              <a:t>You get excited about the potential for evolutionary economic models.</a:t>
            </a: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090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smtClean="0"/>
              <a:t>Evolutionary Dynamics</a:t>
            </a:r>
            <a:br>
              <a:rPr lang="en-US" altLang="zh-CN" smtClean="0"/>
            </a:br>
            <a:r>
              <a:rPr lang="en-US" altLang="zh-CN" sz="3600" smtClean="0"/>
              <a:t>Some Necessary Components</a:t>
            </a:r>
            <a:endParaRPr lang="en-US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zh-CN" smtClean="0"/>
              <a:t>Reproduction with Variation:</a:t>
            </a:r>
          </a:p>
          <a:p>
            <a:pPr lvl="1"/>
            <a:r>
              <a:rPr lang="en-US" altLang="zh-CN" smtClean="0"/>
              <a:t>Agents </a:t>
            </a:r>
            <a:r>
              <a:rPr lang="en-US" altLang="zh-CN" smtClean="0"/>
              <a:t>must produce </a:t>
            </a:r>
            <a:r>
              <a:rPr lang="en-US" altLang="zh-CN" smtClean="0"/>
              <a:t>offspring from time to time.</a:t>
            </a:r>
          </a:p>
          <a:p>
            <a:pPr lvl="1"/>
            <a:r>
              <a:rPr lang="en-US" altLang="zh-CN" smtClean="0"/>
              <a:t>Operational traits </a:t>
            </a:r>
            <a:r>
              <a:rPr lang="en-US" altLang="zh-CN" smtClean="0"/>
              <a:t>must be</a:t>
            </a:r>
            <a:r>
              <a:rPr lang="en-US" altLang="zh-CN" smtClean="0"/>
              <a:t> </a:t>
            </a:r>
            <a:r>
              <a:rPr lang="en-US" altLang="zh-CN" smtClean="0"/>
              <a:t>passed from one generation of agent to the next.</a:t>
            </a:r>
          </a:p>
          <a:p>
            <a:pPr lvl="1"/>
            <a:r>
              <a:rPr lang="en-US" altLang="zh-CN" smtClean="0"/>
              <a:t>Traits are almost exactly </a:t>
            </a:r>
            <a:r>
              <a:rPr lang="en-US" altLang="zh-CN" smtClean="0"/>
              <a:t>replicated during reproduction, </a:t>
            </a:r>
            <a:r>
              <a:rPr lang="en-US" altLang="zh-CN" smtClean="0"/>
              <a:t>but with some error (some </a:t>
            </a:r>
            <a:r>
              <a:rPr lang="en-US" altLang="zh-CN" smtClean="0"/>
              <a:t>variation, some mutation).</a:t>
            </a:r>
            <a:endParaRPr lang="en-US" altLang="zh-CN" smtClean="0"/>
          </a:p>
          <a:p>
            <a:pPr marL="514350" indent="-514350">
              <a:buFont typeface="+mj-lt"/>
              <a:buAutoNum type="arabicPeriod"/>
            </a:pPr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Competition for Scarce Resources (energy and/or money):</a:t>
            </a:r>
          </a:p>
          <a:p>
            <a:pPr lvl="1"/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Agents </a:t>
            </a:r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must produce </a:t>
            </a:r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more offspring than have a reasonable chance of survival.</a:t>
            </a:r>
          </a:p>
          <a:p>
            <a:pPr lvl="1"/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So, there </a:t>
            </a:r>
            <a:r>
              <a:rPr lang="en-US" altLang="zh-CN" b="1" smtClean="0">
                <a:solidFill>
                  <a:schemeClr val="accent6">
                    <a:lumMod val="50000"/>
                  </a:schemeClr>
                </a:solidFill>
              </a:rPr>
              <a:t>are not enough resources to keep all offspring operational.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mtClean="0"/>
              <a:t>Natural Selection of the Most Advantageous Traits:</a:t>
            </a:r>
          </a:p>
          <a:p>
            <a:pPr lvl="1"/>
            <a:r>
              <a:rPr lang="en-US" altLang="zh-CN" smtClean="0"/>
              <a:t>Selection for persistence is </a:t>
            </a:r>
            <a:r>
              <a:rPr lang="en-US" altLang="zh-CN" smtClean="0"/>
              <a:t>always a </a:t>
            </a:r>
            <a:r>
              <a:rPr lang="en-US" altLang="zh-CN" smtClean="0"/>
              <a:t>matter of many repetitions of </a:t>
            </a:r>
            <a:r>
              <a:rPr lang="en-US" altLang="zh-CN" smtClean="0"/>
              <a:t>randomized opportunities for small gains.</a:t>
            </a:r>
            <a:endParaRPr lang="en-US" altLang="zh-CN" smtClean="0"/>
          </a:p>
          <a:p>
            <a:pPr lvl="1"/>
            <a:r>
              <a:rPr lang="en-US" altLang="zh-CN" smtClean="0"/>
              <a:t>Those offspring that are the most effective at gathering the scarce resources have a greater chance of survival.</a:t>
            </a:r>
          </a:p>
        </p:txBody>
      </p:sp>
    </p:spTree>
    <p:extLst>
      <p:ext uri="{BB962C8B-B14F-4D97-AF65-F5344CB8AC3E}">
        <p14:creationId xmlns:p14="http://schemas.microsoft.com/office/powerpoint/2010/main" val="241072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90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mtClean="0"/>
              <a:t>Potential For Application of Evolutionary Dynamics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1164623"/>
            <a:ext cx="3200400" cy="639762"/>
          </a:xfrm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US" smtClean="0"/>
              <a:t>Systems that Evolve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99" y="1804385"/>
            <a:ext cx="3200400" cy="3951288"/>
          </a:xfrm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smtClean="0"/>
              <a:t>Biological Systems</a:t>
            </a:r>
          </a:p>
          <a:p>
            <a:pPr>
              <a:buFont typeface="Wingdings" panose="05000000000000000000" pitchFamily="2" charset="2"/>
              <a:buChar char="q"/>
            </a:pPr>
            <a:endParaRPr lang="en-US"/>
          </a:p>
          <a:p>
            <a:pPr>
              <a:buFont typeface="Wingdings" panose="05000000000000000000" pitchFamily="2" charset="2"/>
              <a:buChar char="q"/>
            </a:pPr>
            <a:endParaRPr lang="en-US" sz="280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Social Systems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320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mtClean="0"/>
              <a:t>Economic Systems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33800" y="1164623"/>
            <a:ext cx="4953000" cy="639762"/>
          </a:xfrm>
          <a:ln w="38100"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Components that Evolve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33800" y="1804385"/>
            <a:ext cx="4953000" cy="3951288"/>
          </a:xfrm>
          <a:ln w="38100">
            <a:solidFill>
              <a:schemeClr val="accent3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US" smtClean="0"/>
              <a:t>Organisms, species, organs within organisms, </a:t>
            </a:r>
            <a:r>
              <a:rPr lang="en-US"/>
              <a:t>energy transfer mechanisms, food </a:t>
            </a:r>
            <a:r>
              <a:rPr lang="en-US" smtClean="0"/>
              <a:t>webs, instinctive and learned habits, ecosystems within the biosphere, the biosphere itself.</a:t>
            </a:r>
          </a:p>
          <a:p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Cultural norms of all kinds, legal systems, educational systems, health-care systems, technologies, the society itself.</a:t>
            </a:r>
          </a:p>
          <a:p>
            <a:r>
              <a:rPr lang="en-US" smtClean="0"/>
              <a:t>Business models, supply chains, markets, money management principles, and even economic theories, and the economy itself.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09599" y="5867400"/>
            <a:ext cx="7696200" cy="381000"/>
          </a:xfrm>
          <a:prstGeom prst="rect">
            <a:avLst/>
          </a:prstGeom>
          <a:noFill/>
          <a:ln w="762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rgbClr val="FF0000"/>
                </a:solidFill>
              </a:rPr>
              <a:t>ANY COMPLEX ADAPTIVE SYSTEM, AND ITS ADAPTIVE COMPONENTS</a:t>
            </a:r>
            <a:endParaRPr lang="en-US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2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“Simulated Evolution” </a:t>
            </a:r>
            <a:br>
              <a:rPr lang="en-US" dirty="0" smtClean="0"/>
            </a:br>
            <a:r>
              <a:rPr lang="en-US" dirty="0" smtClean="0"/>
              <a:t>By Dr Michael Palmiter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" y="1524001"/>
            <a:ext cx="7247725" cy="4267199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92" y="5867400"/>
            <a:ext cx="4566292" cy="48848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00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96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My Personal History</a:t>
            </a:r>
            <a:br>
              <a:rPr lang="en-US" dirty="0" smtClean="0"/>
            </a:br>
            <a:r>
              <a:rPr lang="en-US" b="1" u="sng" dirty="0" smtClean="0"/>
              <a:t>Studying Evolution Using ABMs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7008"/>
            <a:ext cx="8229600" cy="4849156"/>
          </a:xfrm>
        </p:spPr>
        <p:txBody>
          <a:bodyPr>
            <a:normAutofit fontScale="85000" lnSpcReduction="20000"/>
          </a:bodyPr>
          <a:lstStyle/>
          <a:p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1985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– Dr Michael Palmiter – ‘Simulated 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Evolution’</a:t>
            </a:r>
          </a:p>
          <a:p>
            <a:r>
              <a:rPr lang="en-US" smtClean="0"/>
              <a:t>1988 – IBM Business BASIC Language – ‘Evolve.BAS’</a:t>
            </a:r>
          </a:p>
          <a:p>
            <a:pPr lvl="1"/>
            <a:r>
              <a:rPr lang="en-US" smtClean="0"/>
              <a:t>My first demonstration of evolution with ABMs.</a:t>
            </a:r>
          </a:p>
          <a:p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1989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– Article in ‘Scientific American’.</a:t>
            </a:r>
          </a:p>
          <a:p>
            <a:r>
              <a:rPr lang="en-US" dirty="0" smtClean="0"/>
              <a:t>1989 – GW-BASIC Language – ‘</a:t>
            </a:r>
            <a:r>
              <a:rPr lang="en-US" dirty="0" err="1" smtClean="0"/>
              <a:t>Simulate.BAS</a:t>
            </a:r>
            <a:r>
              <a:rPr lang="en-US" dirty="0" smtClean="0"/>
              <a:t>’.</a:t>
            </a:r>
          </a:p>
          <a:p>
            <a:pPr marL="693738" lvl="1" indent="-347663"/>
            <a:r>
              <a:rPr lang="en-US" dirty="0" smtClean="0"/>
              <a:t>My second demonstration.</a:t>
            </a:r>
            <a:endParaRPr lang="en-US" dirty="0"/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1994 – Visual BASIC Language – ‘</a:t>
            </a: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Pond.BAS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’.</a:t>
            </a:r>
          </a:p>
          <a:p>
            <a:pPr lvl="1"/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My third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demonstration.</a:t>
            </a:r>
          </a:p>
          <a:p>
            <a:r>
              <a:rPr lang="en-US" dirty="0" smtClean="0"/>
              <a:t>2002 – C++ Language – ‘PSoup’.</a:t>
            </a:r>
          </a:p>
          <a:p>
            <a:pPr lvl="1"/>
            <a:r>
              <a:rPr lang="en-US" smtClean="0"/>
              <a:t>My fourth </a:t>
            </a:r>
            <a:r>
              <a:rPr lang="en-US" dirty="0" smtClean="0"/>
              <a:t>demonstration.</a:t>
            </a: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2018 – NetLogo Language – ‘</a:t>
            </a: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SimEvo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’.</a:t>
            </a:r>
          </a:p>
          <a:p>
            <a:pPr lvl="1"/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My fifth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demonstration.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0" y="3932922"/>
            <a:ext cx="1819932" cy="92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351" y="5018040"/>
            <a:ext cx="2060831" cy="1009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359742"/>
            <a:ext cx="1645212" cy="83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829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96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My Personal History</a:t>
            </a:r>
            <a:br>
              <a:rPr lang="en-US" dirty="0" smtClean="0"/>
            </a:br>
            <a:r>
              <a:rPr lang="en-US" b="1" u="sng" dirty="0" smtClean="0"/>
              <a:t>Studying Evolving Economies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7008"/>
            <a:ext cx="3733800" cy="4895192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2010 – ModEco – A </a:t>
            </a:r>
            <a:r>
              <a:rPr lang="en-US" smtClean="0"/>
              <a:t>Farming Economy in which trading strategies evolve.</a:t>
            </a:r>
          </a:p>
          <a:p>
            <a:endParaRPr lang="en-US" dirty="0" smtClean="0"/>
          </a:p>
          <a:p>
            <a:r>
              <a:rPr lang="en-US" b="1" smtClean="0">
                <a:solidFill>
                  <a:srgbClr val="FF0000"/>
                </a:solidFill>
              </a:rPr>
              <a:t>2016 – EffLab – Efficiency in use of energy and/or money in an evolving system.</a:t>
            </a:r>
          </a:p>
          <a:p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rgbClr val="00B050"/>
                </a:solidFill>
              </a:rPr>
              <a:t>2017 – TpLab </a:t>
            </a:r>
            <a:r>
              <a:rPr lang="en-US" b="1" smtClean="0">
                <a:solidFill>
                  <a:srgbClr val="00B050"/>
                </a:solidFill>
              </a:rPr>
              <a:t>– Evolution of Social Beliefs.</a:t>
            </a:r>
            <a:endParaRPr lang="en-US" b="1" dirty="0" smtClean="0">
              <a:solidFill>
                <a:srgbClr val="00B050"/>
              </a:solidFill>
            </a:endParaRP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295399"/>
            <a:ext cx="4025822" cy="2404439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991" y="2761450"/>
            <a:ext cx="4343400" cy="1876778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355823"/>
            <a:ext cx="4419600" cy="2034862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10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Dr </a:t>
            </a:r>
            <a:r>
              <a:rPr lang="en-US" smtClean="0"/>
              <a:t>Michael Palmiter’s 1</a:t>
            </a:r>
            <a:r>
              <a:rPr lang="en-US" baseline="30000" smtClean="0"/>
              <a:t>st</a:t>
            </a:r>
            <a:r>
              <a:rPr lang="en-US" smtClean="0"/>
              <a:t> Great Innovation</a:t>
            </a:r>
            <a:br>
              <a:rPr lang="en-US" smtClean="0"/>
            </a:br>
            <a:r>
              <a:rPr lang="en-US" b="1" u="sng"/>
              <a:t>Exponential </a:t>
            </a:r>
            <a:r>
              <a:rPr lang="en-US" b="1" u="sng" smtClean="0"/>
              <a:t>Coding Schema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524000"/>
                <a:ext cx="8229600" cy="4419600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en-US" smtClean="0"/>
                  <a:t>All genes are coded as two numbers.</a:t>
                </a:r>
              </a:p>
              <a:p>
                <a:pPr lvl="1"/>
                <a:r>
                  <a:rPr lang="en-US" smtClean="0"/>
                  <a:t>A base [B], and an exponent [E].</a:t>
                </a:r>
              </a:p>
              <a:p>
                <a:r>
                  <a:rPr lang="en-US" smtClean="0"/>
                  <a:t>The strength [S] of the gene is calculated as </a:t>
                </a:r>
              </a:p>
              <a:p>
                <a:endParaRPr lang="en-US" sz="120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500" b="1" i="1" smtClean="0">
                          <a:latin typeface="Cambria Math"/>
                        </a:rPr>
                        <m:t>[</m:t>
                      </m:r>
                      <m:r>
                        <a:rPr lang="en-US" sz="3500" b="1" i="1" smtClean="0">
                          <a:latin typeface="Cambria Math"/>
                        </a:rPr>
                        <m:t>𝑺</m:t>
                      </m:r>
                      <m:r>
                        <a:rPr lang="en-US" sz="3500" b="1" i="1" smtClean="0">
                          <a:latin typeface="Cambria Math"/>
                        </a:rPr>
                        <m:t>]= </m:t>
                      </m:r>
                      <m:sSup>
                        <m:sSupPr>
                          <m:ctrlPr>
                            <a:rPr lang="en-US" sz="35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500" b="1" i="1" smtClean="0">
                              <a:latin typeface="Cambria Math"/>
                            </a:rPr>
                            <m:t>[</m:t>
                          </m:r>
                          <m:r>
                            <a:rPr lang="en-US" sz="3500" b="1" i="1" smtClean="0">
                              <a:latin typeface="Cambria Math"/>
                            </a:rPr>
                            <m:t>𝑩</m:t>
                          </m:r>
                          <m:r>
                            <a:rPr lang="en-US" sz="3500" b="1" i="1" smtClean="0">
                              <a:latin typeface="Cambria Math"/>
                            </a:rPr>
                            <m:t>]</m:t>
                          </m:r>
                        </m:e>
                        <m:sup>
                          <m:r>
                            <a:rPr lang="en-US" sz="3500" b="1" i="1" smtClean="0">
                              <a:latin typeface="Cambria Math"/>
                            </a:rPr>
                            <m:t>[</m:t>
                          </m:r>
                          <m:r>
                            <a:rPr lang="en-US" sz="3500" b="1" i="1" smtClean="0">
                              <a:latin typeface="Cambria Math"/>
                            </a:rPr>
                            <m:t>𝑬</m:t>
                          </m:r>
                          <m:r>
                            <a:rPr lang="en-US" sz="3500" b="1" i="1" smtClean="0">
                              <a:latin typeface="Cambria Math"/>
                            </a:rPr>
                            <m:t>]</m:t>
                          </m:r>
                        </m:sup>
                      </m:sSup>
                    </m:oMath>
                  </m:oMathPara>
                </a14:m>
                <a:endParaRPr lang="en-US" sz="3500" b="1" smtClean="0"/>
              </a:p>
              <a:p>
                <a:pPr marL="0" indent="0">
                  <a:buNone/>
                </a:pPr>
                <a:endParaRPr lang="en-US" sz="1200" smtClean="0"/>
              </a:p>
              <a:p>
                <a:r>
                  <a:rPr lang="en-US" smtClean="0"/>
                  <a:t>Either [B] or [E] can mutate during reproduction.  </a:t>
                </a:r>
              </a:p>
              <a:p>
                <a:pPr lvl="1"/>
                <a:r>
                  <a:rPr lang="en-US" b="1" smtClean="0">
                    <a:solidFill>
                      <a:srgbClr val="FF0000"/>
                    </a:solidFill>
                  </a:rPr>
                  <a:t>Reproduction with variation.</a:t>
                </a:r>
              </a:p>
              <a:p>
                <a:pPr lvl="1"/>
                <a:r>
                  <a:rPr lang="en-US" smtClean="0"/>
                  <a:t>A linear change in [B] or [E] </a:t>
                </a:r>
              </a:p>
              <a:p>
                <a:pPr lvl="2"/>
                <a:r>
                  <a:rPr lang="en-US" smtClean="0"/>
                  <a:t>results in a non-linear change in the strength [S]</a:t>
                </a:r>
              </a:p>
              <a:p>
                <a:pPr lvl="2"/>
                <a:r>
                  <a:rPr lang="en-US" smtClean="0"/>
                  <a:t>Leads to very rapid evolution</a:t>
                </a:r>
                <a:endParaRPr lang="en-US"/>
              </a:p>
              <a:p>
                <a:pPr marL="571500" indent="-571500">
                  <a:buFont typeface="+mj-lt"/>
                  <a:buAutoNum type="romanUcPeriod"/>
                </a:pPr>
                <a:endParaRPr lang="en-US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524000"/>
                <a:ext cx="8229600" cy="4419600"/>
              </a:xfrm>
              <a:blipFill rotWithShape="1">
                <a:blip r:embed="rId2"/>
                <a:stretch>
                  <a:fillRect l="-1481" t="-3586" r="-12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609600" y="5943600"/>
            <a:ext cx="769620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/>
              <a:t>Call these “Palmiter Genes”</a:t>
            </a:r>
            <a:endParaRPr lang="en-US" sz="3600" b="1"/>
          </a:p>
        </p:txBody>
      </p:sp>
    </p:spTree>
    <p:extLst>
      <p:ext uri="{BB962C8B-B14F-4D97-AF65-F5344CB8AC3E}">
        <p14:creationId xmlns:p14="http://schemas.microsoft.com/office/powerpoint/2010/main" val="170072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28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Dr </a:t>
            </a:r>
            <a:r>
              <a:rPr lang="en-US" sz="4000" smtClean="0"/>
              <a:t>Michael Palmiter’s 2</a:t>
            </a:r>
            <a:r>
              <a:rPr lang="en-US" sz="4000" baseline="30000" smtClean="0"/>
              <a:t>nd</a:t>
            </a:r>
            <a:r>
              <a:rPr lang="en-US" sz="4000" smtClean="0"/>
              <a:t> Great Innovation</a:t>
            </a:r>
            <a:r>
              <a:rPr lang="en-US" sz="1000" u="sng" smtClean="0"/>
              <a:t/>
            </a:r>
            <a:br>
              <a:rPr lang="en-US" sz="1000" u="sng" smtClean="0"/>
            </a:br>
            <a:r>
              <a:rPr lang="en-US" sz="1000" u="sng"/>
              <a:t/>
            </a:r>
            <a:br>
              <a:rPr lang="en-US" sz="1000" u="sng"/>
            </a:br>
            <a:r>
              <a:rPr lang="en-US" sz="4000" b="1" u="sng" smtClean="0"/>
              <a:t>Movement Genes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610600" cy="3286124"/>
          </a:xfrm>
        </p:spPr>
        <p:txBody>
          <a:bodyPr>
            <a:normAutofit lnSpcReduction="10000"/>
          </a:bodyPr>
          <a:lstStyle/>
          <a:p>
            <a:pPr marL="571500" indent="-571500">
              <a:buFont typeface="+mj-lt"/>
              <a:buAutoNum type="romanUcPeriod" startAt="2"/>
            </a:pPr>
            <a:r>
              <a:rPr lang="en-US" dirty="0" smtClean="0"/>
              <a:t>Movement is controlled by a normalized </a:t>
            </a:r>
            <a:r>
              <a:rPr lang="en-US" smtClean="0"/>
              <a:t>probability distribution with eight genes.</a:t>
            </a:r>
            <a:endParaRPr lang="en-US" dirty="0" smtClean="0"/>
          </a:p>
          <a:p>
            <a:pPr marL="971550" lvl="1" indent="-571500">
              <a:buFont typeface="Arial" panose="020B0604020202020204" pitchFamily="34" charset="0"/>
              <a:buChar char="•"/>
            </a:pPr>
            <a:r>
              <a:rPr lang="en-US" smtClean="0"/>
              <a:t>Competition is for energy (</a:t>
            </a:r>
            <a:r>
              <a:rPr lang="en-US" smtClean="0">
                <a:solidFill>
                  <a:srgbClr val="FF0000"/>
                </a:solidFill>
              </a:rPr>
              <a:t>the scarce resource</a:t>
            </a:r>
            <a:r>
              <a:rPr lang="en-US" smtClean="0"/>
              <a:t>).</a:t>
            </a:r>
          </a:p>
          <a:p>
            <a:pPr marL="971550" lvl="1" indent="-571500">
              <a:buFont typeface="Arial" panose="020B0604020202020204" pitchFamily="34" charset="0"/>
              <a:buChar char="•"/>
            </a:pPr>
            <a:r>
              <a:rPr lang="en-US" smtClean="0"/>
              <a:t>Behavior in 2D space is a random walk.</a:t>
            </a:r>
            <a:endParaRPr lang="en-US" dirty="0" smtClean="0"/>
          </a:p>
          <a:p>
            <a:pPr marL="971550" lvl="1" indent="-571500">
              <a:buFont typeface="Arial" panose="020B0604020202020204" pitchFamily="34" charset="0"/>
              <a:buChar char="•"/>
            </a:pPr>
            <a:r>
              <a:rPr lang="en-US" smtClean="0"/>
              <a:t>Location of energy within the 2D space is random.</a:t>
            </a:r>
          </a:p>
          <a:p>
            <a:pPr marL="971550" lvl="1" indent="-571500">
              <a:buFont typeface="Arial" panose="020B0604020202020204" pitchFamily="34" charset="0"/>
              <a:buChar char="•"/>
            </a:pPr>
            <a:r>
              <a:rPr lang="en-US" smtClean="0"/>
              <a:t>Access </a:t>
            </a:r>
            <a:r>
              <a:rPr lang="en-US" dirty="0" smtClean="0"/>
              <a:t>to energy </a:t>
            </a:r>
            <a:r>
              <a:rPr lang="en-US" smtClean="0"/>
              <a:t>is stochastic (</a:t>
            </a:r>
            <a:r>
              <a:rPr lang="en-US" smtClean="0">
                <a:solidFill>
                  <a:srgbClr val="FF0000"/>
                </a:solidFill>
              </a:rPr>
              <a:t>natural selection - many failures, a few successes</a:t>
            </a:r>
            <a:r>
              <a:rPr lang="en-US" smtClean="0"/>
              <a:t>).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228600" y="4953000"/>
            <a:ext cx="8610600" cy="1666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I  PLACE THESE </a:t>
            </a:r>
            <a:r>
              <a:rPr lang="en-US" sz="2800" b="1" smtClean="0"/>
              <a:t>INTO A SINGLE “CHROMOSOME”</a:t>
            </a:r>
            <a:endParaRPr lang="en-US" sz="2800" b="1" dirty="0" smtClean="0"/>
          </a:p>
          <a:p>
            <a:pPr algn="ctr"/>
            <a:r>
              <a:rPr lang="en-US" sz="2800" b="1" dirty="0" smtClean="0"/>
              <a:t>C1 – </a:t>
            </a:r>
            <a:r>
              <a:rPr lang="en-US" sz="2800" b="1" smtClean="0"/>
              <a:t>MOVEMENT GENES</a:t>
            </a:r>
            <a:endParaRPr lang="en-US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00259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mtClean="0"/>
              <a:t>Movement Genes</a:t>
            </a:r>
            <a:br>
              <a:rPr lang="en-US" smtClean="0"/>
            </a:br>
            <a:r>
              <a:rPr lang="en-US" b="1" u="sng" smtClean="0"/>
              <a:t>Some </a:t>
            </a:r>
            <a:r>
              <a:rPr lang="en-US" b="1" u="sng" dirty="0"/>
              <a:t>Definitions and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08" y="2240864"/>
            <a:ext cx="8812924" cy="4068763"/>
          </a:xfrm>
        </p:spPr>
        <p:txBody>
          <a:bodyPr>
            <a:normAutofit fontScale="92500" lnSpcReduction="10000"/>
          </a:bodyPr>
          <a:lstStyle/>
          <a:p>
            <a:pPr marL="0" lvl="1" indent="0">
              <a:buNone/>
            </a:pPr>
            <a:r>
              <a:rPr lang="en-US" sz="2300" b="1" smtClean="0"/>
              <a:t>There are eight movement genes, only one will be activated per tick of the model, with probability of activation = P</a:t>
            </a:r>
            <a:r>
              <a:rPr lang="en-US" sz="2300" b="1" baseline="-25000" smtClean="0"/>
              <a:t>i</a:t>
            </a:r>
            <a:r>
              <a:rPr lang="en-US" sz="2300" b="1" smtClean="0"/>
              <a:t>.</a:t>
            </a:r>
          </a:p>
          <a:p>
            <a:pPr marL="0" lvl="1" indent="0">
              <a:buNone/>
            </a:pPr>
            <a:r>
              <a:rPr lang="en-US" sz="2300" b="1"/>
              <a:t>All changes in heading are measured from the current heading.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0</a:t>
            </a:r>
            <a:r>
              <a:rPr lang="en-US" sz="2300" b="1" smtClean="0"/>
              <a:t>) F </a:t>
            </a:r>
            <a:r>
              <a:rPr lang="en-US" sz="2300" b="1" dirty="0"/>
              <a:t>– Forward – </a:t>
            </a:r>
            <a:r>
              <a:rPr lang="en-US" sz="2300" dirty="0"/>
              <a:t>Turn 0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</a:t>
            </a:r>
            <a:r>
              <a:rPr lang="en-US" sz="2300" smtClean="0">
                <a:sym typeface="Symbol"/>
              </a:rPr>
              <a:t>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1</a:t>
            </a:r>
            <a:r>
              <a:rPr lang="en-US" sz="2300" b="1" smtClean="0"/>
              <a:t>) FR </a:t>
            </a:r>
            <a:r>
              <a:rPr lang="en-US" sz="2300" b="1" dirty="0"/>
              <a:t>– Forward and Right – </a:t>
            </a:r>
            <a:r>
              <a:rPr lang="en-US" sz="2300" dirty="0"/>
              <a:t>Turn 45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2</a:t>
            </a:r>
            <a:r>
              <a:rPr lang="en-US" sz="2300" b="1" smtClean="0"/>
              <a:t>) R </a:t>
            </a:r>
            <a:r>
              <a:rPr lang="en-US" sz="2300" b="1" dirty="0"/>
              <a:t>– Right – </a:t>
            </a:r>
            <a:r>
              <a:rPr lang="en-US" sz="2300" dirty="0"/>
              <a:t>Turn 90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 smtClean="0"/>
              <a:t>(P</a:t>
            </a:r>
            <a:r>
              <a:rPr lang="en-US" sz="2300" b="1" baseline="-25000" smtClean="0"/>
              <a:t>3</a:t>
            </a:r>
            <a:r>
              <a:rPr lang="en-US" sz="2300" b="1" smtClean="0"/>
              <a:t>) BR </a:t>
            </a:r>
            <a:r>
              <a:rPr lang="en-US" sz="2300" b="1" dirty="0"/>
              <a:t>– Backward and Right – </a:t>
            </a:r>
            <a:r>
              <a:rPr lang="en-US" sz="2300" dirty="0"/>
              <a:t>Turn 135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4</a:t>
            </a:r>
            <a:r>
              <a:rPr lang="en-US" sz="2300" b="1" smtClean="0"/>
              <a:t>) B </a:t>
            </a:r>
            <a:r>
              <a:rPr lang="en-US" sz="2300" b="1" dirty="0"/>
              <a:t>– Backward – </a:t>
            </a:r>
            <a:r>
              <a:rPr lang="en-US" sz="2300" dirty="0"/>
              <a:t>Turn 180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5</a:t>
            </a:r>
            <a:r>
              <a:rPr lang="en-US" sz="2300" b="1" smtClean="0"/>
              <a:t>) BL </a:t>
            </a:r>
            <a:r>
              <a:rPr lang="en-US" sz="2300" b="1" dirty="0"/>
              <a:t>– Backward and Left – </a:t>
            </a:r>
            <a:r>
              <a:rPr lang="en-US" sz="2300" dirty="0"/>
              <a:t>Turn 225</a:t>
            </a:r>
            <a:r>
              <a:rPr lang="en-US" sz="2300" dirty="0">
                <a:sym typeface="Symbol"/>
              </a:rPr>
              <a:t> to the right, then </a:t>
            </a:r>
            <a:r>
              <a:rPr lang="en-US" sz="2300">
                <a:sym typeface="Symbol"/>
              </a:rPr>
              <a:t>step</a:t>
            </a:r>
            <a:r>
              <a:rPr lang="en-US" sz="2300" smtClean="0"/>
              <a:t>.</a:t>
            </a:r>
            <a:r>
              <a:rPr lang="en-US" sz="2300">
                <a:sym typeface="Symbol"/>
              </a:rPr>
              <a:t> forward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6</a:t>
            </a:r>
            <a:r>
              <a:rPr lang="en-US" sz="2300" b="1" smtClean="0"/>
              <a:t>) L </a:t>
            </a:r>
            <a:r>
              <a:rPr lang="en-US" sz="2300" b="1" dirty="0"/>
              <a:t>– Left – </a:t>
            </a:r>
            <a:r>
              <a:rPr lang="en-US" sz="2300" dirty="0"/>
              <a:t>Turn 270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300" b="1"/>
              <a:t>(</a:t>
            </a:r>
            <a:r>
              <a:rPr lang="en-US" sz="2300" b="1" smtClean="0"/>
              <a:t>P</a:t>
            </a:r>
            <a:r>
              <a:rPr lang="en-US" sz="2300" b="1" baseline="-25000" smtClean="0"/>
              <a:t>7</a:t>
            </a:r>
            <a:r>
              <a:rPr lang="en-US" sz="2300" b="1" smtClean="0"/>
              <a:t>) FL </a:t>
            </a:r>
            <a:r>
              <a:rPr lang="en-US" sz="2300" b="1" dirty="0"/>
              <a:t>– Forward and Left – </a:t>
            </a:r>
            <a:r>
              <a:rPr lang="en-US" sz="2300" dirty="0"/>
              <a:t>Turn 315</a:t>
            </a:r>
            <a:r>
              <a:rPr lang="en-US" sz="2300" dirty="0">
                <a:sym typeface="Symbol"/>
              </a:rPr>
              <a:t> to the right, </a:t>
            </a:r>
            <a:r>
              <a:rPr lang="en-US" sz="2300">
                <a:sym typeface="Symbol"/>
              </a:rPr>
              <a:t>then step forward</a:t>
            </a:r>
            <a:r>
              <a:rPr lang="en-US" sz="2300" smtClean="0"/>
              <a:t>.</a:t>
            </a:r>
            <a:endParaRPr lang="en-US" sz="2300" dirty="0"/>
          </a:p>
          <a:p>
            <a:pPr marL="342900" lvl="1" indent="-342900">
              <a:buFont typeface="Arial" pitchFamily="34" charset="0"/>
              <a:buChar char="•"/>
            </a:pPr>
            <a:endParaRPr lang="en-US" sz="2300" dirty="0"/>
          </a:p>
        </p:txBody>
      </p:sp>
      <p:grpSp>
        <p:nvGrpSpPr>
          <p:cNvPr id="8" name="Group 7"/>
          <p:cNvGrpSpPr/>
          <p:nvPr/>
        </p:nvGrpSpPr>
        <p:grpSpPr>
          <a:xfrm rot="5400000">
            <a:off x="7751956" y="1207445"/>
            <a:ext cx="948032" cy="1082264"/>
            <a:chOff x="357936" y="4183098"/>
            <a:chExt cx="1411175" cy="1760819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936" y="4430111"/>
              <a:ext cx="1411175" cy="1513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062224" y="4183098"/>
              <a:ext cx="0" cy="1003916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diamond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 rot="5400000">
            <a:off x="7751956" y="1207445"/>
            <a:ext cx="948032" cy="10822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5400000">
            <a:off x="6661614" y="1207445"/>
            <a:ext cx="948033" cy="10822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1524566"/>
            <a:ext cx="50292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0">
              <a:buNone/>
            </a:pPr>
            <a:r>
              <a:rPr lang="en-US" sz="2300" b="1" smtClean="0"/>
              <a:t>Each agent has a heading – a direction.</a:t>
            </a:r>
            <a:endParaRPr lang="en-US" sz="2300" b="1" dirty="0"/>
          </a:p>
        </p:txBody>
      </p:sp>
    </p:spTree>
    <p:extLst>
      <p:ext uri="{BB962C8B-B14F-4D97-AF65-F5344CB8AC3E}">
        <p14:creationId xmlns:p14="http://schemas.microsoft.com/office/powerpoint/2010/main" val="275611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-0.1434 -0.0002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Arrow Connector 15"/>
          <p:cNvCxnSpPr/>
          <p:nvPr/>
        </p:nvCxnSpPr>
        <p:spPr>
          <a:xfrm flipV="1">
            <a:off x="2599203" y="3170300"/>
            <a:ext cx="757322" cy="660004"/>
          </a:xfrm>
          <a:prstGeom prst="straightConnector1">
            <a:avLst/>
          </a:prstGeom>
          <a:ln w="76200">
            <a:solidFill>
              <a:srgbClr val="FF000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 rot="2938207">
            <a:off x="1987638" y="2868818"/>
            <a:ext cx="1411175" cy="1760819"/>
            <a:chOff x="357936" y="4183098"/>
            <a:chExt cx="1411175" cy="176081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936" y="4430111"/>
              <a:ext cx="1411175" cy="1513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8" name="Straight Arrow Connector 27"/>
            <p:cNvCxnSpPr/>
            <p:nvPr/>
          </p:nvCxnSpPr>
          <p:spPr>
            <a:xfrm flipV="1">
              <a:off x="1062224" y="4183098"/>
              <a:ext cx="0" cy="1003916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diamond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/>
          <p:cNvSpPr/>
          <p:nvPr/>
        </p:nvSpPr>
        <p:spPr>
          <a:xfrm>
            <a:off x="318375" y="1595733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L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6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870083" y="1595733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FL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7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21791" y="1595733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F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0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18373" y="3080352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BL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5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421789" y="3080352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FR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1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8371" y="4564028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B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</a:t>
            </a:r>
            <a:r>
              <a:rPr lang="en-CA" sz="4000" b="1" smtClean="0">
                <a:solidFill>
                  <a:schemeClr val="accent6">
                    <a:lumMod val="50000"/>
                  </a:schemeClr>
                </a:solidFill>
              </a:rPr>
              <a:t>P</a:t>
            </a:r>
            <a:r>
              <a:rPr lang="en-CA" sz="4000" b="1" baseline="-2500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870079" y="4564028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BR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3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21787" y="4564028"/>
            <a:ext cx="1551708" cy="14836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b="1" smtClean="0">
                <a:solidFill>
                  <a:schemeClr val="tx1"/>
                </a:solidFill>
              </a:rPr>
              <a:t>R</a:t>
            </a:r>
          </a:p>
          <a:p>
            <a:pPr algn="ctr"/>
            <a:r>
              <a:rPr lang="en-CA" sz="4000" b="1" smtClean="0">
                <a:solidFill>
                  <a:schemeClr val="tx1"/>
                </a:solidFill>
              </a:rPr>
              <a:t>(P</a:t>
            </a:r>
            <a:r>
              <a:rPr lang="en-CA" sz="4000" b="1" baseline="-25000" smtClean="0">
                <a:solidFill>
                  <a:schemeClr val="tx1"/>
                </a:solidFill>
              </a:rPr>
              <a:t>2</a:t>
            </a:r>
            <a:r>
              <a:rPr lang="en-CA" sz="4000" b="1" smtClean="0">
                <a:solidFill>
                  <a:schemeClr val="tx1"/>
                </a:solidFill>
              </a:rPr>
              <a:t>)</a:t>
            </a:r>
            <a:endParaRPr lang="en-CA" sz="4000" b="1" baseline="-25000" dirty="0">
              <a:solidFill>
                <a:schemeClr val="tx1"/>
              </a:solidFill>
            </a:endParaRPr>
          </a:p>
        </p:txBody>
      </p:sp>
      <p:sp>
        <p:nvSpPr>
          <p:cNvPr id="68" name="Title 1"/>
          <p:cNvSpPr>
            <a:spLocks noGrp="1"/>
          </p:cNvSpPr>
          <p:nvPr>
            <p:ph type="title"/>
          </p:nvPr>
        </p:nvSpPr>
        <p:spPr>
          <a:xfrm>
            <a:off x="4414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mtClean="0"/>
              <a:t>Palmiter’s Movement </a:t>
            </a:r>
            <a:r>
              <a:rPr lang="en-US" dirty="0" smtClean="0"/>
              <a:t>Coding Schema</a:t>
            </a:r>
            <a:br>
              <a:rPr lang="en-US" dirty="0" smtClean="0"/>
            </a:br>
            <a:r>
              <a:rPr lang="en-US" sz="3600" b="1" i="1" dirty="0" smtClean="0">
                <a:solidFill>
                  <a:schemeClr val="accent6">
                    <a:lumMod val="50000"/>
                  </a:schemeClr>
                </a:solidFill>
              </a:rPr>
              <a:t>When gene 4 is activated – </a:t>
            </a:r>
            <a:r>
              <a:rPr lang="en-US" sz="3600" b="1" i="1" dirty="0">
                <a:solidFill>
                  <a:schemeClr val="accent6">
                    <a:lumMod val="50000"/>
                  </a:schemeClr>
                </a:solidFill>
              </a:rPr>
              <a:t>turn </a:t>
            </a:r>
            <a:r>
              <a:rPr lang="en-US" sz="3600" b="1" i="1" dirty="0" smtClean="0">
                <a:solidFill>
                  <a:schemeClr val="accent6">
                    <a:lumMod val="50000"/>
                  </a:schemeClr>
                </a:solidFill>
              </a:rPr>
              <a:t>180</a:t>
            </a:r>
            <a:r>
              <a:rPr lang="en-US" sz="3600" b="1" i="1" dirty="0" smtClean="0">
                <a:solidFill>
                  <a:schemeClr val="accent6">
                    <a:lumMod val="50000"/>
                  </a:schemeClr>
                </a:solidFill>
                <a:sym typeface="Symbol"/>
              </a:rPr>
              <a:t></a:t>
            </a:r>
            <a:r>
              <a:rPr lang="en-US" sz="3600" b="1" i="1" dirty="0" smtClean="0">
                <a:solidFill>
                  <a:schemeClr val="accent6">
                    <a:lumMod val="50000"/>
                  </a:schemeClr>
                </a:solidFill>
              </a:rPr>
              <a:t> then step.</a:t>
            </a:r>
            <a:endParaRPr lang="en-US" sz="36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249919" y="1606061"/>
            <a:ext cx="357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</a:t>
            </a:r>
            <a:r>
              <a:rPr lang="en-US" dirty="0" smtClean="0"/>
              <a:t>   </a:t>
            </a:r>
            <a:r>
              <a:rPr lang="en-US" smtClean="0"/>
              <a:t>– FRONT                 </a:t>
            </a:r>
            <a:r>
              <a:rPr lang="en-US" dirty="0" smtClean="0"/>
              <a:t>– TURN 0</a:t>
            </a:r>
            <a:r>
              <a:rPr lang="en-US" dirty="0" smtClean="0">
                <a:sym typeface="Symbol"/>
              </a:rPr>
              <a:t></a:t>
            </a:r>
            <a:endParaRPr lang="en-US" dirty="0" smtClean="0"/>
          </a:p>
          <a:p>
            <a:r>
              <a:rPr lang="en-US" b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  – BACK                   – </a:t>
            </a:r>
            <a:r>
              <a:rPr lang="en-US" dirty="0">
                <a:sym typeface="Symbol"/>
              </a:rPr>
              <a:t>TURN </a:t>
            </a:r>
            <a:r>
              <a:rPr lang="en-US" dirty="0" smtClean="0">
                <a:sym typeface="Symbol"/>
              </a:rPr>
              <a:t>180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105399" y="2611162"/>
            <a:ext cx="37232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(P</a:t>
            </a:r>
            <a:r>
              <a:rPr lang="en-US" sz="2800" b="1" baseline="-25000" smtClean="0"/>
              <a:t>4</a:t>
            </a:r>
            <a:r>
              <a:rPr lang="en-CA" sz="2800" b="1" smtClean="0"/>
              <a:t>) </a:t>
            </a:r>
            <a:r>
              <a:rPr lang="en-US" sz="2800" b="1" smtClean="0"/>
              <a:t>is </a:t>
            </a:r>
            <a:r>
              <a:rPr lang="en-US" sz="2800" b="1" dirty="0" smtClean="0"/>
              <a:t>the probability that gene 4 will be activated for this tick.</a:t>
            </a:r>
          </a:p>
          <a:p>
            <a:endParaRPr lang="en-US" sz="2800" b="1" dirty="0"/>
          </a:p>
          <a:p>
            <a:r>
              <a:rPr lang="en-US" sz="2800" b="1" dirty="0" smtClean="0"/>
              <a:t>Gene 4 says turn 180</a:t>
            </a:r>
            <a:r>
              <a:rPr lang="en-US" sz="2800" b="1" dirty="0" smtClean="0">
                <a:sym typeface="Symbol"/>
              </a:rPr>
              <a:t>, then take a step.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67880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14652 0.1902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19312"/>
            <a:ext cx="8156300" cy="3900488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650" y="-28903"/>
            <a:ext cx="9144000" cy="132430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Genes of </a:t>
            </a:r>
            <a:r>
              <a:rPr lang="en-US" smtClean="0"/>
              <a:t>Chromosome #1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u="sng" smtClean="0"/>
              <a:t>The Movement Genes</a:t>
            </a:r>
            <a:endParaRPr lang="en-US" sz="4000" b="1" u="sng" dirty="0"/>
          </a:p>
        </p:txBody>
      </p:sp>
      <p:sp>
        <p:nvSpPr>
          <p:cNvPr id="5" name="Rounded Rectangle 4"/>
          <p:cNvSpPr/>
          <p:nvPr/>
        </p:nvSpPr>
        <p:spPr>
          <a:xfrm>
            <a:off x="372211" y="2822887"/>
            <a:ext cx="8322605" cy="119841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36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2031124"/>
                <a:ext cx="8686800" cy="4343400"/>
              </a:xfrm>
            </p:spPr>
            <p:txBody>
              <a:bodyPr>
                <a:normAutofit/>
              </a:bodyPr>
              <a:lstStyle/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en-US" sz="3000" smtClean="0"/>
                  <a:t>[</a:t>
                </a:r>
                <a:r>
                  <a:rPr lang="en-US" sz="3000" b="1" smtClean="0"/>
                  <a:t>B</a:t>
                </a:r>
                <a:r>
                  <a:rPr lang="en-US" sz="3000" b="1" baseline="-25000" smtClean="0"/>
                  <a:t>i</a:t>
                </a:r>
                <a:r>
                  <a:rPr lang="en-US" sz="3000" smtClean="0"/>
                  <a:t>] – </a:t>
                </a:r>
                <a:r>
                  <a:rPr lang="en-US" sz="3000" dirty="0"/>
                  <a:t>one of eight ‘base’ numbers.</a:t>
                </a:r>
              </a:p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en-US" sz="3000" smtClean="0"/>
                  <a:t>[</a:t>
                </a:r>
                <a:r>
                  <a:rPr lang="en-US" sz="3000" b="1" smtClean="0"/>
                  <a:t>E</a:t>
                </a:r>
                <a:r>
                  <a:rPr lang="en-US" sz="3000" b="1" baseline="-25000" smtClean="0"/>
                  <a:t>i</a:t>
                </a:r>
                <a:r>
                  <a:rPr lang="en-US" sz="3000" smtClean="0"/>
                  <a:t>] – </a:t>
                </a:r>
                <a:r>
                  <a:rPr lang="en-US" sz="3000" dirty="0"/>
                  <a:t>one of </a:t>
                </a:r>
                <a:r>
                  <a:rPr lang="en-US" sz="3000"/>
                  <a:t>eight ‘exponents</a:t>
                </a:r>
                <a:r>
                  <a:rPr lang="en-US" sz="3000" smtClean="0"/>
                  <a:t>’.</a:t>
                </a:r>
                <a:endParaRPr lang="en-US" sz="3000" dirty="0"/>
              </a:p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en-US" sz="3000" smtClean="0"/>
                  <a:t>[</a:t>
                </a:r>
                <a:r>
                  <a:rPr lang="en-US" sz="3000" b="1" smtClean="0"/>
                  <a:t>S</a:t>
                </a:r>
                <a:r>
                  <a:rPr lang="en-US" sz="3000" b="1" baseline="-25000" smtClean="0"/>
                  <a:t>i</a:t>
                </a:r>
                <a:r>
                  <a:rPr lang="en-US" sz="3000" smtClean="0"/>
                  <a:t>] – </a:t>
                </a:r>
                <a:r>
                  <a:rPr lang="en-US" sz="3000" dirty="0"/>
                  <a:t>one of eight ‘</a:t>
                </a:r>
                <a:r>
                  <a:rPr lang="en-US" sz="3000"/>
                  <a:t>strengths</a:t>
                </a:r>
                <a:r>
                  <a:rPr lang="en-US" sz="3000" smtClean="0"/>
                  <a:t>’ –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000" i="1" dirty="0" smtClean="0"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300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3000" i="1" dirty="0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dirty="0" smtClean="0">
                                    <a:latin typeface="Cambria Math"/>
                                  </a:rPr>
                                  <m:t>[</m:t>
                                </m:r>
                                <m:r>
                                  <a:rPr lang="en-US" sz="3000" b="0" i="1" dirty="0" smtClean="0">
                                    <a:latin typeface="Cambria Math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en-US" sz="3000" b="0" i="1" dirty="0" smtClean="0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3000" b="0" i="1" dirty="0" smtClean="0">
                                <a:latin typeface="Cambria Math"/>
                              </a:rPr>
                              <m:t>]=[</m:t>
                            </m:r>
                            <m:r>
                              <a:rPr lang="en-US" sz="3000" b="0" i="1" dirty="0" smtClean="0">
                                <a:latin typeface="Cambria Math"/>
                              </a:rPr>
                              <m:t>𝐵</m:t>
                            </m:r>
                          </m:e>
                          <m:sub>
                            <m:r>
                              <a:rPr lang="en-US" sz="3000" b="0" i="1" dirty="0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3000" b="0" i="1" dirty="0" smtClean="0">
                            <a:latin typeface="Cambria Math"/>
                          </a:rPr>
                          <m:t>]</m:t>
                        </m:r>
                      </m:e>
                      <m:sup>
                        <m:r>
                          <a:rPr lang="en-US" sz="3000" b="0" i="1" dirty="0" smtClean="0">
                            <a:latin typeface="Cambria Math"/>
                          </a:rPr>
                          <m:t>[</m:t>
                        </m:r>
                        <m:sSub>
                          <m:sSubPr>
                            <m:ctrlPr>
                              <a:rPr lang="en-US" sz="300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000" b="0" i="1" dirty="0" smtClean="0"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3000" b="0" i="1" dirty="0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3000" b="0" i="1" dirty="0" smtClean="0">
                            <a:latin typeface="Cambria Math"/>
                          </a:rPr>
                          <m:t>]</m:t>
                        </m:r>
                      </m:sup>
                    </m:sSup>
                  </m:oMath>
                </a14:m>
                <a:r>
                  <a:rPr lang="en-US" sz="3000" dirty="0"/>
                  <a:t>.</a:t>
                </a:r>
              </a:p>
              <a:p>
                <a:r>
                  <a:rPr lang="en-US" sz="3000" b="1" smtClean="0"/>
                  <a:t>Genotype</a:t>
                </a:r>
                <a:r>
                  <a:rPr lang="en-US" sz="3000" smtClean="0"/>
                  <a:t> – a set of eight strengths.</a:t>
                </a:r>
              </a:p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en-US" sz="3000" smtClean="0"/>
                  <a:t>[</a:t>
                </a:r>
                <a:r>
                  <a:rPr lang="en-US" sz="3000" b="1" smtClean="0"/>
                  <a:t>P</a:t>
                </a:r>
                <a:r>
                  <a:rPr lang="en-US" sz="3000" b="1" baseline="-25000" smtClean="0"/>
                  <a:t>i</a:t>
                </a:r>
                <a:r>
                  <a:rPr lang="en-US" sz="3000" smtClean="0"/>
                  <a:t>] – </a:t>
                </a:r>
                <a:r>
                  <a:rPr lang="en-US" sz="3000" dirty="0"/>
                  <a:t>one of eight ‘probabilities of use’.</a:t>
                </a:r>
              </a:p>
              <a:p>
                <a:r>
                  <a:rPr lang="en-US" b="1" smtClean="0"/>
                  <a:t>Phenotype</a:t>
                </a:r>
                <a:r>
                  <a:rPr lang="en-US" smtClean="0"/>
                  <a:t> </a:t>
                </a:r>
                <a:r>
                  <a:rPr lang="en-US" dirty="0"/>
                  <a:t>– a set of eight probabilities that control movement.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2031124"/>
                <a:ext cx="8686800" cy="4343400"/>
              </a:xfrm>
              <a:blipFill rotWithShape="1">
                <a:blip r:embed="rId2"/>
                <a:stretch>
                  <a:fillRect l="-1614" t="-16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0" y="-10510"/>
            <a:ext cx="9144000" cy="2067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The Genes of Chromosome #1</a:t>
            </a:r>
            <a:br>
              <a:rPr lang="en-US" smtClean="0"/>
            </a:br>
            <a:r>
              <a:rPr lang="en-US" b="1" smtClean="0"/>
              <a:t>The Movement Genes </a:t>
            </a:r>
          </a:p>
          <a:p>
            <a:r>
              <a:rPr lang="en-US" sz="4000" b="1" i="1" u="sng" smtClean="0"/>
              <a:t>Some </a:t>
            </a:r>
            <a:r>
              <a:rPr lang="en-US" sz="4000" b="1" i="1" u="sng"/>
              <a:t>Definitions and Terminology</a:t>
            </a:r>
            <a:endParaRPr lang="en-US" sz="4000" b="1" i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6412468"/>
            <a:ext cx="5300816" cy="369332"/>
          </a:xfrm>
          <a:prstGeom prst="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https://www.comses.net/codebases/?query=boyle</a:t>
            </a:r>
          </a:p>
        </p:txBody>
      </p:sp>
    </p:spTree>
    <p:extLst>
      <p:ext uri="{BB962C8B-B14F-4D97-AF65-F5344CB8AC3E}">
        <p14:creationId xmlns:p14="http://schemas.microsoft.com/office/powerpoint/2010/main" val="397951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7052800" y="2170204"/>
            <a:ext cx="19119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Turn Label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dirty="0" smtClean="0"/>
              <a:t>Turn Amount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8 Base Values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smtClean="0"/>
              <a:t>8 Exponent </a:t>
            </a:r>
            <a:r>
              <a:rPr lang="en-US" dirty="0" smtClean="0"/>
              <a:t>Values</a:t>
            </a:r>
          </a:p>
          <a:p>
            <a:endParaRPr lang="en-US" sz="1200" dirty="0"/>
          </a:p>
          <a:p>
            <a:endParaRPr lang="en-US" dirty="0" smtClean="0"/>
          </a:p>
          <a:p>
            <a:r>
              <a:rPr lang="en-US" b="1" smtClean="0">
                <a:solidFill>
                  <a:srgbClr val="FF0000"/>
                </a:solidFill>
              </a:rPr>
              <a:t>Genotype</a:t>
            </a:r>
            <a:endParaRPr lang="en-US" b="1" dirty="0" smtClean="0">
              <a:solidFill>
                <a:srgbClr val="FF0000"/>
              </a:solidFill>
            </a:endParaRPr>
          </a:p>
          <a:p>
            <a:endParaRPr lang="en-US" sz="1200" dirty="0" smtClean="0"/>
          </a:p>
          <a:p>
            <a:endParaRPr lang="en-US" dirty="0"/>
          </a:p>
          <a:p>
            <a:r>
              <a:rPr lang="en-US" b="1" dirty="0" smtClean="0">
                <a:solidFill>
                  <a:srgbClr val="FF0000"/>
                </a:solidFill>
              </a:rPr>
              <a:t>Phenotype</a:t>
            </a:r>
            <a:endParaRPr lang="en-US" b="1" dirty="0">
              <a:solidFill>
                <a:srgbClr val="FF0000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5960" y="3479460"/>
            <a:ext cx="6982698" cy="748146"/>
            <a:chOff x="105960" y="3479460"/>
            <a:chExt cx="6982698" cy="748146"/>
          </a:xfrm>
        </p:grpSpPr>
        <p:sp>
          <p:nvSpPr>
            <p:cNvPr id="3" name="Rectangle 2"/>
            <p:cNvSpPr/>
            <p:nvPr/>
          </p:nvSpPr>
          <p:spPr>
            <a:xfrm>
              <a:off x="105960" y="3479460"/>
              <a:ext cx="775855" cy="7481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/>
                <a:t>B</a:t>
              </a:r>
              <a:r>
                <a:rPr lang="en-CA" sz="6000" b="1" baseline="-25000" dirty="0" smtClean="0"/>
                <a:t>i</a:t>
              </a:r>
              <a:endParaRPr lang="en-CA" sz="6000" b="1" baseline="-250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81818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657673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3528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209383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985238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761093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536948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312803" y="3479460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05959" y="4228081"/>
            <a:ext cx="6982698" cy="748146"/>
            <a:chOff x="105959" y="4228081"/>
            <a:chExt cx="6982698" cy="748146"/>
          </a:xfrm>
        </p:grpSpPr>
        <p:sp>
          <p:nvSpPr>
            <p:cNvPr id="4" name="Rectangle 3"/>
            <p:cNvSpPr/>
            <p:nvPr/>
          </p:nvSpPr>
          <p:spPr>
            <a:xfrm>
              <a:off x="105959" y="4228081"/>
              <a:ext cx="775855" cy="7481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5400" b="1" smtClean="0"/>
                <a:t>E</a:t>
              </a:r>
              <a:r>
                <a:rPr lang="en-CA" sz="5400" b="1" baseline="-25000" smtClean="0"/>
                <a:t>i</a:t>
              </a:r>
              <a:endParaRPr lang="en-CA" sz="5400" b="1" baseline="-25000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81817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0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57672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433527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209382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0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985237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761092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536947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312802" y="4228081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05958" y="4976227"/>
            <a:ext cx="6982698" cy="748146"/>
            <a:chOff x="105958" y="4976227"/>
            <a:chExt cx="6982698" cy="748146"/>
          </a:xfrm>
        </p:grpSpPr>
        <p:sp>
          <p:nvSpPr>
            <p:cNvPr id="5" name="Rectangle 4"/>
            <p:cNvSpPr/>
            <p:nvPr/>
          </p:nvSpPr>
          <p:spPr>
            <a:xfrm>
              <a:off x="105958" y="4976227"/>
              <a:ext cx="775855" cy="7481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/>
                <a:t>S</a:t>
              </a:r>
              <a:r>
                <a:rPr lang="en-CA" sz="6000" b="1" baseline="-25000" dirty="0"/>
                <a:t>i</a:t>
              </a:r>
              <a:endParaRPr lang="en-CA" sz="6000" b="1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81816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657671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433526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3209381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1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985236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4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761091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536946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312801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>
                  <a:solidFill>
                    <a:schemeClr val="tx1"/>
                  </a:solidFill>
                </a:rPr>
                <a:t>2</a:t>
              </a:r>
              <a:endParaRPr lang="en-CA" sz="60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81811" y="1896788"/>
            <a:ext cx="6206840" cy="748146"/>
            <a:chOff x="881811" y="1983168"/>
            <a:chExt cx="6206840" cy="748146"/>
          </a:xfrm>
        </p:grpSpPr>
        <p:sp>
          <p:nvSpPr>
            <p:cNvPr id="50" name="Rectangle 49"/>
            <p:cNvSpPr/>
            <p:nvPr/>
          </p:nvSpPr>
          <p:spPr>
            <a:xfrm>
              <a:off x="881811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F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657666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FR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433521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R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209376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BR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985231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B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761086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BL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536941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L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312796" y="1983168"/>
              <a:ext cx="775855" cy="74814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b="1" dirty="0" smtClean="0">
                  <a:solidFill>
                    <a:schemeClr val="tx1"/>
                  </a:solidFill>
                </a:rPr>
                <a:t>FL</a:t>
              </a:r>
              <a:endParaRPr lang="en-CA" sz="40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05957" y="5805054"/>
            <a:ext cx="6982719" cy="748146"/>
            <a:chOff x="105957" y="5724373"/>
            <a:chExt cx="6982719" cy="748146"/>
          </a:xfrm>
        </p:grpSpPr>
        <p:sp>
          <p:nvSpPr>
            <p:cNvPr id="6" name="Rectangle 5"/>
            <p:cNvSpPr/>
            <p:nvPr/>
          </p:nvSpPr>
          <p:spPr>
            <a:xfrm>
              <a:off x="105957" y="5724373"/>
              <a:ext cx="775855" cy="7481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6000" b="1" dirty="0" smtClean="0"/>
                <a:t>P</a:t>
              </a:r>
              <a:r>
                <a:rPr lang="en-CA" sz="6000" b="1" baseline="-25000" dirty="0"/>
                <a:t>i</a:t>
              </a:r>
              <a:endParaRPr lang="en-CA" sz="6000" b="1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Rectangle 11"/>
                <p:cNvSpPr/>
                <p:nvPr/>
              </p:nvSpPr>
              <p:spPr>
                <a:xfrm>
                  <a:off x="881815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2" name="Rectangle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1815" y="5724373"/>
                  <a:ext cx="775855" cy="748146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l="-25191" t="-34646" r="-40458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Rectangle 69"/>
                <p:cNvSpPr/>
                <p:nvPr/>
              </p:nvSpPr>
              <p:spPr>
                <a:xfrm>
                  <a:off x="1657673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0" name="Rectangle 6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57673" y="5724373"/>
                  <a:ext cx="775855" cy="748146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l="-24427" t="-34646" r="-41221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Rectangle 70"/>
                <p:cNvSpPr/>
                <p:nvPr/>
              </p:nvSpPr>
              <p:spPr>
                <a:xfrm>
                  <a:off x="2433531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1" name="Rectangle 7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3531" y="5724373"/>
                  <a:ext cx="775855" cy="74814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24427" t="-34646" r="-41221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Rectangle 71"/>
                <p:cNvSpPr/>
                <p:nvPr/>
              </p:nvSpPr>
              <p:spPr>
                <a:xfrm>
                  <a:off x="3209389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2" name="Rectangle 7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09389" y="5724373"/>
                  <a:ext cx="775855" cy="748146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24242" t="-34646" r="-40152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Rectangle 72"/>
                <p:cNvSpPr/>
                <p:nvPr/>
              </p:nvSpPr>
              <p:spPr>
                <a:xfrm>
                  <a:off x="3985247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𝟒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3" name="Rectangle 7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85247" y="5724373"/>
                  <a:ext cx="775855" cy="748146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l="-24427" t="-34646" r="-41221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Rectangle 73"/>
                <p:cNvSpPr/>
                <p:nvPr/>
              </p:nvSpPr>
              <p:spPr>
                <a:xfrm>
                  <a:off x="4761105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4" name="Rectangle 7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61105" y="5724373"/>
                  <a:ext cx="775855" cy="748146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24427" t="-34646" r="-41221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Rectangle 74"/>
                <p:cNvSpPr/>
                <p:nvPr/>
              </p:nvSpPr>
              <p:spPr>
                <a:xfrm>
                  <a:off x="5536963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5" name="Rectangle 7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36963" y="5724373"/>
                  <a:ext cx="775855" cy="748146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l="-24242" t="-34646" r="-40152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Rectangle 75"/>
                <p:cNvSpPr/>
                <p:nvPr/>
              </p:nvSpPr>
              <p:spPr>
                <a:xfrm>
                  <a:off x="6312821" y="5724373"/>
                  <a:ext cx="775855" cy="748146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type m:val="skw"/>
                            <m:ctrlPr>
                              <a:rPr lang="en-CA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num>
                          <m:den>
                            <m:r>
                              <a:rPr lang="en-US" sz="1600" b="1" i="1" dirty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𝟏𝟔</m:t>
                            </m:r>
                          </m:den>
                        </m:f>
                      </m:oMath>
                    </m:oMathPara>
                  </a14:m>
                  <a:endParaRPr lang="en-CA" sz="60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6" name="Rectangle 7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12821" y="5724373"/>
                  <a:ext cx="775855" cy="748146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l="-25191" t="-34646" r="-40458" b="-7007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882869"/>
          </a:xfrm>
        </p:spPr>
        <p:txBody>
          <a:bodyPr>
            <a:normAutofit fontScale="90000"/>
          </a:bodyPr>
          <a:lstStyle/>
          <a:p>
            <a:r>
              <a:rPr lang="en-US" b="1"/>
              <a:t>Palmiter’s </a:t>
            </a:r>
            <a:r>
              <a:rPr lang="en-US" b="1" smtClean="0"/>
              <a:t>Movement </a:t>
            </a:r>
            <a:r>
              <a:rPr lang="en-US" b="1" dirty="0"/>
              <a:t>Coding Schema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341256" y="4976227"/>
            <a:ext cx="775855" cy="1288320"/>
            <a:chOff x="8341256" y="4976227"/>
            <a:chExt cx="775855" cy="1288320"/>
          </a:xfrm>
        </p:grpSpPr>
        <p:sp>
          <p:nvSpPr>
            <p:cNvPr id="67" name="Rectangle 66"/>
            <p:cNvSpPr/>
            <p:nvPr/>
          </p:nvSpPr>
          <p:spPr>
            <a:xfrm>
              <a:off x="8341256" y="4976227"/>
              <a:ext cx="775855" cy="7481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400" b="1" dirty="0" smtClean="0">
                  <a:solidFill>
                    <a:schemeClr val="tx1"/>
                  </a:solidFill>
                </a:rPr>
                <a:t>16</a:t>
              </a:r>
              <a:endParaRPr lang="en-CA" sz="4400" b="1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/>
                <p:cNvSpPr txBox="1"/>
                <p:nvPr/>
              </p:nvSpPr>
              <p:spPr>
                <a:xfrm>
                  <a:off x="8346537" y="5650468"/>
                  <a:ext cx="721263" cy="6140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1400" b="1" i="1" dirty="0" smtClean="0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en-US" sz="1400" b="1" i="1" dirty="0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1400" b="1" i="1" dirty="0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 b="1" i="1" dirty="0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sz="1400" b="1" i="1" dirty="0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oMath>
                    </m:oMathPara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77" name="TextBox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6537" y="5650468"/>
                  <a:ext cx="721263" cy="614079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l="-79832" t="-115842" r="-79832" b="-16633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8" name="Rectangle 77"/>
          <p:cNvSpPr/>
          <p:nvPr/>
        </p:nvSpPr>
        <p:spPr>
          <a:xfrm>
            <a:off x="368360" y="1447800"/>
            <a:ext cx="6946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</a:t>
            </a:r>
            <a:r>
              <a:rPr lang="en-US" sz="2800" b="1" dirty="0" err="1" smtClean="0">
                <a:solidFill>
                  <a:srgbClr val="FF0000"/>
                </a:solidFill>
              </a:rPr>
              <a:t>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smtClean="0">
                <a:solidFill>
                  <a:srgbClr val="FF0000"/>
                </a:solidFill>
              </a:rPr>
              <a:t>=</a:t>
            </a:r>
            <a:r>
              <a:rPr lang="en-US" smtClean="0"/>
              <a:t>      </a:t>
            </a:r>
            <a:r>
              <a:rPr lang="en-US" b="1" dirty="0" smtClean="0"/>
              <a:t>0            1             2            </a:t>
            </a:r>
            <a:r>
              <a:rPr lang="en-US" b="1" smtClean="0"/>
              <a:t>3             </a:t>
            </a:r>
            <a:r>
              <a:rPr lang="en-US" b="1" dirty="0" smtClean="0"/>
              <a:t>4            5            </a:t>
            </a:r>
            <a:r>
              <a:rPr lang="en-US" b="1" smtClean="0"/>
              <a:t>6             </a:t>
            </a:r>
            <a:r>
              <a:rPr lang="en-US" b="1" dirty="0" smtClean="0"/>
              <a:t>7</a:t>
            </a:r>
            <a:endParaRPr lang="en-US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881812" y="2644934"/>
            <a:ext cx="6206840" cy="748146"/>
            <a:chOff x="881812" y="2731314"/>
            <a:chExt cx="6206840" cy="748146"/>
          </a:xfrm>
        </p:grpSpPr>
        <p:sp>
          <p:nvSpPr>
            <p:cNvPr id="58" name="Rectangle 57"/>
            <p:cNvSpPr/>
            <p:nvPr/>
          </p:nvSpPr>
          <p:spPr>
            <a:xfrm>
              <a:off x="881812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0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1657667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45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2433522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90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209377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135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3985232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180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761087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225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536942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270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312797" y="2731314"/>
              <a:ext cx="775855" cy="74814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b="1" dirty="0" smtClean="0">
                  <a:solidFill>
                    <a:schemeClr val="tx1"/>
                  </a:solidFill>
                </a:rPr>
                <a:t>315</a:t>
              </a:r>
              <a:endParaRPr lang="en-CA" sz="28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676" y="767829"/>
            <a:ext cx="1945580" cy="95759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76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206"/>
            <a:ext cx="9143999" cy="973394"/>
          </a:xfrm>
        </p:spPr>
        <p:txBody>
          <a:bodyPr>
            <a:normAutofit/>
          </a:bodyPr>
          <a:lstStyle/>
          <a:p>
            <a:r>
              <a:rPr lang="en-US" b="1"/>
              <a:t>Palmiter’s </a:t>
            </a:r>
            <a:r>
              <a:rPr lang="en-US" b="1" smtClean="0"/>
              <a:t>Movement </a:t>
            </a:r>
            <a:r>
              <a:rPr lang="en-US" b="1"/>
              <a:t>Coding Schema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47" y="1219200"/>
            <a:ext cx="8130280" cy="4321616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18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206"/>
            <a:ext cx="9143999" cy="973394"/>
          </a:xfrm>
        </p:spPr>
        <p:txBody>
          <a:bodyPr>
            <a:normAutofit/>
          </a:bodyPr>
          <a:lstStyle/>
          <a:p>
            <a:r>
              <a:rPr lang="en-US" b="1"/>
              <a:t>Palmiter’s </a:t>
            </a:r>
            <a:r>
              <a:rPr lang="en-US" b="1" smtClean="0"/>
              <a:t>Movement </a:t>
            </a:r>
            <a:r>
              <a:rPr lang="en-US" b="1"/>
              <a:t>Coding Schema</a:t>
            </a:r>
            <a:endParaRPr 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11" y="990598"/>
            <a:ext cx="6954253" cy="5112067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75560" y="3352800"/>
            <a:ext cx="6973304" cy="17526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106905" y="1981200"/>
            <a:ext cx="4836695" cy="381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127960" y="3962400"/>
            <a:ext cx="6820904" cy="685800"/>
          </a:xfrm>
          <a:prstGeom prst="roundRect">
            <a:avLst>
              <a:gd name="adj" fmla="val 41667"/>
            </a:avLst>
          </a:prstGeom>
          <a:solidFill>
            <a:schemeClr val="accent3">
              <a:lumMod val="60000"/>
              <a:lumOff val="40000"/>
              <a:alpha val="43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7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Dr Michael Palmiter’s</a:t>
            </a:r>
            <a:r>
              <a:rPr lang="en-US" smtClean="0"/>
              <a:t/>
            </a:r>
            <a:br>
              <a:rPr lang="en-US" smtClean="0"/>
            </a:br>
            <a:r>
              <a:rPr lang="en-US" u="sng" smtClean="0"/>
              <a:t>Third Great Innovation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6349"/>
            <a:ext cx="8229600" cy="3524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mtClean="0"/>
              <a:t>Life </a:t>
            </a:r>
            <a:r>
              <a:rPr lang="en-US" dirty="0" smtClean="0"/>
              <a:t>Cycle Functions are controlled by </a:t>
            </a:r>
            <a:r>
              <a:rPr lang="en-US" smtClean="0"/>
              <a:t>six parameters, which I encode in six Palmiter genes</a:t>
            </a:r>
            <a:r>
              <a:rPr lang="en-US"/>
              <a:t> </a:t>
            </a:r>
            <a:r>
              <a:rPr lang="en-US" smtClean="0"/>
              <a:t>in a separate chromosome.</a:t>
            </a:r>
            <a:endParaRPr lang="en-US" dirty="0" smtClean="0"/>
          </a:p>
          <a:p>
            <a:pPr marL="0" indent="0">
              <a:buNone/>
            </a:pPr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These control birth, death, energy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consumption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</a:rPr>
              <a:t>,  and adult size.  (These create the circumstances for natural selection.)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09600" y="4953000"/>
            <a:ext cx="7829550" cy="1666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I  PLACE THESE </a:t>
            </a:r>
            <a:r>
              <a:rPr lang="en-US" sz="2400" b="1" smtClean="0"/>
              <a:t>INTO A DIFFERENT “CHROMOSOME”</a:t>
            </a:r>
            <a:endParaRPr lang="en-US" sz="2400" b="1" dirty="0" smtClean="0"/>
          </a:p>
          <a:p>
            <a:pPr algn="ctr"/>
            <a:r>
              <a:rPr lang="en-US" sz="2400" b="1" smtClean="0"/>
              <a:t>C2 </a:t>
            </a:r>
            <a:r>
              <a:rPr lang="en-US" sz="2400" b="1" dirty="0" smtClean="0"/>
              <a:t>– </a:t>
            </a:r>
            <a:r>
              <a:rPr lang="en-US" sz="2400" b="1" smtClean="0"/>
              <a:t>LIFE CYCLE FUNCTION </a:t>
            </a:r>
            <a:r>
              <a:rPr lang="en-US" sz="2400" b="1" dirty="0" smtClean="0"/>
              <a:t>GENES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56434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1200"/>
            <a:ext cx="8156300" cy="3900488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753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Genes of Chromosome #2</a:t>
            </a:r>
            <a:br>
              <a:rPr lang="en-US" dirty="0" smtClean="0"/>
            </a:br>
            <a:r>
              <a:rPr lang="en-US" sz="4900" b="1" dirty="0" smtClean="0"/>
              <a:t>The Biophysical Life Function Genes</a:t>
            </a:r>
            <a:endParaRPr lang="en-US" b="1" dirty="0"/>
          </a:p>
        </p:txBody>
      </p:sp>
      <p:sp>
        <p:nvSpPr>
          <p:cNvPr id="5" name="Rounded Rectangle 4"/>
          <p:cNvSpPr/>
          <p:nvPr/>
        </p:nvSpPr>
        <p:spPr>
          <a:xfrm>
            <a:off x="304800" y="3912707"/>
            <a:ext cx="8458200" cy="164989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676400" y="6063734"/>
            <a:ext cx="5715000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b="1" smtClean="0"/>
              <a:t>Control Natural </a:t>
            </a:r>
            <a:r>
              <a:rPr lang="en-US" altLang="en-US" b="1"/>
              <a:t>Selection of Advantageous Traits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95703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u="sng" smtClean="0"/>
              <a:t>Palmiter’s Life Cycle Functions</a:t>
            </a:r>
            <a:br>
              <a:rPr lang="en-US" altLang="en-US" u="sng" smtClean="0"/>
            </a:br>
            <a:r>
              <a:rPr lang="en-US" altLang="en-US" sz="4000" smtClean="0"/>
              <a:t>Natural Selection of Advantageous Traits</a:t>
            </a:r>
            <a:endParaRPr lang="en-US" altLang="en-US" smtClean="0"/>
          </a:p>
        </p:txBody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600200" y="1447800"/>
            <a:ext cx="6934200" cy="5267632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RAT</a:t>
            </a:r>
            <a:r>
              <a:rPr lang="en-US" altLang="en-US" sz="3000" smtClean="0"/>
              <a:t> (Reproductive Age Threshold) - A bug cannot reproduce until older than this.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RET</a:t>
            </a:r>
            <a:r>
              <a:rPr lang="en-US" altLang="en-US" sz="3000" smtClean="0"/>
              <a:t> (Reproductive Energy Threshold) - A bug cannot reproduce until this healthy.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DAT</a:t>
            </a:r>
            <a:r>
              <a:rPr lang="en-US" altLang="en-US" sz="3000" smtClean="0"/>
              <a:t> (Death Age Threshold) - A bug dies if older than this.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DET</a:t>
            </a:r>
            <a:r>
              <a:rPr lang="en-US" altLang="en-US" sz="3000" smtClean="0"/>
              <a:t> (Death Energy Threshold) - A bug dies if it is too hungry.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EPM</a:t>
            </a:r>
            <a:r>
              <a:rPr lang="en-US" altLang="en-US" sz="3000" smtClean="0"/>
              <a:t> (Energy Per Move) - Energy expended by a bug on each move.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000" smtClean="0">
                <a:solidFill>
                  <a:srgbClr val="FF3300"/>
                </a:solidFill>
              </a:rPr>
              <a:t>EPA</a:t>
            </a:r>
            <a:r>
              <a:rPr lang="en-US" altLang="en-US" sz="3000" smtClean="0"/>
              <a:t> (Energy Per Agent) - Maximum energy a bug can collect and carry.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14" y="1371600"/>
            <a:ext cx="126206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06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785"/>
            <a:ext cx="8229600" cy="747215"/>
          </a:xfrm>
        </p:spPr>
        <p:txBody>
          <a:bodyPr>
            <a:normAutofit fontScale="90000"/>
          </a:bodyPr>
          <a:lstStyle/>
          <a:p>
            <a:r>
              <a:rPr lang="en-US" smtClean="0"/>
              <a:t>Models With Palmiter Genes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1"/>
            <a:ext cx="8229600" cy="1905000"/>
          </a:xfrm>
        </p:spPr>
        <p:txBody>
          <a:bodyPr>
            <a:normAutofit/>
          </a:bodyPr>
          <a:lstStyle/>
          <a:p>
            <a:r>
              <a:rPr lang="en-US" sz="2000" b="1" smtClean="0"/>
              <a:t>PSoup</a:t>
            </a:r>
            <a:r>
              <a:rPr lang="en-US" sz="2000" smtClean="0"/>
              <a:t> </a:t>
            </a:r>
            <a:r>
              <a:rPr lang="en-US" sz="2000"/>
              <a:t>–</a:t>
            </a:r>
            <a:r>
              <a:rPr lang="en-US" sz="2000" smtClean="0"/>
              <a:t> </a:t>
            </a:r>
            <a:r>
              <a:rPr lang="en-US" sz="2000"/>
              <a:t>https://www.comses.net/codebases/5594/releases/1.0.0/</a:t>
            </a:r>
            <a:endParaRPr lang="en-US" sz="2000" smtClean="0"/>
          </a:p>
          <a:p>
            <a:r>
              <a:rPr lang="en-US" sz="2000" b="1" smtClean="0"/>
              <a:t>ModEco</a:t>
            </a:r>
            <a:r>
              <a:rPr lang="en-US" sz="2000" smtClean="0"/>
              <a:t> </a:t>
            </a:r>
            <a:r>
              <a:rPr lang="en-US" sz="2000"/>
              <a:t>–</a:t>
            </a:r>
            <a:r>
              <a:rPr lang="en-US" sz="2000" smtClean="0"/>
              <a:t> </a:t>
            </a:r>
            <a:r>
              <a:rPr lang="en-US" sz="2000"/>
              <a:t>https://www.comses.net/codebases/5599/releases/1.0.0</a:t>
            </a:r>
            <a:r>
              <a:rPr lang="en-US" sz="2000" smtClean="0"/>
              <a:t>/</a:t>
            </a:r>
          </a:p>
          <a:p>
            <a:r>
              <a:rPr lang="en-US" sz="2000" b="1" smtClean="0"/>
              <a:t>TpLab</a:t>
            </a:r>
            <a:r>
              <a:rPr lang="en-US" sz="2000" smtClean="0"/>
              <a:t> –  </a:t>
            </a:r>
            <a:r>
              <a:rPr lang="en-US" sz="2000"/>
              <a:t>https://www.comses.net/codebases/5601/releases/1.0.0</a:t>
            </a:r>
            <a:r>
              <a:rPr lang="en-US" sz="2000" smtClean="0"/>
              <a:t>/</a:t>
            </a:r>
          </a:p>
          <a:p>
            <a:r>
              <a:rPr lang="en-US" sz="2000" b="1" smtClean="0"/>
              <a:t>EffLab</a:t>
            </a:r>
            <a:r>
              <a:rPr lang="en-US" sz="2000" smtClean="0"/>
              <a:t> – </a:t>
            </a:r>
          </a:p>
          <a:p>
            <a:r>
              <a:rPr lang="en-US" sz="2000" b="1" smtClean="0"/>
              <a:t>SimEvo</a:t>
            </a:r>
            <a:r>
              <a:rPr lang="en-US" sz="2000" smtClean="0"/>
              <a:t> – </a:t>
            </a:r>
          </a:p>
          <a:p>
            <a:endParaRPr lang="en-US" sz="200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590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/>
              <a:t>Other Evolutionary Models</a:t>
            </a:r>
            <a:endParaRPr lang="en-US" sz="360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3118945"/>
            <a:ext cx="8229600" cy="776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smtClean="0"/>
              <a:t>Oamlab</a:t>
            </a:r>
            <a:r>
              <a:rPr lang="en-US" sz="2000" smtClean="0"/>
              <a:t> - </a:t>
            </a:r>
            <a:r>
              <a:rPr lang="en-US" sz="2000"/>
              <a:t>https://www.comses.net/codebases/4525/releases/1.1.0/ </a:t>
            </a:r>
            <a:endParaRPr lang="en-US" sz="2000" smtClean="0"/>
          </a:p>
          <a:p>
            <a:r>
              <a:rPr lang="en-US" sz="2000" b="1" smtClean="0"/>
              <a:t>MppLab</a:t>
            </a:r>
            <a:r>
              <a:rPr lang="en-US" sz="2000" smtClean="0"/>
              <a:t> - </a:t>
            </a:r>
            <a:r>
              <a:rPr lang="en-US" sz="2000"/>
              <a:t>https://www.comses.net/codebases/5596/releases/1.0.0</a:t>
            </a:r>
            <a:r>
              <a:rPr lang="en-US" sz="2000" smtClean="0"/>
              <a:t>/ </a:t>
            </a:r>
          </a:p>
          <a:p>
            <a:endParaRPr lang="en-US" sz="200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4055033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/>
              <a:t>Other Economic Models</a:t>
            </a:r>
            <a:endParaRPr lang="en-US" sz="360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4583178"/>
            <a:ext cx="8229600" cy="776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/>
              <a:t>Eilab</a:t>
            </a:r>
            <a:r>
              <a:rPr lang="en-US" sz="2000"/>
              <a:t> - https://www.comses.net/codebases/f59677e2-392b-4c12-9beb-036323ffce85/releases/1.4.0</a:t>
            </a:r>
            <a:r>
              <a:rPr lang="en-US" sz="2000" smtClean="0"/>
              <a:t>/ </a:t>
            </a:r>
            <a:endParaRPr lang="en-US" sz="2000"/>
          </a:p>
          <a:p>
            <a:r>
              <a:rPr lang="en-US" sz="2000" b="1"/>
              <a:t>CmLab</a:t>
            </a:r>
            <a:r>
              <a:rPr lang="en-US" sz="2000"/>
              <a:t> - https://www.comses.net/codebases/5603/releases/1.0.0</a:t>
            </a:r>
            <a:r>
              <a:rPr lang="en-US" sz="2000" smtClean="0"/>
              <a:t>/ </a:t>
            </a:r>
            <a:endParaRPr lang="en-US" sz="2000"/>
          </a:p>
          <a:p>
            <a:endParaRPr lang="en-US" sz="2000"/>
          </a:p>
        </p:txBody>
      </p:sp>
      <p:sp>
        <p:nvSpPr>
          <p:cNvPr id="9" name="TextBox 8"/>
          <p:cNvSpPr txBox="1"/>
          <p:nvPr/>
        </p:nvSpPr>
        <p:spPr>
          <a:xfrm>
            <a:off x="533400" y="6366387"/>
            <a:ext cx="5300816" cy="369332"/>
          </a:xfrm>
          <a:prstGeom prst="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https://www.comses.net/codebases/?query=boyle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5562600"/>
            <a:ext cx="8001000" cy="70788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/>
              <a:t>Contact: Orrery@Rogers.Com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10614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Hip Pocket Slides</a:t>
            </a:r>
            <a:endParaRPr lang="en-CA" dirty="0"/>
          </a:p>
        </p:txBody>
      </p:sp>
      <p:grpSp>
        <p:nvGrpSpPr>
          <p:cNvPr id="18" name="Group 17"/>
          <p:cNvGrpSpPr/>
          <p:nvPr/>
        </p:nvGrpSpPr>
        <p:grpSpPr>
          <a:xfrm>
            <a:off x="2915816" y="2057369"/>
            <a:ext cx="3312368" cy="3312368"/>
            <a:chOff x="2915816" y="2057369"/>
            <a:chExt cx="3312368" cy="3312368"/>
          </a:xfrm>
        </p:grpSpPr>
        <p:sp>
          <p:nvSpPr>
            <p:cNvPr id="4" name="Pentagon 3"/>
            <p:cNvSpPr/>
            <p:nvPr/>
          </p:nvSpPr>
          <p:spPr>
            <a:xfrm rot="5400000">
              <a:off x="2915816" y="2057369"/>
              <a:ext cx="3312368" cy="3312368"/>
            </a:xfrm>
            <a:prstGeom prst="homePlat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2915816" y="2276872"/>
              <a:ext cx="3312368" cy="0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3068216" y="2057369"/>
              <a:ext cx="0" cy="1803679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084168" y="2057369"/>
              <a:ext cx="0" cy="1803679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4427984" y="3429000"/>
              <a:ext cx="1800200" cy="1800200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 flipV="1">
              <a:off x="2915816" y="3429001"/>
              <a:ext cx="1800200" cy="1800199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>
          <a:xfrm>
            <a:off x="8279476" y="6384175"/>
            <a:ext cx="864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/>
              <a:t>X06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17444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6572</TotalTime>
  <Words>1350</Words>
  <Application>Microsoft Office PowerPoint</Application>
  <PresentationFormat>On-screen Show (4:3)</PresentationFormat>
  <Paragraphs>227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The Use of Palmiter Genes in Evolutionary Economic Models</vt:lpstr>
      <vt:lpstr>Goals of This Presentation Are:</vt:lpstr>
      <vt:lpstr>Evolutionary Dynamics Some Necessary Components</vt:lpstr>
      <vt:lpstr>Potential For Application of Evolutionary Dynamics</vt:lpstr>
      <vt:lpstr>“Simulated Evolution”  By Dr Michael Palmiter</vt:lpstr>
      <vt:lpstr>My Personal History Studying Evolution Using ABMs</vt:lpstr>
      <vt:lpstr>My Personal History Studying Evolving Economies</vt:lpstr>
      <vt:lpstr>Dr Michael Palmiter’s 1st Great Innovation Exponential Coding Schema</vt:lpstr>
      <vt:lpstr>Dr Michael Palmiter’s 2nd Great Innovation  Movement Genes</vt:lpstr>
      <vt:lpstr>Movement Genes Some Definitions and Terminology</vt:lpstr>
      <vt:lpstr>Palmiter’s Movement Coding Schema When gene 4 is activated – turn 180 then step.</vt:lpstr>
      <vt:lpstr>The Genes of Chromosome #1 The Movement Genes</vt:lpstr>
      <vt:lpstr>PowerPoint Presentation</vt:lpstr>
      <vt:lpstr>Palmiter’s Movement Coding Schema</vt:lpstr>
      <vt:lpstr>Palmiter’s Movement Coding Schema</vt:lpstr>
      <vt:lpstr>Palmiter’s Movement Coding Schema</vt:lpstr>
      <vt:lpstr>Dr Michael Palmiter’s Third Great Innovation</vt:lpstr>
      <vt:lpstr>The Genes of Chromosome #2 The Biophysical Life Function Genes</vt:lpstr>
      <vt:lpstr>Palmiter’s Life Cycle Functions Natural Selection of Advantageous Traits</vt:lpstr>
      <vt:lpstr>Models With Palmiter Genes</vt:lpstr>
      <vt:lpstr>Hip Pocket Slides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Use of Palmiter Genes in Evolutionary Economic Models</dc:title>
  <dc:creator>Garvin (Admin)</dc:creator>
  <cp:lastModifiedBy>Garvin H Boyle</cp:lastModifiedBy>
  <cp:revision>68</cp:revision>
  <dcterms:created xsi:type="dcterms:W3CDTF">2006-08-16T00:00:00Z</dcterms:created>
  <dcterms:modified xsi:type="dcterms:W3CDTF">2019-09-19T14:20:04Z</dcterms:modified>
</cp:coreProperties>
</file>