
<file path=[Content_Types].xml><?xml version="1.0" encoding="utf-8"?>
<Types xmlns="http://schemas.openxmlformats.org/package/2006/content-types">
  <Default Extension="png" ContentType="image/png"/>
  <Default Extension="wmf" ContentType="image/x-wmf"/>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62"/>
  </p:notesMasterIdLst>
  <p:sldIdLst>
    <p:sldId id="256" r:id="rId2"/>
    <p:sldId id="337" r:id="rId3"/>
    <p:sldId id="309" r:id="rId4"/>
    <p:sldId id="308" r:id="rId5"/>
    <p:sldId id="291" r:id="rId6"/>
    <p:sldId id="257" r:id="rId7"/>
    <p:sldId id="260" r:id="rId8"/>
    <p:sldId id="259" r:id="rId9"/>
    <p:sldId id="325" r:id="rId10"/>
    <p:sldId id="326" r:id="rId11"/>
    <p:sldId id="314" r:id="rId12"/>
    <p:sldId id="274" r:id="rId13"/>
    <p:sldId id="312" r:id="rId14"/>
    <p:sldId id="317" r:id="rId15"/>
    <p:sldId id="318" r:id="rId16"/>
    <p:sldId id="320" r:id="rId17"/>
    <p:sldId id="316" r:id="rId18"/>
    <p:sldId id="292" r:id="rId19"/>
    <p:sldId id="321" r:id="rId20"/>
    <p:sldId id="327" r:id="rId21"/>
    <p:sldId id="262" r:id="rId22"/>
    <p:sldId id="261" r:id="rId23"/>
    <p:sldId id="263" r:id="rId24"/>
    <p:sldId id="265" r:id="rId25"/>
    <p:sldId id="267" r:id="rId26"/>
    <p:sldId id="310" r:id="rId27"/>
    <p:sldId id="264" r:id="rId28"/>
    <p:sldId id="289" r:id="rId29"/>
    <p:sldId id="266" r:id="rId30"/>
    <p:sldId id="258" r:id="rId31"/>
    <p:sldId id="271" r:id="rId32"/>
    <p:sldId id="328" r:id="rId33"/>
    <p:sldId id="269" r:id="rId34"/>
    <p:sldId id="278" r:id="rId35"/>
    <p:sldId id="287" r:id="rId36"/>
    <p:sldId id="285" r:id="rId37"/>
    <p:sldId id="286" r:id="rId38"/>
    <p:sldId id="270" r:id="rId39"/>
    <p:sldId id="268" r:id="rId40"/>
    <p:sldId id="272" r:id="rId41"/>
    <p:sldId id="288" r:id="rId42"/>
    <p:sldId id="279" r:id="rId43"/>
    <p:sldId id="280" r:id="rId44"/>
    <p:sldId id="275" r:id="rId45"/>
    <p:sldId id="281" r:id="rId46"/>
    <p:sldId id="282" r:id="rId47"/>
    <p:sldId id="276" r:id="rId48"/>
    <p:sldId id="277" r:id="rId49"/>
    <p:sldId id="322" r:id="rId50"/>
    <p:sldId id="330" r:id="rId51"/>
    <p:sldId id="313" r:id="rId52"/>
    <p:sldId id="323" r:id="rId53"/>
    <p:sldId id="324" r:id="rId54"/>
    <p:sldId id="332" r:id="rId55"/>
    <p:sldId id="331" r:id="rId56"/>
    <p:sldId id="329" r:id="rId57"/>
    <p:sldId id="334" r:id="rId58"/>
    <p:sldId id="335" r:id="rId59"/>
    <p:sldId id="336" r:id="rId60"/>
    <p:sldId id="333" r:id="rId61"/>
  </p:sldIdLst>
  <p:sldSz cx="9144000" cy="6858000" type="screen4x3"/>
  <p:notesSz cx="7086600" cy="9372600"/>
  <p:embeddedFontLst>
    <p:embeddedFont>
      <p:font typeface="Baskerville Old Face" panose="02020602080505020303" pitchFamily="18" charset="0"/>
      <p:regular r:id="rId63"/>
    </p:embeddedFont>
    <p:embeddedFont>
      <p:font typeface="Script MT Bold" panose="03040602040607080904" pitchFamily="66" charset="0"/>
      <p:bold r:id="rId64"/>
    </p:embeddedFont>
    <p:embeddedFont>
      <p:font typeface="Calibri" panose="020F0502020204030204" pitchFamily="34" charset="0"/>
      <p:regular r:id="rId65"/>
      <p:bold r:id="rId66"/>
      <p:italic r:id="rId67"/>
      <p:boldItalic r:id="rId68"/>
    </p:embeddedFont>
    <p:embeddedFont>
      <p:font typeface="Arabic Typesetting" panose="03020402040406030203" pitchFamily="66" charset="-78"/>
      <p:regular r:id="rId69"/>
    </p:embeddedFont>
    <p:embeddedFont>
      <p:font typeface="Andalus" panose="02020603050405020304" pitchFamily="18" charset="-78"/>
      <p:regular r:id="rId70"/>
    </p:embeddedFont>
    <p:embeddedFont>
      <p:font typeface="Cambria Math" panose="02040503050406030204" pitchFamily="18" charset="0"/>
      <p:regular r:id="rId7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714" autoAdjust="0"/>
    <p:restoredTop sz="94660"/>
  </p:normalViewPr>
  <p:slideViewPr>
    <p:cSldViewPr snapToGrid="0">
      <p:cViewPr>
        <p:scale>
          <a:sx n="80" d="100"/>
          <a:sy n="80" d="100"/>
        </p:scale>
        <p:origin x="-1776" y="-156"/>
      </p:cViewPr>
      <p:guideLst>
        <p:guide orient="horz" pos="2160"/>
        <p:guide pos="2880"/>
      </p:guideLst>
    </p:cSldViewPr>
  </p:slideViewPr>
  <p:notesTextViewPr>
    <p:cViewPr>
      <p:scale>
        <a:sx n="100" d="100"/>
        <a:sy n="100" d="100"/>
      </p:scale>
      <p:origin x="0" y="0"/>
    </p:cViewPr>
  </p:notesTextViewPr>
  <p:sorterViewPr>
    <p:cViewPr>
      <p:scale>
        <a:sx n="50" d="100"/>
        <a:sy n="50" d="100"/>
      </p:scale>
      <p:origin x="0" y="0"/>
    </p:cViewPr>
  </p:sorterViewPr>
  <p:notesViewPr>
    <p:cSldViewPr snapToGrid="0">
      <p:cViewPr>
        <p:scale>
          <a:sx n="90" d="100"/>
          <a:sy n="90" d="100"/>
        </p:scale>
        <p:origin x="-2670" y="216"/>
      </p:cViewPr>
      <p:guideLst>
        <p:guide orient="horz" pos="2952"/>
        <p:guide pos="2232"/>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font" Target="fonts/font1.fntdata"/><Relationship Id="rId68" Type="http://schemas.openxmlformats.org/officeDocument/2006/relationships/font" Target="fonts/font6.fntdata"/><Relationship Id="rId7" Type="http://schemas.openxmlformats.org/officeDocument/2006/relationships/slide" Target="slides/slide6.xml"/><Relationship Id="rId71"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font" Target="fonts/font4.fntdata"/><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font" Target="fonts/font3.fntdata"/><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2.fntdata"/><Relationship Id="rId69" Type="http://schemas.openxmlformats.org/officeDocument/2006/relationships/font" Target="fonts/font7.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font" Target="fonts/font5.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70" Type="http://schemas.openxmlformats.org/officeDocument/2006/relationships/font" Target="fonts/font8.fntdata"/><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0860" cy="468630"/>
          </a:xfrm>
          <a:prstGeom prst="rect">
            <a:avLst/>
          </a:prstGeom>
        </p:spPr>
        <p:txBody>
          <a:bodyPr vert="horz" lIns="94046" tIns="47023" rIns="94046" bIns="47023" rtlCol="0"/>
          <a:lstStyle>
            <a:lvl1pPr algn="l">
              <a:defRPr sz="1200"/>
            </a:lvl1pPr>
          </a:lstStyle>
          <a:p>
            <a:endParaRPr lang="en-US"/>
          </a:p>
        </p:txBody>
      </p:sp>
      <p:sp>
        <p:nvSpPr>
          <p:cNvPr id="3" name="Date Placeholder 2"/>
          <p:cNvSpPr>
            <a:spLocks noGrp="1"/>
          </p:cNvSpPr>
          <p:nvPr>
            <p:ph type="dt" idx="1"/>
          </p:nvPr>
        </p:nvSpPr>
        <p:spPr>
          <a:xfrm>
            <a:off x="4014100" y="0"/>
            <a:ext cx="3070860" cy="468630"/>
          </a:xfrm>
          <a:prstGeom prst="rect">
            <a:avLst/>
          </a:prstGeom>
        </p:spPr>
        <p:txBody>
          <a:bodyPr vert="horz" lIns="94046" tIns="47023" rIns="94046" bIns="47023" rtlCol="0"/>
          <a:lstStyle>
            <a:lvl1pPr algn="r">
              <a:defRPr sz="1200"/>
            </a:lvl1pPr>
          </a:lstStyle>
          <a:p>
            <a:fld id="{2EC1CCC4-6D20-44C5-997F-013B713A085E}" type="datetimeFigureOut">
              <a:rPr lang="en-US" smtClean="0"/>
              <a:t>7/6/2017</a:t>
            </a:fld>
            <a:endParaRPr lang="en-US"/>
          </a:p>
        </p:txBody>
      </p:sp>
      <p:sp>
        <p:nvSpPr>
          <p:cNvPr id="4" name="Slide Image Placeholder 3"/>
          <p:cNvSpPr>
            <a:spLocks noGrp="1" noRot="1" noChangeAspect="1"/>
          </p:cNvSpPr>
          <p:nvPr>
            <p:ph type="sldImg" idx="2"/>
          </p:nvPr>
        </p:nvSpPr>
        <p:spPr>
          <a:xfrm>
            <a:off x="1200150" y="703263"/>
            <a:ext cx="4686300" cy="3514725"/>
          </a:xfrm>
          <a:prstGeom prst="rect">
            <a:avLst/>
          </a:prstGeom>
          <a:noFill/>
          <a:ln w="12700">
            <a:solidFill>
              <a:prstClr val="black"/>
            </a:solidFill>
          </a:ln>
        </p:spPr>
        <p:txBody>
          <a:bodyPr vert="horz" lIns="94046" tIns="47023" rIns="94046" bIns="47023" rtlCol="0" anchor="ctr"/>
          <a:lstStyle/>
          <a:p>
            <a:endParaRPr lang="en-US"/>
          </a:p>
        </p:txBody>
      </p:sp>
      <p:sp>
        <p:nvSpPr>
          <p:cNvPr id="5" name="Notes Placeholder 4"/>
          <p:cNvSpPr>
            <a:spLocks noGrp="1"/>
          </p:cNvSpPr>
          <p:nvPr>
            <p:ph type="body" sz="quarter" idx="3"/>
          </p:nvPr>
        </p:nvSpPr>
        <p:spPr>
          <a:xfrm>
            <a:off x="708660" y="4451985"/>
            <a:ext cx="5669280" cy="4217670"/>
          </a:xfrm>
          <a:prstGeom prst="rect">
            <a:avLst/>
          </a:prstGeom>
        </p:spPr>
        <p:txBody>
          <a:bodyPr vert="horz" lIns="94046" tIns="47023" rIns="94046" bIns="47023"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902343"/>
            <a:ext cx="3070860" cy="468630"/>
          </a:xfrm>
          <a:prstGeom prst="rect">
            <a:avLst/>
          </a:prstGeom>
        </p:spPr>
        <p:txBody>
          <a:bodyPr vert="horz" lIns="94046" tIns="47023" rIns="94046" bIns="47023" rtlCol="0" anchor="b"/>
          <a:lstStyle>
            <a:lvl1pPr algn="l">
              <a:defRPr sz="1200"/>
            </a:lvl1pPr>
          </a:lstStyle>
          <a:p>
            <a:endParaRPr lang="en-US"/>
          </a:p>
        </p:txBody>
      </p:sp>
      <p:sp>
        <p:nvSpPr>
          <p:cNvPr id="7" name="Slide Number Placeholder 6"/>
          <p:cNvSpPr>
            <a:spLocks noGrp="1"/>
          </p:cNvSpPr>
          <p:nvPr>
            <p:ph type="sldNum" sz="quarter" idx="5"/>
          </p:nvPr>
        </p:nvSpPr>
        <p:spPr>
          <a:xfrm>
            <a:off x="4014100" y="8902343"/>
            <a:ext cx="3070860" cy="468630"/>
          </a:xfrm>
          <a:prstGeom prst="rect">
            <a:avLst/>
          </a:prstGeom>
        </p:spPr>
        <p:txBody>
          <a:bodyPr vert="horz" lIns="94046" tIns="47023" rIns="94046" bIns="47023" rtlCol="0" anchor="b"/>
          <a:lstStyle>
            <a:lvl1pPr algn="r">
              <a:defRPr sz="1200"/>
            </a:lvl1pPr>
          </a:lstStyle>
          <a:p>
            <a:fld id="{B51AEEC8-CAE2-4636-86C0-A4BDC4FC3B5A}" type="slidenum">
              <a:rPr lang="en-US" smtClean="0"/>
              <a:t>‹#›</a:t>
            </a:fld>
            <a:endParaRPr lang="en-US"/>
          </a:p>
        </p:txBody>
      </p:sp>
    </p:spTree>
    <p:extLst>
      <p:ext uri="{BB962C8B-B14F-4D97-AF65-F5344CB8AC3E}">
        <p14:creationId xmlns:p14="http://schemas.microsoft.com/office/powerpoint/2010/main" val="17136135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Good afternoon.  My name is Garvin Boyle.  I am going to talk this afternoon about the modeling of EROI, both </a:t>
            </a:r>
          </a:p>
          <a:p>
            <a:r>
              <a:rPr lang="en-CA" b="1" dirty="0">
                <a:solidFill>
                  <a:srgbClr val="FF0000"/>
                </a:solidFill>
              </a:rPr>
              <a:t>{CLICK}</a:t>
            </a:r>
          </a:p>
          <a:p>
            <a:r>
              <a:rPr lang="en-CA" dirty="0"/>
              <a:t>c</a:t>
            </a:r>
            <a:r>
              <a:rPr lang="en-CA" dirty="0" smtClean="0"/>
              <a:t>omputationally, and </a:t>
            </a:r>
          </a:p>
          <a:p>
            <a:r>
              <a:rPr lang="en-CA" b="1" dirty="0">
                <a:solidFill>
                  <a:srgbClr val="FF0000"/>
                </a:solidFill>
              </a:rPr>
              <a:t>{CLICK}</a:t>
            </a:r>
          </a:p>
          <a:p>
            <a:r>
              <a:rPr lang="en-CA" dirty="0"/>
              <a:t>m</a:t>
            </a:r>
            <a:r>
              <a:rPr lang="en-CA" dirty="0" smtClean="0"/>
              <a:t>athematically.</a:t>
            </a:r>
          </a:p>
          <a:p>
            <a:r>
              <a:rPr lang="en-CA" b="1" dirty="0">
                <a:solidFill>
                  <a:srgbClr val="FF0000"/>
                </a:solidFill>
              </a:rPr>
              <a:t>{CLICK}</a:t>
            </a:r>
          </a:p>
          <a:p>
            <a:endParaRPr lang="en-CA" dirty="0"/>
          </a:p>
        </p:txBody>
      </p:sp>
      <p:sp>
        <p:nvSpPr>
          <p:cNvPr id="4" name="Slide Number Placeholder 3"/>
          <p:cNvSpPr>
            <a:spLocks noGrp="1"/>
          </p:cNvSpPr>
          <p:nvPr>
            <p:ph type="sldNum" sz="quarter" idx="10"/>
          </p:nvPr>
        </p:nvSpPr>
        <p:spPr/>
        <p:txBody>
          <a:bodyPr/>
          <a:lstStyle/>
          <a:p>
            <a:fld id="{B51AEEC8-CAE2-4636-86C0-A4BDC4FC3B5A}" type="slidenum">
              <a:rPr lang="en-US" smtClean="0"/>
              <a:t>1</a:t>
            </a:fld>
            <a:endParaRPr lang="en-US"/>
          </a:p>
        </p:txBody>
      </p:sp>
    </p:spTree>
    <p:extLst>
      <p:ext uri="{BB962C8B-B14F-4D97-AF65-F5344CB8AC3E}">
        <p14:creationId xmlns:p14="http://schemas.microsoft.com/office/powerpoint/2010/main" val="1654788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Good afternoon.  My name is Garvin Boyle.  I am going to talk this afternoon about the modeling of EROI, both </a:t>
            </a:r>
          </a:p>
          <a:p>
            <a:r>
              <a:rPr lang="en-CA" b="1" dirty="0">
                <a:solidFill>
                  <a:srgbClr val="FF0000"/>
                </a:solidFill>
              </a:rPr>
              <a:t>{CLICK}</a:t>
            </a:r>
          </a:p>
          <a:p>
            <a:r>
              <a:rPr lang="en-CA" dirty="0"/>
              <a:t>c</a:t>
            </a:r>
            <a:r>
              <a:rPr lang="en-CA" dirty="0" smtClean="0"/>
              <a:t>omputationally, and </a:t>
            </a:r>
          </a:p>
          <a:p>
            <a:r>
              <a:rPr lang="en-CA" b="1" dirty="0">
                <a:solidFill>
                  <a:srgbClr val="FF0000"/>
                </a:solidFill>
              </a:rPr>
              <a:t>{CLICK}</a:t>
            </a:r>
          </a:p>
          <a:p>
            <a:r>
              <a:rPr lang="en-CA" dirty="0"/>
              <a:t>m</a:t>
            </a:r>
            <a:r>
              <a:rPr lang="en-CA" dirty="0" smtClean="0"/>
              <a:t>athematically.</a:t>
            </a:r>
          </a:p>
          <a:p>
            <a:r>
              <a:rPr lang="en-CA" b="1" dirty="0">
                <a:solidFill>
                  <a:srgbClr val="FF0000"/>
                </a:solidFill>
              </a:rPr>
              <a:t>{CLICK}</a:t>
            </a:r>
          </a:p>
          <a:p>
            <a:endParaRPr lang="en-CA" dirty="0"/>
          </a:p>
        </p:txBody>
      </p:sp>
      <p:sp>
        <p:nvSpPr>
          <p:cNvPr id="4" name="Slide Number Placeholder 3"/>
          <p:cNvSpPr>
            <a:spLocks noGrp="1"/>
          </p:cNvSpPr>
          <p:nvPr>
            <p:ph type="sldNum" sz="quarter" idx="10"/>
          </p:nvPr>
        </p:nvSpPr>
        <p:spPr/>
        <p:txBody>
          <a:bodyPr/>
          <a:lstStyle/>
          <a:p>
            <a:fld id="{B51AEEC8-CAE2-4636-86C0-A4BDC4FC3B5A}" type="slidenum">
              <a:rPr lang="en-US" smtClean="0"/>
              <a:t>2</a:t>
            </a:fld>
            <a:endParaRPr lang="en-US"/>
          </a:p>
        </p:txBody>
      </p:sp>
    </p:spTree>
    <p:extLst>
      <p:ext uri="{BB962C8B-B14F-4D97-AF65-F5344CB8AC3E}">
        <p14:creationId xmlns:p14="http://schemas.microsoft.com/office/powerpoint/2010/main" val="16547888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31520" y="4486275"/>
            <a:ext cx="5669280" cy="4217670"/>
          </a:xfrm>
        </p:spPr>
        <p:txBody>
          <a:bodyPr/>
          <a:lstStyle/>
          <a:p>
            <a:r>
              <a:rPr lang="en-CA" dirty="0" smtClean="0"/>
              <a:t>I will start with a description of the source of my interest and the context of my studies.</a:t>
            </a:r>
          </a:p>
          <a:p>
            <a:r>
              <a:rPr lang="en-CA" b="1" dirty="0">
                <a:solidFill>
                  <a:srgbClr val="FF0000"/>
                </a:solidFill>
              </a:rPr>
              <a:t>{CLICK}</a:t>
            </a:r>
          </a:p>
          <a:p>
            <a:endParaRPr lang="en-CA" dirty="0"/>
          </a:p>
        </p:txBody>
      </p:sp>
      <p:sp>
        <p:nvSpPr>
          <p:cNvPr id="4" name="Slide Number Placeholder 3"/>
          <p:cNvSpPr>
            <a:spLocks noGrp="1"/>
          </p:cNvSpPr>
          <p:nvPr>
            <p:ph type="sldNum" sz="quarter" idx="10"/>
          </p:nvPr>
        </p:nvSpPr>
        <p:spPr/>
        <p:txBody>
          <a:bodyPr/>
          <a:lstStyle/>
          <a:p>
            <a:fld id="{B51AEEC8-CAE2-4636-86C0-A4BDC4FC3B5A}" type="slidenum">
              <a:rPr lang="en-US" smtClean="0"/>
              <a:t>3</a:t>
            </a:fld>
            <a:endParaRPr lang="en-US"/>
          </a:p>
        </p:txBody>
      </p:sp>
    </p:spTree>
    <p:extLst>
      <p:ext uri="{BB962C8B-B14F-4D97-AF65-F5344CB8AC3E}">
        <p14:creationId xmlns:p14="http://schemas.microsoft.com/office/powerpoint/2010/main" val="30584652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Back in 2010 I developed a hybrid model economy.  It was to be a flourishing agrarian society in which there was plenty of food and energy which should have run forever.</a:t>
            </a:r>
          </a:p>
          <a:p>
            <a:r>
              <a:rPr lang="en-CA" b="1" dirty="0">
                <a:solidFill>
                  <a:srgbClr val="FF0000"/>
                </a:solidFill>
              </a:rPr>
              <a:t>{CLICK}</a:t>
            </a:r>
          </a:p>
          <a:p>
            <a:r>
              <a:rPr lang="en-CA" dirty="0" smtClean="0"/>
              <a:t>But, surprisingly, it was not sustainable, and I could not make it sustainable without taking extreme measures. </a:t>
            </a:r>
          </a:p>
          <a:p>
            <a:r>
              <a:rPr lang="en-CA" b="1" dirty="0">
                <a:solidFill>
                  <a:srgbClr val="FF0000"/>
                </a:solidFill>
              </a:rPr>
              <a:t>{CLICK}</a:t>
            </a:r>
          </a:p>
          <a:p>
            <a:r>
              <a:rPr lang="en-CA" dirty="0" smtClean="0"/>
              <a:t>A gap would emerge between the price of food and its intrinsic value.  I could not find an answer in Neoclassical Economic theory.</a:t>
            </a:r>
          </a:p>
          <a:p>
            <a:r>
              <a:rPr lang="en-CA" b="1" dirty="0">
                <a:solidFill>
                  <a:srgbClr val="FF0000"/>
                </a:solidFill>
              </a:rPr>
              <a:t>{CLICK}</a:t>
            </a:r>
          </a:p>
          <a:p>
            <a:endParaRPr lang="en-CA" dirty="0"/>
          </a:p>
        </p:txBody>
      </p:sp>
      <p:sp>
        <p:nvSpPr>
          <p:cNvPr id="4" name="Slide Number Placeholder 3"/>
          <p:cNvSpPr>
            <a:spLocks noGrp="1"/>
          </p:cNvSpPr>
          <p:nvPr>
            <p:ph type="sldNum" sz="quarter" idx="10"/>
          </p:nvPr>
        </p:nvSpPr>
        <p:spPr/>
        <p:txBody>
          <a:bodyPr/>
          <a:lstStyle/>
          <a:p>
            <a:fld id="{B51AEEC8-CAE2-4636-86C0-A4BDC4FC3B5A}" type="slidenum">
              <a:rPr lang="en-US" smtClean="0"/>
              <a:t>4</a:t>
            </a:fld>
            <a:endParaRPr lang="en-US"/>
          </a:p>
        </p:txBody>
      </p:sp>
    </p:spTree>
    <p:extLst>
      <p:ext uri="{BB962C8B-B14F-4D97-AF65-F5344CB8AC3E}">
        <p14:creationId xmlns:p14="http://schemas.microsoft.com/office/powerpoint/2010/main" val="31882464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Then, in 2012 I attended the 4</a:t>
            </a:r>
            <a:r>
              <a:rPr lang="en-CA" baseline="30000" dirty="0" smtClean="0"/>
              <a:t>th</a:t>
            </a:r>
            <a:r>
              <a:rPr lang="en-CA" dirty="0" smtClean="0"/>
              <a:t> BPE conference in Vermont where I saw this tremendously inspirational slide showing </a:t>
            </a:r>
            <a:r>
              <a:rPr lang="en-CA" dirty="0" err="1" smtClean="0"/>
              <a:t>Dr</a:t>
            </a:r>
            <a:r>
              <a:rPr lang="en-CA" dirty="0" smtClean="0"/>
              <a:t> Hall pushing the NCE isolate off of the brow of the hill.  I thought, this is a place where I might find some answers.</a:t>
            </a:r>
          </a:p>
          <a:p>
            <a:endParaRPr lang="en-CA" dirty="0"/>
          </a:p>
          <a:p>
            <a:r>
              <a:rPr lang="en-CA" dirty="0" smtClean="0"/>
              <a:t>And, so, I have been coming to BPE conferences since.</a:t>
            </a:r>
          </a:p>
          <a:p>
            <a:r>
              <a:rPr lang="en-CA" b="1" dirty="0">
                <a:solidFill>
                  <a:srgbClr val="FF0000"/>
                </a:solidFill>
              </a:rPr>
              <a:t>{CLICK}</a:t>
            </a:r>
          </a:p>
          <a:p>
            <a:endParaRPr lang="en-CA" dirty="0"/>
          </a:p>
        </p:txBody>
      </p:sp>
      <p:sp>
        <p:nvSpPr>
          <p:cNvPr id="4" name="Slide Number Placeholder 3"/>
          <p:cNvSpPr>
            <a:spLocks noGrp="1"/>
          </p:cNvSpPr>
          <p:nvPr>
            <p:ph type="sldNum" sz="quarter" idx="10"/>
          </p:nvPr>
        </p:nvSpPr>
        <p:spPr/>
        <p:txBody>
          <a:bodyPr/>
          <a:lstStyle/>
          <a:p>
            <a:fld id="{B51AEEC8-CAE2-4636-86C0-A4BDC4FC3B5A}" type="slidenum">
              <a:rPr lang="en-US" smtClean="0"/>
              <a:t>5</a:t>
            </a:fld>
            <a:endParaRPr lang="en-US"/>
          </a:p>
        </p:txBody>
      </p:sp>
    </p:spTree>
    <p:extLst>
      <p:ext uri="{BB962C8B-B14F-4D97-AF65-F5344CB8AC3E}">
        <p14:creationId xmlns:p14="http://schemas.microsoft.com/office/powerpoint/2010/main" val="26709457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Let me provide the context of my interest..</a:t>
            </a:r>
          </a:p>
          <a:p>
            <a:r>
              <a:rPr lang="en-CA" b="1" dirty="0">
                <a:solidFill>
                  <a:srgbClr val="FF0000"/>
                </a:solidFill>
              </a:rPr>
              <a:t>{CLICK}</a:t>
            </a:r>
          </a:p>
          <a:p>
            <a:r>
              <a:rPr lang="en-CA" dirty="0" smtClean="0"/>
              <a:t>I study the dynamics of economic systems.  The goal of my work is to identify and understand the necessary and sufficient conditions to model a complete sustainable modern economy.</a:t>
            </a:r>
          </a:p>
          <a:p>
            <a:r>
              <a:rPr lang="en-CA" b="1" dirty="0">
                <a:solidFill>
                  <a:srgbClr val="FF0000"/>
                </a:solidFill>
              </a:rPr>
              <a:t>{CLICK}</a:t>
            </a:r>
          </a:p>
          <a:p>
            <a:r>
              <a:rPr lang="en-CA" dirty="0" smtClean="0"/>
              <a:t>My models are all constructed from the biophysical perspective.</a:t>
            </a:r>
          </a:p>
          <a:p>
            <a:r>
              <a:rPr lang="en-CA" b="1" dirty="0">
                <a:solidFill>
                  <a:srgbClr val="FF0000"/>
                </a:solidFill>
              </a:rPr>
              <a:t>{CLICK}</a:t>
            </a:r>
          </a:p>
          <a:p>
            <a:r>
              <a:rPr lang="en-CA" dirty="0" smtClean="0"/>
              <a:t>And focused on those things that Neo-Classical Economic Theory is unable to explain.</a:t>
            </a:r>
          </a:p>
          <a:p>
            <a:r>
              <a:rPr lang="en-CA" b="1" dirty="0">
                <a:solidFill>
                  <a:srgbClr val="FF0000"/>
                </a:solidFill>
              </a:rPr>
              <a:t>{CLICK}</a:t>
            </a:r>
          </a:p>
          <a:p>
            <a:endParaRPr lang="en-CA" dirty="0"/>
          </a:p>
        </p:txBody>
      </p:sp>
      <p:sp>
        <p:nvSpPr>
          <p:cNvPr id="4" name="Slide Number Placeholder 3"/>
          <p:cNvSpPr>
            <a:spLocks noGrp="1"/>
          </p:cNvSpPr>
          <p:nvPr>
            <p:ph type="sldNum" sz="quarter" idx="10"/>
          </p:nvPr>
        </p:nvSpPr>
        <p:spPr/>
        <p:txBody>
          <a:bodyPr/>
          <a:lstStyle/>
          <a:p>
            <a:fld id="{B51AEEC8-CAE2-4636-86C0-A4BDC4FC3B5A}" type="slidenum">
              <a:rPr lang="en-US" smtClean="0"/>
              <a:t>6</a:t>
            </a:fld>
            <a:endParaRPr lang="en-US"/>
          </a:p>
        </p:txBody>
      </p:sp>
    </p:spTree>
    <p:extLst>
      <p:ext uri="{BB962C8B-B14F-4D97-AF65-F5344CB8AC3E}">
        <p14:creationId xmlns:p14="http://schemas.microsoft.com/office/powerpoint/2010/main" val="18288845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My approach has been:</a:t>
            </a:r>
          </a:p>
          <a:p>
            <a:r>
              <a:rPr lang="en-CA" b="1" dirty="0">
                <a:solidFill>
                  <a:srgbClr val="FF0000"/>
                </a:solidFill>
              </a:rPr>
              <a:t>{CLICK}</a:t>
            </a:r>
          </a:p>
          <a:p>
            <a:r>
              <a:rPr lang="en-US" dirty="0" smtClean="0"/>
              <a:t>To identify dynamic phenomena that seem to occur in economic systems but do not appear to be addressed very well in NCE theory;</a:t>
            </a:r>
          </a:p>
          <a:p>
            <a:r>
              <a:rPr lang="en-CA" b="1" dirty="0">
                <a:solidFill>
                  <a:srgbClr val="FF0000"/>
                </a:solidFill>
              </a:rPr>
              <a:t>{CLICK}</a:t>
            </a:r>
          </a:p>
          <a:p>
            <a:r>
              <a:rPr lang="en-US" dirty="0" smtClean="0"/>
              <a:t>Then to build computational models in which the dynamics of interest are demonstrated; and</a:t>
            </a:r>
          </a:p>
          <a:p>
            <a:r>
              <a:rPr lang="en-CA" b="1" dirty="0">
                <a:solidFill>
                  <a:srgbClr val="FF0000"/>
                </a:solidFill>
              </a:rPr>
              <a:t>{CLICK}</a:t>
            </a:r>
          </a:p>
          <a:p>
            <a:r>
              <a:rPr lang="en-US" dirty="0" smtClean="0"/>
              <a:t>Then to seek insight into how those dynamics operate, and the theoretical implications.</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7</a:t>
            </a:fld>
            <a:endParaRPr lang="en-US"/>
          </a:p>
        </p:txBody>
      </p:sp>
    </p:spTree>
    <p:extLst>
      <p:ext uri="{BB962C8B-B14F-4D97-AF65-F5344CB8AC3E}">
        <p14:creationId xmlns:p14="http://schemas.microsoft.com/office/powerpoint/2010/main" val="37440010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the emerging vision of how hybrid ecological systems and economies function.</a:t>
            </a:r>
          </a:p>
          <a:p>
            <a:r>
              <a:rPr lang="en-CA" b="1" dirty="0">
                <a:solidFill>
                  <a:srgbClr val="FF0000"/>
                </a:solidFill>
              </a:rPr>
              <a:t>{CLICK}</a:t>
            </a:r>
          </a:p>
          <a:p>
            <a:r>
              <a:rPr lang="en-US" dirty="0" smtClean="0"/>
              <a:t>First there are conservation effects, such that certain key quantities are conserved.  In ecology the quantity mass/energy is absolutely conserved, and that is the foundation which leads to the emergence of other powerful stochastic phenomena.  In economics other quantities are ‘sufficiently well conserved’ to provide an analogous foundation so that those same stochastic phenomena emerge as powerful forces in economic systems.</a:t>
            </a:r>
          </a:p>
          <a:p>
            <a:r>
              <a:rPr lang="en-CA" b="1" dirty="0">
                <a:solidFill>
                  <a:srgbClr val="FF0000"/>
                </a:solidFill>
              </a:rPr>
              <a:t>{CLICK}</a:t>
            </a:r>
          </a:p>
          <a:p>
            <a:r>
              <a:rPr lang="en-US" dirty="0" smtClean="0"/>
              <a:t>Next, the production of entropy is an ubiquitous and potent phenomenon that was first discovered and thoroughly formulated in the study of isolated thermodynamic systems, but is apparently equally active in economic systems.</a:t>
            </a:r>
          </a:p>
          <a:p>
            <a:r>
              <a:rPr lang="en-CA" b="1" dirty="0">
                <a:solidFill>
                  <a:srgbClr val="FF0000"/>
                </a:solidFill>
              </a:rPr>
              <a:t>{CLICK}</a:t>
            </a:r>
          </a:p>
          <a:p>
            <a:r>
              <a:rPr lang="en-US" dirty="0" smtClean="0"/>
              <a:t> </a:t>
            </a:r>
            <a:r>
              <a:rPr lang="en-US" dirty="0" smtClean="0"/>
              <a:t>And third – the production and dissolution of complexity in both ecological and economic systems is an area of great interest and research activity now.  Many have proffered the existence of and need for a so-called ‘4</a:t>
            </a:r>
            <a:r>
              <a:rPr lang="en-US" baseline="30000" dirty="0" smtClean="0"/>
              <a:t>th</a:t>
            </a:r>
            <a:r>
              <a:rPr lang="en-US" dirty="0" smtClean="0"/>
              <a:t> law of thermodynamics’.  </a:t>
            </a:r>
          </a:p>
          <a:p>
            <a:r>
              <a:rPr lang="en-CA" b="1" dirty="0">
                <a:solidFill>
                  <a:srgbClr val="FF0000"/>
                </a:solidFill>
              </a:rPr>
              <a:t>{CLICK}</a:t>
            </a:r>
          </a:p>
          <a:p>
            <a:r>
              <a:rPr lang="en-US" dirty="0" smtClean="0"/>
              <a:t>It is in this area </a:t>
            </a:r>
            <a:r>
              <a:rPr lang="en-US" dirty="0" smtClean="0"/>
              <a:t>that much of my presentation will be focused today.</a:t>
            </a:r>
          </a:p>
          <a:p>
            <a:r>
              <a:rPr lang="en-CA" b="1" dirty="0">
                <a:solidFill>
                  <a:srgbClr val="FF0000"/>
                </a:solidFill>
              </a:rPr>
              <a:t>{CLICK</a:t>
            </a:r>
            <a:r>
              <a:rPr lang="en-CA" b="1" dirty="0" smtClean="0">
                <a:solidFill>
                  <a:srgbClr val="FF0000"/>
                </a:solidFill>
              </a:rPr>
              <a:t>}</a:t>
            </a:r>
          </a:p>
          <a:p>
            <a:endParaRPr lang="en-CA" b="1" dirty="0">
              <a:solidFill>
                <a:srgbClr val="FF0000"/>
              </a:solidFill>
            </a:endParaRPr>
          </a:p>
        </p:txBody>
      </p:sp>
      <p:sp>
        <p:nvSpPr>
          <p:cNvPr id="4" name="Slide Number Placeholder 3"/>
          <p:cNvSpPr>
            <a:spLocks noGrp="1"/>
          </p:cNvSpPr>
          <p:nvPr>
            <p:ph type="sldNum" sz="quarter" idx="10"/>
          </p:nvPr>
        </p:nvSpPr>
        <p:spPr/>
        <p:txBody>
          <a:bodyPr/>
          <a:lstStyle/>
          <a:p>
            <a:fld id="{B51AEEC8-CAE2-4636-86C0-A4BDC4FC3B5A}" type="slidenum">
              <a:rPr lang="en-US" smtClean="0"/>
              <a:t>8</a:t>
            </a:fld>
            <a:endParaRPr lang="en-US"/>
          </a:p>
        </p:txBody>
      </p:sp>
    </p:spTree>
    <p:extLst>
      <p:ext uri="{BB962C8B-B14F-4D97-AF65-F5344CB8AC3E}">
        <p14:creationId xmlns:p14="http://schemas.microsoft.com/office/powerpoint/2010/main" val="7243281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study is ongoing, the results partial, the presentation today is on one small aspect of this vision.  And, of course, feedback would be greatly appreciated.</a:t>
            </a:r>
          </a:p>
          <a:p>
            <a:r>
              <a:rPr lang="en-CA" b="1" dirty="0">
                <a:solidFill>
                  <a:srgbClr val="FF0000"/>
                </a:solidFill>
              </a:rPr>
              <a:t>{CLICK</a:t>
            </a:r>
            <a:r>
              <a:rPr lang="en-CA" b="1" dirty="0" smtClean="0">
                <a:solidFill>
                  <a:srgbClr val="FF0000"/>
                </a:solidFill>
              </a:rPr>
              <a:t>}</a:t>
            </a:r>
          </a:p>
          <a:p>
            <a:endParaRPr lang="en-CA" b="1" dirty="0">
              <a:solidFill>
                <a:srgbClr val="FF0000"/>
              </a:solidFill>
            </a:endParaRPr>
          </a:p>
        </p:txBody>
      </p:sp>
      <p:sp>
        <p:nvSpPr>
          <p:cNvPr id="4" name="Slide Number Placeholder 3"/>
          <p:cNvSpPr>
            <a:spLocks noGrp="1"/>
          </p:cNvSpPr>
          <p:nvPr>
            <p:ph type="sldNum" sz="quarter" idx="10"/>
          </p:nvPr>
        </p:nvSpPr>
        <p:spPr/>
        <p:txBody>
          <a:bodyPr/>
          <a:lstStyle/>
          <a:p>
            <a:fld id="{B51AEEC8-CAE2-4636-86C0-A4BDC4FC3B5A}" type="slidenum">
              <a:rPr lang="en-US" smtClean="0"/>
              <a:t>9</a:t>
            </a:fld>
            <a:endParaRPr lang="en-US"/>
          </a:p>
        </p:txBody>
      </p:sp>
    </p:spTree>
    <p:extLst>
      <p:ext uri="{BB962C8B-B14F-4D97-AF65-F5344CB8AC3E}">
        <p14:creationId xmlns:p14="http://schemas.microsoft.com/office/powerpoint/2010/main" val="18381648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Now we move on to a presentation of the results of one of my ecological models, </a:t>
            </a:r>
            <a:r>
              <a:rPr lang="en-US" dirty="0" err="1" smtClean="0"/>
              <a:t>EffLab</a:t>
            </a:r>
            <a:r>
              <a:rPr lang="en-US" dirty="0" smtClean="0"/>
              <a:t>, with a focus on measurements of efficiency.</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10</a:t>
            </a:fld>
            <a:endParaRPr lang="en-US"/>
          </a:p>
        </p:txBody>
      </p:sp>
    </p:spTree>
    <p:extLst>
      <p:ext uri="{BB962C8B-B14F-4D97-AF65-F5344CB8AC3E}">
        <p14:creationId xmlns:p14="http://schemas.microsoft.com/office/powerpoint/2010/main" val="5083600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‘Efficiency Laboratory” is an agent-based model in which small organisms (represented by the little red arrows in the arena) motor about seeking fruit.  These organisms are blind but can develop an heuristic search pattern.  As the Sun pours its energy into the arena, small patches of fruit having 40 units of energy (small green spots) appear.  The ‘seeker of fruit’ that first stumbles upon the fresh fruit may eat it.  These seekers live full lives cradle-to-grave.  They are born, they compete for food, and, if they capture sufficient food, they reproduce.  Otherwise, they die of hunger or old age.</a:t>
            </a:r>
          </a:p>
          <a:p>
            <a:r>
              <a:rPr lang="en-CA" b="1" dirty="0">
                <a:solidFill>
                  <a:srgbClr val="FF0000"/>
                </a:solidFill>
              </a:rPr>
              <a:t>{CLICK}</a:t>
            </a:r>
          </a:p>
          <a:p>
            <a:r>
              <a:rPr lang="en-US" dirty="0" smtClean="0"/>
              <a:t>Since reproduction is via fission when the mother collects and stores 1,000 units of energy, at carrying capacity only about 50% of all offspring can live to reproduce successfully.</a:t>
            </a:r>
          </a:p>
          <a:p>
            <a:r>
              <a:rPr lang="en-CA" b="1" dirty="0">
                <a:solidFill>
                  <a:srgbClr val="FF0000"/>
                </a:solidFill>
              </a:rPr>
              <a:t>{CLICK}</a:t>
            </a:r>
          </a:p>
          <a:p>
            <a:r>
              <a:rPr lang="en-US" dirty="0" smtClean="0"/>
              <a:t>The other 50% must die of hunger or of old age.</a:t>
            </a:r>
          </a:p>
          <a:p>
            <a:r>
              <a:rPr lang="en-CA" b="1" dirty="0">
                <a:solidFill>
                  <a:srgbClr val="FF0000"/>
                </a:solidFill>
              </a:rPr>
              <a:t>{CLICK}</a:t>
            </a:r>
          </a:p>
          <a:p>
            <a:r>
              <a:rPr lang="en-US" dirty="0" smtClean="0"/>
              <a:t>The seekers of fruit evolve to develop more effective search heuristics.</a:t>
            </a:r>
          </a:p>
          <a:p>
            <a:r>
              <a:rPr lang="en-US" dirty="0" smtClean="0"/>
              <a:t>But, at the same time, the system of seekers also develops in parallel.</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11</a:t>
            </a:fld>
            <a:endParaRPr lang="en-US"/>
          </a:p>
        </p:txBody>
      </p:sp>
    </p:spTree>
    <p:extLst>
      <p:ext uri="{BB962C8B-B14F-4D97-AF65-F5344CB8AC3E}">
        <p14:creationId xmlns:p14="http://schemas.microsoft.com/office/powerpoint/2010/main" val="26985834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metabolic functions of the seekers are controlled by six genes.  </a:t>
            </a:r>
          </a:p>
          <a:p>
            <a:r>
              <a:rPr lang="en-CA" b="1" dirty="0">
                <a:solidFill>
                  <a:srgbClr val="FF0000"/>
                </a:solidFill>
              </a:rPr>
              <a:t>{CLICK}</a:t>
            </a:r>
          </a:p>
          <a:p>
            <a:r>
              <a:rPr lang="en-US" dirty="0" smtClean="0"/>
              <a:t>Four of these genes control when and how they die. </a:t>
            </a:r>
            <a:r>
              <a:rPr lang="en-US" dirty="0"/>
              <a:t>Time moves forwards in discrete units called ‘ticks’. </a:t>
            </a:r>
            <a:r>
              <a:rPr lang="en-US" dirty="0" smtClean="0"/>
              <a:t> If a seeker is older than 1600 ticks, then it dies of old age.  If the seeker has less than four units of energy, it dies of hunger.  To reproduce, a seeker must be at least 800 ticks old, and must have at least 1,000 units of energy.  So, when it reproduces by fission, each daughter seeker receives at least 500 units of energy.</a:t>
            </a:r>
          </a:p>
          <a:p>
            <a:r>
              <a:rPr lang="en-CA" b="1" dirty="0">
                <a:solidFill>
                  <a:srgbClr val="FF0000"/>
                </a:solidFill>
              </a:rPr>
              <a:t>{CLICK}</a:t>
            </a:r>
          </a:p>
          <a:p>
            <a:r>
              <a:rPr lang="en-US" dirty="0" smtClean="0"/>
              <a:t>One of these genes is of direct interest in the study of efficiency.  EPM determines the mandatory expenditure of metabolic energy for each move that a seeker makes, for each tick.  A typical seeker, on startup, must expend exactly 4 units of energy with each move – i.e. with each tick of the model.  I have allowed the value of this gene to evolve over time in this model to see whether Jevon’s Paradox could be demonstrated, and to be able to explore why and how it happens.</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12</a:t>
            </a:fld>
            <a:endParaRPr lang="en-US"/>
          </a:p>
        </p:txBody>
      </p:sp>
    </p:spTree>
    <p:extLst>
      <p:ext uri="{BB962C8B-B14F-4D97-AF65-F5344CB8AC3E}">
        <p14:creationId xmlns:p14="http://schemas.microsoft.com/office/powerpoint/2010/main" val="22933193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50" dirty="0" smtClean="0"/>
              <a:t>With each tick of the model, five things happen.</a:t>
            </a:r>
          </a:p>
          <a:p>
            <a:r>
              <a:rPr lang="en-CA" sz="1050" b="1" dirty="0">
                <a:solidFill>
                  <a:srgbClr val="FF0000"/>
                </a:solidFill>
              </a:rPr>
              <a:t>{CLICK}</a:t>
            </a:r>
          </a:p>
          <a:p>
            <a:r>
              <a:rPr lang="en-US" sz="1050" dirty="0" smtClean="0"/>
              <a:t>First, the Sun pours its energy on the arena and fruit appears in random places, in patches with 40 units of energy each.</a:t>
            </a:r>
          </a:p>
          <a:p>
            <a:r>
              <a:rPr lang="en-CA" sz="1050" b="1" dirty="0">
                <a:solidFill>
                  <a:srgbClr val="FF0000"/>
                </a:solidFill>
              </a:rPr>
              <a:t>{CLICK}</a:t>
            </a:r>
          </a:p>
          <a:p>
            <a:r>
              <a:rPr lang="en-US" sz="1050" dirty="0" smtClean="0"/>
              <a:t>Then the seekers go through their activities for the tick.  They move, each expending EPM units of energy according to their EPM gene.  This is the source of ‘energy invested’.  They feed on fruit if they happen to find some, and this is the source of the ‘energy returned’.  Then seekers may reproduce if old enough and healthy enough. </a:t>
            </a:r>
            <a:r>
              <a:rPr lang="en-US" sz="1050" dirty="0"/>
              <a:t> </a:t>
            </a:r>
            <a:r>
              <a:rPr lang="en-US" sz="1050" dirty="0" smtClean="0"/>
              <a:t>And seekers then die, if too old or too hungry.</a:t>
            </a:r>
          </a:p>
          <a:p>
            <a:r>
              <a:rPr lang="en-CA" sz="1050" b="1" dirty="0">
                <a:solidFill>
                  <a:srgbClr val="FF0000"/>
                </a:solidFill>
              </a:rPr>
              <a:t>{CLICK}</a:t>
            </a:r>
          </a:p>
          <a:p>
            <a:r>
              <a:rPr lang="en-US" sz="1050" dirty="0" smtClean="0"/>
              <a:t>In steps 2 through 5 all seekers are activated or checked in every tick.</a:t>
            </a:r>
          </a:p>
          <a:p>
            <a:r>
              <a:rPr lang="en-CA" sz="1050" b="1" dirty="0">
                <a:solidFill>
                  <a:srgbClr val="FF0000"/>
                </a:solidFill>
              </a:rPr>
              <a:t>{CLICK}</a:t>
            </a:r>
          </a:p>
          <a:p>
            <a:r>
              <a:rPr lang="en-US" sz="1050" dirty="0" smtClean="0"/>
              <a:t>And all five steps are performed for each tick of the clock.</a:t>
            </a:r>
          </a:p>
          <a:p>
            <a:r>
              <a:rPr lang="en-CA" sz="1050" b="1" dirty="0">
                <a:solidFill>
                  <a:srgbClr val="FF0000"/>
                </a:solidFill>
              </a:rPr>
              <a:t>{CLICK}</a:t>
            </a:r>
          </a:p>
          <a:p>
            <a:r>
              <a:rPr lang="en-US" sz="1050" dirty="0" smtClean="0"/>
              <a:t>Energy Returned on Energy Invested can be calculated in at least four ways.  For each seeker I can calculate the instantaneous EROI (denoted as R).  Well, it’s not exactly instantaneous as I must take a moving average to smooth the data.</a:t>
            </a:r>
          </a:p>
          <a:p>
            <a:r>
              <a:rPr lang="en-CA" sz="1050" b="1" dirty="0">
                <a:solidFill>
                  <a:srgbClr val="FF0000"/>
                </a:solidFill>
              </a:rPr>
              <a:t>{CLICK}</a:t>
            </a:r>
          </a:p>
          <a:p>
            <a:r>
              <a:rPr lang="en-US" sz="1050" dirty="0" smtClean="0"/>
              <a:t>Or, for each seekers I can calculate the life-time average R as the sum of all fruit gathered divided by the sum of all energy expended.</a:t>
            </a:r>
          </a:p>
          <a:p>
            <a:r>
              <a:rPr lang="en-CA" sz="1050" b="1" dirty="0">
                <a:solidFill>
                  <a:srgbClr val="FF0000"/>
                </a:solidFill>
              </a:rPr>
              <a:t>{CLICK}</a:t>
            </a:r>
          </a:p>
          <a:p>
            <a:r>
              <a:rPr lang="en-US" sz="1050" dirty="0" smtClean="0"/>
              <a:t>Or, I can calculate R on a system basis in two ways.  I can simply average the instantaneous R for all seekers, or I can calculate an instantaneous R as all fruit eaten this tick, divided by all energy expended this tick.</a:t>
            </a:r>
          </a:p>
          <a:p>
            <a:r>
              <a:rPr lang="en-CA" sz="1050"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13</a:t>
            </a:fld>
            <a:endParaRPr lang="en-US"/>
          </a:p>
        </p:txBody>
      </p:sp>
    </p:spTree>
    <p:extLst>
      <p:ext uri="{BB962C8B-B14F-4D97-AF65-F5344CB8AC3E}">
        <p14:creationId xmlns:p14="http://schemas.microsoft.com/office/powerpoint/2010/main" val="42943322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 when I run the model until it reaches a stationary state, I can display the instantaneous R for all seekers currently alive, and I get this sort of distribution.</a:t>
            </a:r>
          </a:p>
          <a:p>
            <a:r>
              <a:rPr lang="en-CA" b="1" dirty="0">
                <a:solidFill>
                  <a:srgbClr val="FF0000"/>
                </a:solidFill>
              </a:rPr>
              <a:t>{CLICK}</a:t>
            </a:r>
          </a:p>
          <a:p>
            <a:r>
              <a:rPr lang="en-US" dirty="0" smtClean="0"/>
              <a:t>R = 1 is located here.  Notice that about one third of the agents are expending less energy than they are collecting.  They are on the road to starvation.  About two thirds would seem to be doing well.  Note that the mode of this distribution is NOT near 2, but very close to 1.16.</a:t>
            </a:r>
          </a:p>
          <a:p>
            <a:r>
              <a:rPr lang="en-CA" b="1" dirty="0">
                <a:solidFill>
                  <a:srgbClr val="FF0000"/>
                </a:solidFill>
              </a:rPr>
              <a:t>{CLICK}</a:t>
            </a:r>
          </a:p>
          <a:p>
            <a:r>
              <a:rPr lang="en-US" dirty="0" smtClean="0"/>
              <a:t> Just before I move on from this graph, if you have ever wondered why the New York Stock Exchange is a poor indicator of the health of the economy, this about this.  The NYSE only lists those corporations that are doing well and have a long-term positive return on investment.  Of course it will always go up-up-up, instead of flat-flat-flat, which is what you will see in the next slide.</a:t>
            </a:r>
          </a:p>
          <a:p>
            <a:r>
              <a:rPr lang="en-CA" b="1" dirty="0">
                <a:solidFill>
                  <a:srgbClr val="FF0000"/>
                </a:solidFill>
              </a:rPr>
              <a:t>{CLICK}</a:t>
            </a:r>
          </a:p>
          <a:p>
            <a:r>
              <a:rPr lang="en-US" dirty="0" smtClean="0"/>
              <a:t> </a:t>
            </a:r>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14</a:t>
            </a:fld>
            <a:endParaRPr lang="en-US"/>
          </a:p>
        </p:txBody>
      </p:sp>
    </p:spTree>
    <p:extLst>
      <p:ext uri="{BB962C8B-B14F-4D97-AF65-F5344CB8AC3E}">
        <p14:creationId xmlns:p14="http://schemas.microsoft.com/office/powerpoint/2010/main" val="36784598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the previous slide you saw the population of seekers for one tick of the clock at stationary state.  Here you see a historic presentation for ticks 4,000 to 40,000 as the system evolves.  Four lines are plotted:  The maximum, mean and minimum instantaneous value of R for all living seekers, and the calculated instantaneous R for the system as-a-whole.  Note that the mean R is close to 1.16, but the system value is consistently lower – close to 1.0 but just above 1.0.</a:t>
            </a:r>
          </a:p>
          <a:p>
            <a:endParaRPr lang="en-US" dirty="0"/>
          </a:p>
          <a:p>
            <a:r>
              <a:rPr lang="en-US" dirty="0" smtClean="0"/>
              <a:t>My trophic chain in this model has only two links – herbs and herbivores.  Lotka’s logic tells me that it should be exactly 1.0.  On thinking about it I realized that, when seekers die of hunger or old age, by model was simply discarding the contained unused energy into the waste heat sink.  In nature, decomposers and detrivores would consume that energy.  I was missing the key role of these organisms.</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15</a:t>
            </a:fld>
            <a:endParaRPr lang="en-US"/>
          </a:p>
        </p:txBody>
      </p:sp>
    </p:spTree>
    <p:extLst>
      <p:ext uri="{BB962C8B-B14F-4D97-AF65-F5344CB8AC3E}">
        <p14:creationId xmlns:p14="http://schemas.microsoft.com/office/powerpoint/2010/main" val="23373243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a raw graph from my model.  You can see that at about 40,000 ticks I inserted the effects of decomposers and detrivores, and the system-as-a-whole value of R fell to oscillate around the value 1.0, as the logic in Lotka’s paper of 1922 implies it should.</a:t>
            </a:r>
          </a:p>
          <a:p>
            <a:endParaRPr lang="en-US" dirty="0"/>
          </a:p>
          <a:p>
            <a:r>
              <a:rPr lang="en-US" dirty="0" smtClean="0"/>
              <a:t>In some sense, the decomposers and detrivores are the ultimate ‘point-of-use’ users in the trophic chain, and they degrade whatever remnants of energy may remain in useful form when the rest of the trophic chain has had its turn.</a:t>
            </a:r>
          </a:p>
          <a:p>
            <a:r>
              <a:rPr lang="en-CA" b="1" dirty="0">
                <a:solidFill>
                  <a:srgbClr val="FF0000"/>
                </a:solidFill>
              </a:rPr>
              <a:t>{CLICK}</a:t>
            </a:r>
          </a:p>
          <a:p>
            <a:r>
              <a:rPr lang="en-US" dirty="0" smtClean="0"/>
              <a:t> </a:t>
            </a:r>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16</a:t>
            </a:fld>
            <a:endParaRPr lang="en-US"/>
          </a:p>
        </p:txBody>
      </p:sp>
    </p:spTree>
    <p:extLst>
      <p:ext uri="{BB962C8B-B14F-4D97-AF65-F5344CB8AC3E}">
        <p14:creationId xmlns:p14="http://schemas.microsoft.com/office/powerpoint/2010/main" val="32756316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Now, let’s look quickly at the distribution of the life-time efficiencies.  This data was collected for over 9,000 seekers in a stationary state system.</a:t>
            </a:r>
          </a:p>
          <a:p>
            <a:r>
              <a:rPr lang="en-CA" b="1" dirty="0">
                <a:solidFill>
                  <a:srgbClr val="FF0000"/>
                </a:solidFill>
              </a:rPr>
              <a:t>{CLICK}</a:t>
            </a:r>
          </a:p>
          <a:p>
            <a:r>
              <a:rPr lang="en-US" dirty="0" smtClean="0"/>
              <a:t>The returns and investments over the life of the seeker was compiled, but, of course, this can only be done once they are dead.  At that time, I can segregate the data by cause of death.  </a:t>
            </a:r>
          </a:p>
          <a:p>
            <a:r>
              <a:rPr lang="en-CA" b="1" dirty="0">
                <a:solidFill>
                  <a:srgbClr val="FF0000"/>
                </a:solidFill>
              </a:rPr>
              <a:t>{CLICK}</a:t>
            </a:r>
          </a:p>
          <a:p>
            <a:r>
              <a:rPr lang="en-US" dirty="0" smtClean="0"/>
              <a:t>R = one is located here.  The seekers that died of hunger are </a:t>
            </a:r>
            <a:r>
              <a:rPr lang="en-US" dirty="0" err="1" smtClean="0"/>
              <a:t>coloured</a:t>
            </a:r>
            <a:r>
              <a:rPr lang="en-US" dirty="0" smtClean="0"/>
              <a:t> green.  They each started life with at least 500 units of energy, since each mother had to have at least 1,000 units to undergo fission.  They squandered it all, and died of hunger.  The blue seekers, on the other hand, started with 500 units and eventually grew to hold 1,000 units, and underwent fission.  The red ones, died of old age.  They gathered enough energy to stay alive to age 1600 ticks, but never managed to exceed the threshold value of 1,000 units of energy, and so could never reproduce.</a:t>
            </a:r>
          </a:p>
          <a:p>
            <a:endParaRPr lang="en-US" dirty="0"/>
          </a:p>
          <a:p>
            <a:r>
              <a:rPr lang="en-US" dirty="0" smtClean="0"/>
              <a:t>I am afraid that, at this moment, I cannot explain the obvious notches that appear between the green, red and blue portions of this distribution.  Compare this distribution with the distribution for all current seekers.</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17</a:t>
            </a:fld>
            <a:endParaRPr lang="en-US"/>
          </a:p>
        </p:txBody>
      </p:sp>
    </p:spTree>
    <p:extLst>
      <p:ext uri="{BB962C8B-B14F-4D97-AF65-F5344CB8AC3E}">
        <p14:creationId xmlns:p14="http://schemas.microsoft.com/office/powerpoint/2010/main" val="36597139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 is one last set of graphs arising out of my agent-based computer model.  In Wikipedia I find this brief description of Jevon’s Paradox.  You recall I said that I allowed the EPM gene of the seeker (which determines the energy expended per move by the seeker) to evolve over time.</a:t>
            </a:r>
          </a:p>
          <a:p>
            <a:r>
              <a:rPr lang="en-CA" b="1" dirty="0">
                <a:solidFill>
                  <a:srgbClr val="FF0000"/>
                </a:solidFill>
              </a:rPr>
              <a:t>{CLICK}</a:t>
            </a:r>
          </a:p>
          <a:p>
            <a:r>
              <a:rPr lang="en-US" dirty="0" smtClean="0"/>
              <a:t>In this case I consider ‘evolutionary progress’ to have the equivalent effect of ‘technological progress’.  Note that there is downward pressure exerted by evolutionary forces on the mean value of EPM over the course of 40,000 ticks of the model.  The slope is not steep, but there is definitely constant movement towards more and more efficiency of the movement of the seekers over time.</a:t>
            </a:r>
          </a:p>
          <a:p>
            <a:r>
              <a:rPr lang="en-CA" b="1" dirty="0">
                <a:solidFill>
                  <a:srgbClr val="FF0000"/>
                </a:solidFill>
              </a:rPr>
              <a:t>{CLICK}</a:t>
            </a:r>
          </a:p>
          <a:p>
            <a:r>
              <a:rPr lang="en-US" dirty="0" smtClean="0"/>
              <a:t>But, I can also measure the overall energy take-up rate of the system as-a-whole simply by summing the energy in the fruit deposited each turn.  It would appear that Jevon’s Paradox is active in this model.  Most explanations for Jevon’s paradox involve supply, demand, and changes induced in peoples behaviour due to price movements.  In this instance, there are no prices.  The seekers evolve more effective search heuristics, and more efficient movement.  The ‘Red Queen Effect’ ensures that each generation must nevertheless compete for survival.  But, the result is increased flow of energy through the system, consistent with Lotka’s arguments of 1922, and consistent with Jevon’s observations.</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18</a:t>
            </a:fld>
            <a:endParaRPr lang="en-US"/>
          </a:p>
        </p:txBody>
      </p:sp>
    </p:spTree>
    <p:extLst>
      <p:ext uri="{BB962C8B-B14F-4D97-AF65-F5344CB8AC3E}">
        <p14:creationId xmlns:p14="http://schemas.microsoft.com/office/powerpoint/2010/main" val="1873630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complete the first part of my presentation based on the </a:t>
            </a:r>
            <a:r>
              <a:rPr lang="en-US" dirty="0" err="1" smtClean="0"/>
              <a:t>EffLab</a:t>
            </a:r>
            <a:r>
              <a:rPr lang="en-US" dirty="0" smtClean="0"/>
              <a:t> model.</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19</a:t>
            </a:fld>
            <a:endParaRPr lang="en-US"/>
          </a:p>
        </p:txBody>
      </p:sp>
    </p:spTree>
    <p:extLst>
      <p:ext uri="{BB962C8B-B14F-4D97-AF65-F5344CB8AC3E}">
        <p14:creationId xmlns:p14="http://schemas.microsoft.com/office/powerpoint/2010/main" val="2497572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b="1" dirty="0">
                <a:solidFill>
                  <a:srgbClr val="FF0000"/>
                </a:solidFill>
              </a:rPr>
              <a:t>{CLICK}</a:t>
            </a:r>
          </a:p>
          <a:p>
            <a:r>
              <a:rPr lang="en-US" dirty="0" smtClean="0"/>
              <a:t>Now, as time allows, I would like to present some of my mathematical explorations.  Unfortunately, I must first present a number of definitions.</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20</a:t>
            </a:fld>
            <a:endParaRPr lang="en-US"/>
          </a:p>
        </p:txBody>
      </p:sp>
    </p:spTree>
    <p:extLst>
      <p:ext uri="{BB962C8B-B14F-4D97-AF65-F5344CB8AC3E}">
        <p14:creationId xmlns:p14="http://schemas.microsoft.com/office/powerpoint/2010/main" val="3996831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You are probably all aware of the four factors of production that  are used in economic theory.  I have found these to be very difficult to work with in my economic models, largely because the definitions are too vague to be useful.  Nevertheless, the concept of factors of production makes sense.  So, for my models, I have concentrated on the effects of a single factor of production that I am calling a ‘micro-factor of production’, or an MFP.</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21</a:t>
            </a:fld>
            <a:endParaRPr lang="en-US"/>
          </a:p>
        </p:txBody>
      </p:sp>
    </p:spTree>
    <p:extLst>
      <p:ext uri="{BB962C8B-B14F-4D97-AF65-F5344CB8AC3E}">
        <p14:creationId xmlns:p14="http://schemas.microsoft.com/office/powerpoint/2010/main" val="16466320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 MFP is any single input that might be classified as one of the four major factors of production.  An example would be number of worker days.</a:t>
            </a:r>
          </a:p>
          <a:p>
            <a:r>
              <a:rPr lang="en-CA" b="1" dirty="0">
                <a:solidFill>
                  <a:srgbClr val="FF0000"/>
                </a:solidFill>
              </a:rPr>
              <a:t>{CLICK}</a:t>
            </a:r>
          </a:p>
          <a:p>
            <a:r>
              <a:rPr lang="en-US" dirty="0" smtClean="0"/>
              <a:t>I also wish to define something I am calling an ICB curve set.  This is a set of three intersecting curves that model energy or capital flows as a function of one MFP.</a:t>
            </a:r>
          </a:p>
          <a:p>
            <a:r>
              <a:rPr lang="en-CA" b="1" dirty="0">
                <a:solidFill>
                  <a:srgbClr val="FF0000"/>
                </a:solidFill>
              </a:rPr>
              <a:t>{CLICK}</a:t>
            </a:r>
          </a:p>
          <a:p>
            <a:r>
              <a:rPr lang="en-US" dirty="0" smtClean="0"/>
              <a:t>The independent variable is, of course, the MFP.</a:t>
            </a:r>
          </a:p>
          <a:p>
            <a:r>
              <a:rPr lang="en-CA" b="1" dirty="0">
                <a:solidFill>
                  <a:srgbClr val="FF0000"/>
                </a:solidFill>
              </a:rPr>
              <a:t>{CLICK}</a:t>
            </a:r>
          </a:p>
          <a:p>
            <a:r>
              <a:rPr lang="en-US" dirty="0" smtClean="0"/>
              <a:t>The dependent variable is one of Income, Costs, or Benefits.</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22</a:t>
            </a:fld>
            <a:endParaRPr lang="en-US"/>
          </a:p>
        </p:txBody>
      </p:sp>
    </p:spTree>
    <p:extLst>
      <p:ext uri="{BB962C8B-B14F-4D97-AF65-F5344CB8AC3E}">
        <p14:creationId xmlns:p14="http://schemas.microsoft.com/office/powerpoint/2010/main" val="25118235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Income is the gross income, expressed as a function of the level of consumption of the MPF for a given time period such as a day, a month, or a quarter.</a:t>
            </a:r>
          </a:p>
          <a:p>
            <a:r>
              <a:rPr lang="en-CA" b="1" dirty="0">
                <a:solidFill>
                  <a:srgbClr val="FF0000"/>
                </a:solidFill>
              </a:rPr>
              <a:t>{CLICK}</a:t>
            </a:r>
          </a:p>
          <a:p>
            <a:r>
              <a:rPr lang="en-US" dirty="0" smtClean="0"/>
              <a:t>The costs are those associated with that income, also expressed as a function of the MFP.  These can be viewed as </a:t>
            </a:r>
            <a:r>
              <a:rPr lang="en-US" dirty="0"/>
              <a:t> </a:t>
            </a:r>
            <a:r>
              <a:rPr lang="en-US" dirty="0" smtClean="0"/>
              <a:t>operations and maintenance expenditures, as well as capital expenditures, associated with that income.</a:t>
            </a:r>
          </a:p>
          <a:p>
            <a:r>
              <a:rPr lang="en-CA" b="1" dirty="0">
                <a:solidFill>
                  <a:srgbClr val="FF0000"/>
                </a:solidFill>
              </a:rPr>
              <a:t>{CLICK}</a:t>
            </a:r>
          </a:p>
          <a:p>
            <a:r>
              <a:rPr lang="en-US" dirty="0" smtClean="0"/>
              <a:t>And the benefits are those associated with the income, being the residual of Benefits equals Income minus Costs.  Benefits can also be viewed as net profits, or net income.</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23</a:t>
            </a:fld>
            <a:endParaRPr lang="en-US"/>
          </a:p>
        </p:txBody>
      </p:sp>
    </p:spTree>
    <p:extLst>
      <p:ext uri="{BB962C8B-B14F-4D97-AF65-F5344CB8AC3E}">
        <p14:creationId xmlns:p14="http://schemas.microsoft.com/office/powerpoint/2010/main" val="17554958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leads directly to four definitions of power as follows:</a:t>
            </a:r>
          </a:p>
          <a:p>
            <a:r>
              <a:rPr lang="en-CA" b="1" dirty="0">
                <a:solidFill>
                  <a:srgbClr val="FF0000"/>
                </a:solidFill>
              </a:rPr>
              <a:t>{CLICK}</a:t>
            </a:r>
          </a:p>
          <a:p>
            <a:r>
              <a:rPr lang="en-US" dirty="0" smtClean="0"/>
              <a:t>Gross power, the power of the income.</a:t>
            </a:r>
          </a:p>
          <a:p>
            <a:r>
              <a:rPr lang="en-CA" b="1" dirty="0">
                <a:solidFill>
                  <a:srgbClr val="FF0000"/>
                </a:solidFill>
              </a:rPr>
              <a:t>{CLICK}</a:t>
            </a:r>
          </a:p>
          <a:p>
            <a:r>
              <a:rPr lang="en-US" dirty="0" smtClean="0"/>
              <a:t>Wasteful power, the power of the costs.</a:t>
            </a:r>
          </a:p>
          <a:p>
            <a:r>
              <a:rPr lang="en-CA" b="1" dirty="0">
                <a:solidFill>
                  <a:srgbClr val="FF0000"/>
                </a:solidFill>
              </a:rPr>
              <a:t>{CLICK}</a:t>
            </a:r>
          </a:p>
          <a:p>
            <a:r>
              <a:rPr lang="en-US" dirty="0" smtClean="0"/>
              <a:t>Net useful power, the power of the benefits.</a:t>
            </a:r>
          </a:p>
          <a:p>
            <a:r>
              <a:rPr lang="en-CA" b="1" dirty="0">
                <a:solidFill>
                  <a:srgbClr val="FF0000"/>
                </a:solidFill>
              </a:rPr>
              <a:t>{CLICK}</a:t>
            </a:r>
          </a:p>
          <a:p>
            <a:r>
              <a:rPr lang="en-US" dirty="0" smtClean="0"/>
              <a:t>And the useful power index, calculated as the net useful power divided by the maximum power of the benefits achieved over the entire domain of the MFP.  I use this to normalize my graphs.</a:t>
            </a:r>
          </a:p>
          <a:p>
            <a:r>
              <a:rPr lang="en-CA" b="1" dirty="0">
                <a:solidFill>
                  <a:srgbClr val="FF0000"/>
                </a:solidFill>
              </a:rPr>
              <a:t>{CLICK}</a:t>
            </a:r>
          </a:p>
          <a:p>
            <a:r>
              <a:rPr lang="en-US" dirty="0" smtClean="0"/>
              <a:t>Note that these have a biophysical interpretation when energy is conserved, </a:t>
            </a:r>
          </a:p>
          <a:p>
            <a:r>
              <a:rPr lang="en-CA" b="1" dirty="0">
                <a:solidFill>
                  <a:srgbClr val="FF0000"/>
                </a:solidFill>
              </a:rPr>
              <a:t>{CLICK}</a:t>
            </a:r>
          </a:p>
          <a:p>
            <a:r>
              <a:rPr lang="en-US" dirty="0" smtClean="0"/>
              <a:t>and an economic interpretation when money is conserved.</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24</a:t>
            </a:fld>
            <a:endParaRPr lang="en-US"/>
          </a:p>
        </p:txBody>
      </p:sp>
    </p:spTree>
    <p:extLst>
      <p:ext uri="{BB962C8B-B14F-4D97-AF65-F5344CB8AC3E}">
        <p14:creationId xmlns:p14="http://schemas.microsoft.com/office/powerpoint/2010/main" val="3291973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And then I have three definitions of efficiency, of which you are probably all aware.</a:t>
            </a:r>
          </a:p>
          <a:p>
            <a:r>
              <a:rPr lang="en-CA" b="1" dirty="0">
                <a:solidFill>
                  <a:srgbClr val="FF0000"/>
                </a:solidFill>
              </a:rPr>
              <a:t>{CLICK}</a:t>
            </a:r>
          </a:p>
          <a:p>
            <a:r>
              <a:rPr lang="en-US" dirty="0" smtClean="0"/>
              <a:t>I denote the familiar EROI as capital R.  This is the gross return on investment, as defined in Dr Hall’s book.</a:t>
            </a:r>
          </a:p>
          <a:p>
            <a:r>
              <a:rPr lang="en-CA" b="1" dirty="0">
                <a:solidFill>
                  <a:srgbClr val="FF0000"/>
                </a:solidFill>
              </a:rPr>
              <a:t>{CLICK}</a:t>
            </a:r>
          </a:p>
          <a:p>
            <a:r>
              <a:rPr lang="en-US" dirty="0" smtClean="0"/>
              <a:t>Then there is the net return on investment.</a:t>
            </a:r>
          </a:p>
          <a:p>
            <a:r>
              <a:rPr lang="en-CA" b="1" dirty="0">
                <a:solidFill>
                  <a:srgbClr val="FF0000"/>
                </a:solidFill>
              </a:rPr>
              <a:t>{CLICK}</a:t>
            </a:r>
          </a:p>
          <a:p>
            <a:r>
              <a:rPr lang="en-US" dirty="0" smtClean="0"/>
              <a:t>And there is the efficiency used by most engineers, which I will call Carnot’s efficiency to distinguish it from the other two.  I denote it using the </a:t>
            </a:r>
            <a:r>
              <a:rPr lang="en-US" dirty="0" err="1" smtClean="0"/>
              <a:t>greek</a:t>
            </a:r>
            <a:r>
              <a:rPr lang="en-US" dirty="0" smtClean="0"/>
              <a:t> symbol eta.</a:t>
            </a:r>
          </a:p>
          <a:p>
            <a:endParaRPr lang="en-US" dirty="0"/>
          </a:p>
          <a:p>
            <a:r>
              <a:rPr lang="en-US" dirty="0" smtClean="0"/>
              <a:t>Note that I have expressed each of these in terms of I, C and B in preparation for the next step.</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25</a:t>
            </a:fld>
            <a:endParaRPr lang="en-US"/>
          </a:p>
        </p:txBody>
      </p:sp>
    </p:spTree>
    <p:extLst>
      <p:ext uri="{BB962C8B-B14F-4D97-AF65-F5344CB8AC3E}">
        <p14:creationId xmlns:p14="http://schemas.microsoft.com/office/powerpoint/2010/main" val="396696253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Whether we are talking about energy within an ecosystem, or money within an economy, each transaction is associated with a single value of the MFP, and thereby defines a set of values of I, C and B, and an associated set of values for R, N and eta.</a:t>
            </a:r>
          </a:p>
          <a:p>
            <a:r>
              <a:rPr lang="en-CA" b="1" dirty="0">
                <a:solidFill>
                  <a:srgbClr val="FF0000"/>
                </a:solidFill>
              </a:rPr>
              <a:t>{CLICK}</a:t>
            </a:r>
          </a:p>
          <a:p>
            <a:r>
              <a:rPr lang="en-US" dirty="0" smtClean="0"/>
              <a:t>If the level of consumption of the input (the MFP) is altered, you can expect different values for these parameters.  For example, if the MFP is set to 66 in this example, then the values of I, C, B, R, N and eta are set, and B is at a maximum.</a:t>
            </a:r>
          </a:p>
          <a:p>
            <a:r>
              <a:rPr lang="en-CA" b="1" dirty="0">
                <a:solidFill>
                  <a:srgbClr val="FF0000"/>
                </a:solidFill>
              </a:rPr>
              <a:t>{CLICK}</a:t>
            </a:r>
          </a:p>
          <a:p>
            <a:r>
              <a:rPr lang="en-US" dirty="0" smtClean="0"/>
              <a:t>If the MFP is less than 66, we have a case of under-supply.</a:t>
            </a:r>
          </a:p>
          <a:p>
            <a:r>
              <a:rPr lang="en-CA" b="1" dirty="0">
                <a:solidFill>
                  <a:srgbClr val="FF0000"/>
                </a:solidFill>
              </a:rPr>
              <a:t>{CLICK}</a:t>
            </a:r>
          </a:p>
          <a:p>
            <a:r>
              <a:rPr lang="en-US" dirty="0" smtClean="0"/>
              <a:t>And, if the MFP is over 66, we have a case of over-supply.</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26</a:t>
            </a:fld>
            <a:endParaRPr lang="en-US"/>
          </a:p>
        </p:txBody>
      </p:sp>
    </p:spTree>
    <p:extLst>
      <p:ext uri="{BB962C8B-B14F-4D97-AF65-F5344CB8AC3E}">
        <p14:creationId xmlns:p14="http://schemas.microsoft.com/office/powerpoint/2010/main" val="29763938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Note that when income exceeds costs the benefits are positive, and when income equals costs, the benefits are zero.</a:t>
            </a:r>
          </a:p>
          <a:p>
            <a:r>
              <a:rPr lang="en-CA" b="1" dirty="0">
                <a:solidFill>
                  <a:srgbClr val="FF0000"/>
                </a:solidFill>
              </a:rPr>
              <a:t>{CLICK}</a:t>
            </a:r>
          </a:p>
          <a:p>
            <a:r>
              <a:rPr lang="en-US" dirty="0" smtClean="0"/>
              <a:t>So, for every ICB curve set associated with an MFP there may be a domain over which profits can be achieved.  Any transaction within that profitable domain will produce profits, but is not necessarily persistent.  Other competitors may be working with a better set of curves.  </a:t>
            </a:r>
          </a:p>
          <a:p>
            <a:r>
              <a:rPr lang="en-CA" b="1" dirty="0">
                <a:solidFill>
                  <a:srgbClr val="FF0000"/>
                </a:solidFill>
              </a:rPr>
              <a:t>{CLICK}</a:t>
            </a:r>
          </a:p>
          <a:p>
            <a:r>
              <a:rPr lang="en-US" dirty="0" smtClean="0"/>
              <a:t>But we can say that persistence of an organism or organization would imply that they must be operating within the profitable domain of their innate ICB curve set for this MFP.</a:t>
            </a:r>
          </a:p>
          <a:p>
            <a:r>
              <a:rPr lang="en-CA" b="1" dirty="0">
                <a:solidFill>
                  <a:srgbClr val="FF0000"/>
                </a:solidFill>
              </a:rPr>
              <a:t>{CLICK}</a:t>
            </a:r>
          </a:p>
          <a:p>
            <a:r>
              <a:rPr lang="en-US" dirty="0" smtClean="0"/>
              <a:t>Again, the role of time is implicit.</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27</a:t>
            </a:fld>
            <a:endParaRPr lang="en-US"/>
          </a:p>
        </p:txBody>
      </p:sp>
    </p:spTree>
    <p:extLst>
      <p:ext uri="{BB962C8B-B14F-4D97-AF65-F5344CB8AC3E}">
        <p14:creationId xmlns:p14="http://schemas.microsoft.com/office/powerpoint/2010/main" val="131931978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 have these two paradigms of efficiency.  Both are widely accepted and used.  And the EROI measure has its economic counterpart ROI (or return on investment) for which the ratio is dollars over dollars, in place of Joules over Joules.  That is a very widely used metric of corporate health in economics.  They would seem, clearly, to be related, but the relationship between the two is not at all obvious.</a:t>
            </a:r>
          </a:p>
          <a:p>
            <a:endParaRPr lang="en-US" dirty="0"/>
          </a:p>
          <a:p>
            <a:r>
              <a:rPr lang="en-US" dirty="0" smtClean="0"/>
              <a:t>Is there some way to reconcile these two measures of efficiency?</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28</a:t>
            </a:fld>
            <a:endParaRPr lang="en-US"/>
          </a:p>
        </p:txBody>
      </p:sp>
    </p:spTree>
    <p:extLst>
      <p:ext uri="{BB962C8B-B14F-4D97-AF65-F5344CB8AC3E}">
        <p14:creationId xmlns:p14="http://schemas.microsoft.com/office/powerpoint/2010/main" val="30601925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Now, I want to examine the relationship between these three measures of efficiency that are variously used in engineering, ecological, and economic studies.</a:t>
            </a:r>
          </a:p>
          <a:p>
            <a:r>
              <a:rPr lang="en-CA" b="1" dirty="0">
                <a:solidFill>
                  <a:srgbClr val="FF0000"/>
                </a:solidFill>
              </a:rPr>
              <a:t>{CLICK}</a:t>
            </a:r>
          </a:p>
          <a:p>
            <a:r>
              <a:rPr lang="en-US" dirty="0" smtClean="0"/>
              <a:t>I can produce this nine-cell table of conversion formulae.  You see – I can express eta in terms of eta, of R and of N.</a:t>
            </a:r>
          </a:p>
          <a:p>
            <a:r>
              <a:rPr lang="en-CA" b="1" dirty="0">
                <a:solidFill>
                  <a:srgbClr val="FF0000"/>
                </a:solidFill>
              </a:rPr>
              <a:t>{CLICK}</a:t>
            </a:r>
          </a:p>
          <a:p>
            <a:r>
              <a:rPr lang="en-US" dirty="0" smtClean="0"/>
              <a:t>Three of these are tautological identity formulae and of no interest other than as place holders.</a:t>
            </a:r>
          </a:p>
          <a:p>
            <a:r>
              <a:rPr lang="en-CA" b="1" dirty="0">
                <a:solidFill>
                  <a:srgbClr val="FF0000"/>
                </a:solidFill>
              </a:rPr>
              <a:t>{CLICK}</a:t>
            </a:r>
          </a:p>
          <a:p>
            <a:r>
              <a:rPr lang="en-US" dirty="0" smtClean="0"/>
              <a:t>Two of them are mere linear translations, and as such are fairly easy to understand and manipulate.  </a:t>
            </a:r>
          </a:p>
          <a:p>
            <a:r>
              <a:rPr lang="en-CA" b="1" dirty="0">
                <a:solidFill>
                  <a:srgbClr val="FF0000"/>
                </a:solidFill>
              </a:rPr>
              <a:t>{CLICK}</a:t>
            </a:r>
          </a:p>
          <a:p>
            <a:r>
              <a:rPr lang="en-US" dirty="0" smtClean="0"/>
              <a:t>So I can eliminate N as a formula of interest.</a:t>
            </a:r>
          </a:p>
          <a:p>
            <a:r>
              <a:rPr lang="en-CA" b="1" dirty="0">
                <a:solidFill>
                  <a:srgbClr val="FF0000"/>
                </a:solidFill>
              </a:rPr>
              <a:t>{CLICK}</a:t>
            </a:r>
          </a:p>
          <a:p>
            <a:r>
              <a:rPr lang="en-US" dirty="0" smtClean="0"/>
              <a:t>That leaves R and eta as the two definitions of efficiency that remain of interest.  And we have these two conversion formulae to work with.</a:t>
            </a:r>
          </a:p>
          <a:p>
            <a:r>
              <a:rPr lang="en-CA" b="1" dirty="0">
                <a:solidFill>
                  <a:srgbClr val="FF0000"/>
                </a:solidFill>
              </a:rPr>
              <a:t>{CLICK}</a:t>
            </a:r>
          </a:p>
          <a:p>
            <a:r>
              <a:rPr lang="en-US" dirty="0" smtClean="0"/>
              <a:t>There is one more formula that is too cool to miss, though I do not work with it in the rest of the presentation.  The time delta associated with an energy conversion in one instance is related to eta and R by this formula, when T-</a:t>
            </a:r>
            <a:r>
              <a:rPr lang="en-US" dirty="0" err="1" smtClean="0"/>
              <a:t>nought</a:t>
            </a:r>
            <a:r>
              <a:rPr lang="en-US" dirty="0" smtClean="0"/>
              <a:t> is a minimum time.</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29</a:t>
            </a:fld>
            <a:endParaRPr lang="en-US"/>
          </a:p>
        </p:txBody>
      </p:sp>
    </p:spTree>
    <p:extLst>
      <p:ext uri="{BB962C8B-B14F-4D97-AF65-F5344CB8AC3E}">
        <p14:creationId xmlns:p14="http://schemas.microsoft.com/office/powerpoint/2010/main" val="14497621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If Carnot’s efficiency is between zero and one, as is normally assumed, we can examine the impact on R.</a:t>
            </a:r>
          </a:p>
          <a:p>
            <a:r>
              <a:rPr lang="en-CA" b="1" dirty="0">
                <a:solidFill>
                  <a:srgbClr val="FF0000"/>
                </a:solidFill>
              </a:rPr>
              <a:t>{CLICK}</a:t>
            </a:r>
          </a:p>
          <a:p>
            <a:r>
              <a:rPr lang="en-US" dirty="0" smtClean="0"/>
              <a:t>Here’s the conversion formula.</a:t>
            </a:r>
          </a:p>
          <a:p>
            <a:r>
              <a:rPr lang="en-CA" b="1" dirty="0">
                <a:solidFill>
                  <a:srgbClr val="FF0000"/>
                </a:solidFill>
              </a:rPr>
              <a:t>{CLICK}</a:t>
            </a:r>
          </a:p>
          <a:p>
            <a:r>
              <a:rPr lang="en-US" dirty="0" smtClean="0"/>
              <a:t>That leads to this plot of R versus eta.</a:t>
            </a:r>
          </a:p>
          <a:p>
            <a:r>
              <a:rPr lang="en-CA" b="1" dirty="0">
                <a:solidFill>
                  <a:srgbClr val="FF0000"/>
                </a:solidFill>
              </a:rPr>
              <a:t>{CLICK}</a:t>
            </a:r>
          </a:p>
          <a:p>
            <a:r>
              <a:rPr lang="en-US" dirty="0" smtClean="0"/>
              <a:t>As eta approaches zero, the limit of R is one.</a:t>
            </a:r>
          </a:p>
          <a:p>
            <a:r>
              <a:rPr lang="en-CA" b="1" dirty="0">
                <a:solidFill>
                  <a:srgbClr val="FF0000"/>
                </a:solidFill>
              </a:rPr>
              <a:t>{CLICK}</a:t>
            </a:r>
          </a:p>
          <a:p>
            <a:r>
              <a:rPr lang="en-US" dirty="0" smtClean="0"/>
              <a:t>As eta approaches one, the limit of R is positive infinity.</a:t>
            </a:r>
          </a:p>
          <a:p>
            <a:r>
              <a:rPr lang="en-CA" b="1" dirty="0">
                <a:solidFill>
                  <a:srgbClr val="FF0000"/>
                </a:solidFill>
              </a:rPr>
              <a:t>{CLICK}</a:t>
            </a:r>
          </a:p>
          <a:p>
            <a:r>
              <a:rPr lang="en-US" dirty="0" smtClean="0"/>
              <a:t>So we see the range of R is from 1 to infinity.  That makes sense.</a:t>
            </a:r>
          </a:p>
          <a:p>
            <a:r>
              <a:rPr lang="en-CA" b="1" dirty="0">
                <a:solidFill>
                  <a:srgbClr val="FF0000"/>
                </a:solidFill>
              </a:rPr>
              <a:t>{CLICK}</a:t>
            </a:r>
          </a:p>
          <a:p>
            <a:r>
              <a:rPr lang="en-US" dirty="0" smtClean="0"/>
              <a:t>Note the ‘knee’ in this graph.</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30</a:t>
            </a:fld>
            <a:endParaRPr lang="en-US"/>
          </a:p>
        </p:txBody>
      </p:sp>
    </p:spTree>
    <p:extLst>
      <p:ext uri="{BB962C8B-B14F-4D97-AF65-F5344CB8AC3E}">
        <p14:creationId xmlns:p14="http://schemas.microsoft.com/office/powerpoint/2010/main" val="21840518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Those of you who have been to previous ISBPE conferences will recognize this more classic version of the knee graph associated with EROI.</a:t>
            </a:r>
          </a:p>
          <a:p>
            <a:r>
              <a:rPr lang="en-CA" b="1" dirty="0">
                <a:solidFill>
                  <a:srgbClr val="FF0000"/>
                </a:solidFill>
              </a:rPr>
              <a:t>{CLICK}</a:t>
            </a:r>
          </a:p>
          <a:p>
            <a:r>
              <a:rPr lang="en-US" dirty="0" smtClean="0"/>
              <a:t>Here’s the knee.</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31</a:t>
            </a:fld>
            <a:endParaRPr lang="en-US"/>
          </a:p>
        </p:txBody>
      </p:sp>
    </p:spTree>
    <p:extLst>
      <p:ext uri="{BB962C8B-B14F-4D97-AF65-F5344CB8AC3E}">
        <p14:creationId xmlns:p14="http://schemas.microsoft.com/office/powerpoint/2010/main" val="220643596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That’s it for definitions – for now.</a:t>
            </a:r>
          </a:p>
          <a:p>
            <a:r>
              <a:rPr lang="en-CA" b="1" dirty="0">
                <a:solidFill>
                  <a:srgbClr val="FF0000"/>
                </a:solidFill>
              </a:rPr>
              <a:t>{CLICK}</a:t>
            </a:r>
          </a:p>
          <a:p>
            <a:r>
              <a:rPr lang="en-US" dirty="0" smtClean="0"/>
              <a:t>We’ll move on to Goldilocks curves, Galbraith’s theory of the firm, and other problems as time allows.</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32</a:t>
            </a:fld>
            <a:endParaRPr lang="en-US"/>
          </a:p>
        </p:txBody>
      </p:sp>
    </p:spTree>
    <p:extLst>
      <p:ext uri="{BB962C8B-B14F-4D97-AF65-F5344CB8AC3E}">
        <p14:creationId xmlns:p14="http://schemas.microsoft.com/office/powerpoint/2010/main" val="291405324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We’ll start with a recap of the Lotka/Odum maximum power principle, or MPP – as I have come to understand it.</a:t>
            </a:r>
          </a:p>
          <a:p>
            <a:r>
              <a:rPr lang="en-CA" b="1" dirty="0">
                <a:solidFill>
                  <a:srgbClr val="FF0000"/>
                </a:solidFill>
              </a:rPr>
              <a:t>{CLICK}</a:t>
            </a:r>
          </a:p>
          <a:p>
            <a:r>
              <a:rPr lang="en-US" dirty="0" smtClean="0"/>
              <a:t>In 1922 Lotka published a couple of fascinating papers.  His focus was on system-wide chains of energy transformations.  He argued that ‘natural selection’ operating on such system-wide chains ensured the persistence of those that were able to garner and degrade more energy than other competitive chains.  Such persistent chains tended to increase the destructive power of a system.  ( the red is my words, not his).</a:t>
            </a:r>
          </a:p>
          <a:p>
            <a:r>
              <a:rPr lang="en-CA" b="1" dirty="0">
                <a:solidFill>
                  <a:srgbClr val="FF0000"/>
                </a:solidFill>
              </a:rPr>
              <a:t>{CLICK}</a:t>
            </a:r>
          </a:p>
          <a:p>
            <a:r>
              <a:rPr lang="en-US" dirty="0" smtClean="0"/>
              <a:t>In 1955, inspired by Lotka’s arguments, Odum and Pinkerton published another fascinating paper.  Their focus was not on system-wide chains, but rather on single simple energy transformations within a chain.  They argued that ‘natural selection’ ensured the persistence of those transformations with maximum preservative power.  That translates to minimum destructive power.</a:t>
            </a:r>
          </a:p>
          <a:p>
            <a:endParaRPr lang="en-US" dirty="0"/>
          </a:p>
          <a:p>
            <a:r>
              <a:rPr lang="en-US" dirty="0" smtClean="0"/>
              <a:t>How can this be possible?  Are they not in direct opposition to one another?  Maximum destruction versus maximum preservation!  In fact is seems that both versions of the MPP are true.  It seems that it is in the opposition of these phenomena occurring at different levels of the hierarchy that gives rise to the turbulence out of which complexity can grow, and into which it can later dissolve again.</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33</a:t>
            </a:fld>
            <a:endParaRPr lang="en-US"/>
          </a:p>
        </p:txBody>
      </p:sp>
    </p:spTree>
    <p:extLst>
      <p:ext uri="{BB962C8B-B14F-4D97-AF65-F5344CB8AC3E}">
        <p14:creationId xmlns:p14="http://schemas.microsoft.com/office/powerpoint/2010/main" val="296072163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Lotka’s argument was demonstrated when the system-wide instantaneous value of R was shown to be one in the </a:t>
            </a:r>
            <a:r>
              <a:rPr lang="en-US" dirty="0" err="1" smtClean="0"/>
              <a:t>EffLab</a:t>
            </a:r>
            <a:r>
              <a:rPr lang="en-US" dirty="0" smtClean="0"/>
              <a:t> I model when the effects of the decomposers and detrivores was added.  I want to pursue the insights of Odum.  Here is a typical graph of a power index versus eta (Carnot’s efficiency).  The great innovation of Odum and Pinkerton was the plot of power of the benefits versus Carnot’s efficiency for varying values of the micro-factor of production.  </a:t>
            </a:r>
          </a:p>
          <a:p>
            <a:r>
              <a:rPr lang="en-CA" b="1" dirty="0">
                <a:solidFill>
                  <a:srgbClr val="FF0000"/>
                </a:solidFill>
              </a:rPr>
              <a:t>{CLICK}</a:t>
            </a:r>
          </a:p>
          <a:p>
            <a:r>
              <a:rPr lang="en-US" dirty="0" smtClean="0"/>
              <a:t>As Carnot had argued, an efficiency of 1.0 cannot be achieved, and all practical graphs indicate a maximum attainable efficiency less than one.   But Odum and Pinkerton argued that natural selection would not operate to maximize efficiency.  </a:t>
            </a:r>
          </a:p>
          <a:p>
            <a:r>
              <a:rPr lang="en-CA" b="1" dirty="0">
                <a:solidFill>
                  <a:srgbClr val="FF0000"/>
                </a:solidFill>
              </a:rPr>
              <a:t>{CLICK}</a:t>
            </a:r>
          </a:p>
          <a:p>
            <a:r>
              <a:rPr lang="en-US" dirty="0" smtClean="0"/>
              <a:t>They argued that natural selection would select those mechanisms that delivered the benefits at maximum power, and at some intermediate level of efficiency, that might be called optimal efficiency.  A mechanism operating at maximum efficiency might take a very long time to deliver it.  Maximum benefits per unit of time is a different matter.</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34</a:t>
            </a:fld>
            <a:endParaRPr lang="en-US"/>
          </a:p>
        </p:txBody>
      </p:sp>
    </p:spTree>
    <p:extLst>
      <p:ext uri="{BB962C8B-B14F-4D97-AF65-F5344CB8AC3E}">
        <p14:creationId xmlns:p14="http://schemas.microsoft.com/office/powerpoint/2010/main" val="58221917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existence of such curves, that I am calling Goldilocks curves, is a tautological fact.  If there is a profitable domain associated with an ICB curve set, then a Goldilocks curve exists.  Here’s </a:t>
            </a:r>
            <a:r>
              <a:rPr lang="en-US" dirty="0" smtClean="0"/>
              <a:t>a small gallery of samples.  Note that they tend to be loops, or loops with very flat bottoms such that they appear as humps.  I like the curves in the bottom left corner.  For those I make the costs a cyclic function of the number of workers, giving me many loops.  </a:t>
            </a:r>
            <a:r>
              <a:rPr lang="en-US" dirty="0" smtClean="0"/>
              <a:t>They might represent the costs </a:t>
            </a:r>
            <a:r>
              <a:rPr lang="en-US" dirty="0" smtClean="0"/>
              <a:t>and benefits of building additional manufacturing plants, showing improved performance associated with fully operational plants.  </a:t>
            </a:r>
            <a:r>
              <a:rPr lang="en-US" dirty="0" smtClean="0"/>
              <a:t>But </a:t>
            </a:r>
            <a:r>
              <a:rPr lang="en-US" dirty="0" smtClean="0"/>
              <a:t>all </a:t>
            </a:r>
            <a:r>
              <a:rPr lang="en-US" dirty="0" smtClean="0"/>
              <a:t>of these Goldilocks curves have </a:t>
            </a:r>
            <a:r>
              <a:rPr lang="en-US" dirty="0" smtClean="0"/>
              <a:t>the characteristic Odum looked for – that is – the power is maximized for some intermediate value of </a:t>
            </a:r>
            <a:r>
              <a:rPr lang="en-US" dirty="0" smtClean="0"/>
              <a:t>Carnot’s efficiency</a:t>
            </a:r>
            <a:r>
              <a:rPr lang="en-US" dirty="0" smtClean="0"/>
              <a:t>.</a:t>
            </a:r>
          </a:p>
          <a:p>
            <a:r>
              <a:rPr lang="en-US" b="1" dirty="0" smtClean="0">
                <a:solidFill>
                  <a:srgbClr val="FF0000"/>
                </a:solidFill>
              </a:rPr>
              <a:t>{Click}</a:t>
            </a:r>
          </a:p>
          <a:p>
            <a:endParaRPr lang="en-US" b="1" dirty="0"/>
          </a:p>
          <a:p>
            <a:endParaRPr lang="en-US" b="1" dirty="0"/>
          </a:p>
        </p:txBody>
      </p:sp>
      <p:sp>
        <p:nvSpPr>
          <p:cNvPr id="4" name="Slide Number Placeholder 3"/>
          <p:cNvSpPr>
            <a:spLocks noGrp="1"/>
          </p:cNvSpPr>
          <p:nvPr>
            <p:ph type="sldNum" sz="quarter" idx="10"/>
          </p:nvPr>
        </p:nvSpPr>
        <p:spPr/>
        <p:txBody>
          <a:bodyPr/>
          <a:lstStyle/>
          <a:p>
            <a:fld id="{BF3EB5FC-0341-4D7C-83BC-3D971F58054F}" type="slidenum">
              <a:rPr lang="en-US" smtClean="0"/>
              <a:t>35</a:t>
            </a:fld>
            <a:endParaRPr lang="en-US"/>
          </a:p>
        </p:txBody>
      </p:sp>
    </p:spTree>
    <p:extLst>
      <p:ext uri="{BB962C8B-B14F-4D97-AF65-F5344CB8AC3E}">
        <p14:creationId xmlns:p14="http://schemas.microsoft.com/office/powerpoint/2010/main" val="59774920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Can we find mention of any concept similar to this in economic theory?  I think so.  John </a:t>
            </a:r>
            <a:r>
              <a:rPr lang="en-US" dirty="0" smtClean="0"/>
              <a:t>Kenneth Galbraith was a heterodox and rather unconventional economist of the 1960s era.  </a:t>
            </a:r>
            <a:r>
              <a:rPr lang="en-US" dirty="0" smtClean="0"/>
              <a:t>He tended to avoid mathematics, and so his </a:t>
            </a:r>
            <a:r>
              <a:rPr lang="en-US" dirty="0" smtClean="0"/>
              <a:t>arguments tended to be forgotten in a field dominated by sophisticated mathematical and computer-based models.  In 1965 Galbraith </a:t>
            </a:r>
            <a:r>
              <a:rPr lang="en-US" dirty="0" smtClean="0"/>
              <a:t>argued </a:t>
            </a:r>
            <a:r>
              <a:rPr lang="en-US" dirty="0" smtClean="0"/>
              <a:t>that multi-national corporations had a different dynamic from smaller corporations.  </a:t>
            </a:r>
            <a:endParaRPr lang="en-US" dirty="0" smtClean="0"/>
          </a:p>
          <a:p>
            <a:endParaRPr lang="en-US" dirty="0"/>
          </a:p>
          <a:p>
            <a:r>
              <a:rPr lang="en-US" dirty="0" smtClean="0"/>
              <a:t>Economic theory argued that small </a:t>
            </a:r>
            <a:r>
              <a:rPr lang="en-US" dirty="0" smtClean="0"/>
              <a:t>corporations </a:t>
            </a:r>
            <a:r>
              <a:rPr lang="en-US" dirty="0" smtClean="0"/>
              <a:t>work </a:t>
            </a:r>
            <a:r>
              <a:rPr lang="en-US" dirty="0" smtClean="0"/>
              <a:t>to maximize returns to investors through direct payments such as wages and dividends.  </a:t>
            </a:r>
            <a:r>
              <a:rPr lang="en-US" dirty="0" smtClean="0"/>
              <a:t>This would correspond to the point on a Goldilocks curve for which maximum returns happen, no matter how long it takes to realize the return.</a:t>
            </a:r>
          </a:p>
          <a:p>
            <a:r>
              <a:rPr lang="en-CA" b="1" dirty="0">
                <a:solidFill>
                  <a:srgbClr val="FF0000"/>
                </a:solidFill>
              </a:rPr>
              <a:t>{CLICK}</a:t>
            </a:r>
          </a:p>
          <a:p>
            <a:r>
              <a:rPr lang="en-US" dirty="0" smtClean="0"/>
              <a:t>However</a:t>
            </a:r>
            <a:r>
              <a:rPr lang="en-US" dirty="0" smtClean="0"/>
              <a:t>, he argued that the largest corporations responded differently.  They provide the minimum flow of direct payments needed to keep investors happy, and divert the rest of the flow of </a:t>
            </a:r>
            <a:r>
              <a:rPr lang="en-US" dirty="0" smtClean="0"/>
              <a:t>retained </a:t>
            </a:r>
            <a:r>
              <a:rPr lang="en-US" dirty="0" err="1" smtClean="0"/>
              <a:t>iearnings</a:t>
            </a:r>
            <a:r>
              <a:rPr lang="en-US" dirty="0" smtClean="0"/>
              <a:t> </a:t>
            </a:r>
            <a:r>
              <a:rPr lang="en-US" dirty="0" smtClean="0"/>
              <a:t>towards growth and persistence</a:t>
            </a:r>
            <a:r>
              <a:rPr lang="en-US" dirty="0" smtClean="0"/>
              <a:t>.  Such firms would be operating at maximum power, as per Odum’s definition of power of the benefits.</a:t>
            </a:r>
            <a:endParaRPr lang="en-US" dirty="0" smtClean="0"/>
          </a:p>
          <a:p>
            <a:endParaRPr lang="en-US" dirty="0"/>
          </a:p>
          <a:p>
            <a:r>
              <a:rPr lang="en-US" dirty="0" smtClean="0"/>
              <a:t>Let’s call the first group “Type A” firms, and the second group “Type B” firms.</a:t>
            </a:r>
          </a:p>
          <a:p>
            <a:r>
              <a:rPr lang="en-US" b="1" dirty="0">
                <a:solidFill>
                  <a:srgbClr val="FF0000"/>
                </a:solidFill>
              </a:rPr>
              <a:t>{Click}</a:t>
            </a:r>
            <a:r>
              <a:rPr lang="en-US" dirty="0">
                <a:solidFill>
                  <a:srgbClr val="FF0000"/>
                </a:solidFill>
              </a:rPr>
              <a:t> </a:t>
            </a:r>
          </a:p>
          <a:p>
            <a:endParaRPr lang="en-US" dirty="0"/>
          </a:p>
        </p:txBody>
      </p:sp>
      <p:sp>
        <p:nvSpPr>
          <p:cNvPr id="4" name="Slide Number Placeholder 3"/>
          <p:cNvSpPr>
            <a:spLocks noGrp="1"/>
          </p:cNvSpPr>
          <p:nvPr>
            <p:ph type="sldNum" sz="quarter" idx="10"/>
          </p:nvPr>
        </p:nvSpPr>
        <p:spPr/>
        <p:txBody>
          <a:bodyPr/>
          <a:lstStyle/>
          <a:p>
            <a:fld id="{BF3EB5FC-0341-4D7C-83BC-3D971F58054F}" type="slidenum">
              <a:rPr lang="en-US" smtClean="0"/>
              <a:t>36</a:t>
            </a:fld>
            <a:endParaRPr lang="en-US"/>
          </a:p>
        </p:txBody>
      </p:sp>
    </p:spTree>
    <p:extLst>
      <p:ext uri="{BB962C8B-B14F-4D97-AF65-F5344CB8AC3E}">
        <p14:creationId xmlns:p14="http://schemas.microsoft.com/office/powerpoint/2010/main" val="130570818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Let’s </a:t>
            </a:r>
            <a:r>
              <a:rPr lang="en-US" dirty="0" smtClean="0"/>
              <a:t>put this in the context of </a:t>
            </a:r>
            <a:r>
              <a:rPr lang="en-US" dirty="0" smtClean="0"/>
              <a:t>a </a:t>
            </a:r>
            <a:r>
              <a:rPr lang="en-US" dirty="0" smtClean="0"/>
              <a:t>Goldilocks </a:t>
            </a:r>
            <a:r>
              <a:rPr lang="en-US" dirty="0" smtClean="0"/>
              <a:t>loop.  </a:t>
            </a:r>
            <a:r>
              <a:rPr lang="en-US" dirty="0" smtClean="0"/>
              <a:t>Recall that one of these loops exists whenever there is a flow of benefits associated with a profitable </a:t>
            </a:r>
            <a:r>
              <a:rPr lang="en-US" dirty="0" smtClean="0"/>
              <a:t>activity associated with an MFP.  For example, the </a:t>
            </a:r>
            <a:r>
              <a:rPr lang="en-US" dirty="0" smtClean="0"/>
              <a:t>red dots in the graph </a:t>
            </a:r>
            <a:r>
              <a:rPr lang="en-US" dirty="0" smtClean="0"/>
              <a:t>might represent </a:t>
            </a:r>
            <a:r>
              <a:rPr lang="en-US" dirty="0" smtClean="0"/>
              <a:t>staffing levels.  And we are no longer talking about a flow of energy, but now a flow of benefits in the form of income – dollars – money.</a:t>
            </a:r>
          </a:p>
          <a:p>
            <a:r>
              <a:rPr lang="en-US" b="1" dirty="0">
                <a:solidFill>
                  <a:srgbClr val="FF0000"/>
                </a:solidFill>
              </a:rPr>
              <a:t>{Click}</a:t>
            </a:r>
            <a:r>
              <a:rPr lang="en-US" dirty="0">
                <a:solidFill>
                  <a:srgbClr val="FF0000"/>
                </a:solidFill>
              </a:rPr>
              <a:t> </a:t>
            </a:r>
          </a:p>
          <a:p>
            <a:r>
              <a:rPr lang="en-US" dirty="0" smtClean="0"/>
              <a:t>I hypothesize that the Type A firms would be operating at a staffing levels associated with maximum efficiency, creating a maximum direct return to shareholders on investments.  This would include those firms operating in a mature saturated market offering common commodities at low cost.  Profits would be harvested by the owners of small firms as wages, and by the shareholders of larger firms (sometimes referred to as “cash cows”) in the form of dividends and preferred shares.  I think such businesses would not benefit from globalization.</a:t>
            </a:r>
          </a:p>
          <a:p>
            <a:r>
              <a:rPr lang="en-US" b="1" dirty="0">
                <a:solidFill>
                  <a:srgbClr val="FF0000"/>
                </a:solidFill>
              </a:rPr>
              <a:t>{Click}</a:t>
            </a:r>
            <a:r>
              <a:rPr lang="en-US" dirty="0">
                <a:solidFill>
                  <a:srgbClr val="FF0000"/>
                </a:solidFill>
              </a:rPr>
              <a:t> </a:t>
            </a:r>
          </a:p>
          <a:p>
            <a:r>
              <a:rPr lang="en-US" dirty="0" smtClean="0"/>
              <a:t>On the other hand, I hypothesize that the larger Type B firms would operate closer to the point of maximum power, diverting their retained earnings towards growth of share value, </a:t>
            </a:r>
            <a:r>
              <a:rPr lang="en-US" dirty="0" smtClean="0"/>
              <a:t>research and development, mergers and acquisitions, opening of new markets, and in general, persistence and growth of </a:t>
            </a:r>
            <a:r>
              <a:rPr lang="en-US" dirty="0" smtClean="0"/>
              <a:t>the firm.  Such firms would compete on innovation of products, exploiting new technologies, and opening new markets.  I think that such businesses would benefit from globalization.</a:t>
            </a:r>
          </a:p>
          <a:p>
            <a:r>
              <a:rPr lang="en-US" b="1" dirty="0">
                <a:solidFill>
                  <a:srgbClr val="FF0000"/>
                </a:solidFill>
              </a:rPr>
              <a:t>{Click}</a:t>
            </a:r>
            <a:r>
              <a:rPr lang="en-US" dirty="0">
                <a:solidFill>
                  <a:srgbClr val="FF0000"/>
                </a:solidFill>
              </a:rPr>
              <a:t> </a:t>
            </a:r>
          </a:p>
          <a:p>
            <a:endParaRPr lang="en-US" dirty="0"/>
          </a:p>
        </p:txBody>
      </p:sp>
      <p:sp>
        <p:nvSpPr>
          <p:cNvPr id="4" name="Slide Number Placeholder 3"/>
          <p:cNvSpPr>
            <a:spLocks noGrp="1"/>
          </p:cNvSpPr>
          <p:nvPr>
            <p:ph type="sldNum" sz="quarter" idx="10"/>
          </p:nvPr>
        </p:nvSpPr>
        <p:spPr/>
        <p:txBody>
          <a:bodyPr/>
          <a:lstStyle/>
          <a:p>
            <a:fld id="{BF3EB5FC-0341-4D7C-83BC-3D971F58054F}" type="slidenum">
              <a:rPr lang="en-US" smtClean="0"/>
              <a:t>37</a:t>
            </a:fld>
            <a:endParaRPr lang="en-US"/>
          </a:p>
        </p:txBody>
      </p:sp>
    </p:spTree>
    <p:extLst>
      <p:ext uri="{BB962C8B-B14F-4D97-AF65-F5344CB8AC3E}">
        <p14:creationId xmlns:p14="http://schemas.microsoft.com/office/powerpoint/2010/main" val="124951993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But, interesting, I have discovered that the same sort of ubiquitous Goldilocks curve emerges for both eta and R.  </a:t>
            </a:r>
          </a:p>
          <a:p>
            <a:r>
              <a:rPr lang="en-CA" b="1" dirty="0">
                <a:solidFill>
                  <a:srgbClr val="FF0000"/>
                </a:solidFill>
              </a:rPr>
              <a:t>{CLICK}</a:t>
            </a:r>
          </a:p>
          <a:p>
            <a:r>
              <a:rPr lang="en-US" dirty="0" smtClean="0"/>
              <a:t>When R is used as the independent variable, we get this Goldilocks curve.</a:t>
            </a:r>
          </a:p>
          <a:p>
            <a:r>
              <a:rPr lang="en-CA" b="1" dirty="0">
                <a:solidFill>
                  <a:srgbClr val="FF0000"/>
                </a:solidFill>
              </a:rPr>
              <a:t>{CLICK}</a:t>
            </a:r>
          </a:p>
          <a:p>
            <a:r>
              <a:rPr lang="en-US" dirty="0" smtClean="0"/>
              <a:t>There is an unprofitable domain for which the MFP is either too low or too high.  </a:t>
            </a:r>
            <a:r>
              <a:rPr lang="en-CA" b="1" dirty="0" smtClean="0">
                <a:solidFill>
                  <a:srgbClr val="FF0000"/>
                </a:solidFill>
              </a:rPr>
              <a:t>{</a:t>
            </a:r>
            <a:r>
              <a:rPr lang="en-CA" b="1" dirty="0">
                <a:solidFill>
                  <a:srgbClr val="FF0000"/>
                </a:solidFill>
              </a:rPr>
              <a:t>CLICK</a:t>
            </a:r>
            <a:r>
              <a:rPr lang="en-CA" b="1" dirty="0" smtClean="0">
                <a:solidFill>
                  <a:srgbClr val="FF0000"/>
                </a:solidFill>
              </a:rPr>
              <a:t>}   </a:t>
            </a:r>
            <a:r>
              <a:rPr lang="en-US" dirty="0" smtClean="0"/>
              <a:t>There is a profitable domain for which a firm can make some profits.</a:t>
            </a:r>
          </a:p>
          <a:p>
            <a:r>
              <a:rPr lang="en-CA" b="1" dirty="0">
                <a:solidFill>
                  <a:srgbClr val="FF0000"/>
                </a:solidFill>
              </a:rPr>
              <a:t>{CLICK}</a:t>
            </a:r>
          </a:p>
          <a:p>
            <a:r>
              <a:rPr lang="en-US" dirty="0" smtClean="0"/>
              <a:t>There is a condition of under-supply of the MFP </a:t>
            </a:r>
            <a:r>
              <a:rPr lang="en-CA" b="1" dirty="0" smtClean="0">
                <a:solidFill>
                  <a:srgbClr val="FF0000"/>
                </a:solidFill>
              </a:rPr>
              <a:t>{</a:t>
            </a:r>
            <a:r>
              <a:rPr lang="en-CA" b="1" dirty="0">
                <a:solidFill>
                  <a:srgbClr val="FF0000"/>
                </a:solidFill>
              </a:rPr>
              <a:t>CLICK</a:t>
            </a:r>
            <a:r>
              <a:rPr lang="en-CA" b="1" dirty="0" smtClean="0">
                <a:solidFill>
                  <a:srgbClr val="FF0000"/>
                </a:solidFill>
              </a:rPr>
              <a:t>}</a:t>
            </a:r>
            <a:r>
              <a:rPr lang="en-CA" b="1" dirty="0" smtClean="0"/>
              <a:t>, o</a:t>
            </a:r>
            <a:r>
              <a:rPr lang="en-US" dirty="0" err="1" smtClean="0"/>
              <a:t>ver</a:t>
            </a:r>
            <a:r>
              <a:rPr lang="en-US" dirty="0" smtClean="0"/>
              <a:t>-supply of the MFP, or </a:t>
            </a:r>
            <a:r>
              <a:rPr lang="en-CA" b="1" dirty="0">
                <a:solidFill>
                  <a:srgbClr val="FF0000"/>
                </a:solidFill>
              </a:rPr>
              <a:t>{CLICK</a:t>
            </a:r>
            <a:r>
              <a:rPr lang="en-CA" b="1" dirty="0" smtClean="0">
                <a:solidFill>
                  <a:srgbClr val="FF0000"/>
                </a:solidFill>
              </a:rPr>
              <a:t>}</a:t>
            </a:r>
            <a:r>
              <a:rPr lang="en-US" dirty="0" smtClean="0"/>
              <a:t> market dominance.</a:t>
            </a:r>
          </a:p>
          <a:p>
            <a:r>
              <a:rPr lang="en-CA" b="1" dirty="0">
                <a:solidFill>
                  <a:srgbClr val="FF0000"/>
                </a:solidFill>
              </a:rPr>
              <a:t>{CLICK}</a:t>
            </a:r>
          </a:p>
          <a:p>
            <a:r>
              <a:rPr lang="en-CA" dirty="0" smtClean="0"/>
              <a:t>There is room for ‘cash cows’, and </a:t>
            </a:r>
            <a:r>
              <a:rPr lang="en-CA" b="1" dirty="0">
                <a:solidFill>
                  <a:srgbClr val="FF0000"/>
                </a:solidFill>
              </a:rPr>
              <a:t>{CLICK</a:t>
            </a:r>
            <a:r>
              <a:rPr lang="en-CA" b="1" dirty="0" smtClean="0">
                <a:solidFill>
                  <a:srgbClr val="FF0000"/>
                </a:solidFill>
              </a:rPr>
              <a:t>}</a:t>
            </a:r>
            <a:r>
              <a:rPr lang="en-CA" dirty="0" smtClean="0"/>
              <a:t>, and multi-headed hydras. </a:t>
            </a:r>
          </a:p>
          <a:p>
            <a:r>
              <a:rPr lang="en-CA" b="1" dirty="0">
                <a:solidFill>
                  <a:srgbClr val="FF0000"/>
                </a:solidFill>
              </a:rPr>
              <a:t>{CLICK}</a:t>
            </a:r>
          </a:p>
          <a:p>
            <a:r>
              <a:rPr lang="en-CA" dirty="0" smtClean="0"/>
              <a:t> </a:t>
            </a:r>
            <a:endParaRPr lang="en-CA" dirty="0"/>
          </a:p>
        </p:txBody>
      </p:sp>
      <p:sp>
        <p:nvSpPr>
          <p:cNvPr id="4" name="Slide Number Placeholder 3"/>
          <p:cNvSpPr>
            <a:spLocks noGrp="1"/>
          </p:cNvSpPr>
          <p:nvPr>
            <p:ph type="sldNum" sz="quarter" idx="10"/>
          </p:nvPr>
        </p:nvSpPr>
        <p:spPr/>
        <p:txBody>
          <a:bodyPr/>
          <a:lstStyle/>
          <a:p>
            <a:fld id="{B51AEEC8-CAE2-4636-86C0-A4BDC4FC3B5A}" type="slidenum">
              <a:rPr lang="en-US" smtClean="0"/>
              <a:t>38</a:t>
            </a:fld>
            <a:endParaRPr lang="en-US"/>
          </a:p>
        </p:txBody>
      </p:sp>
    </p:spTree>
    <p:extLst>
      <p:ext uri="{BB962C8B-B14F-4D97-AF65-F5344CB8AC3E}">
        <p14:creationId xmlns:p14="http://schemas.microsoft.com/office/powerpoint/2010/main" val="168604600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However, there is a logical discrepancy associated with the use of Carnot’s efficiency in this context, and I am still in the process of trying to understand the nature of this discrepancy and its source.  We know that not all organisms or organizations are persistent.</a:t>
            </a:r>
          </a:p>
          <a:p>
            <a:r>
              <a:rPr lang="en-CA" b="1" dirty="0">
                <a:solidFill>
                  <a:srgbClr val="FF0000"/>
                </a:solidFill>
              </a:rPr>
              <a:t>{CLICK}</a:t>
            </a:r>
          </a:p>
          <a:p>
            <a:r>
              <a:rPr lang="en-US" dirty="0" smtClean="0"/>
              <a:t>Some hunts fail to capture prey.</a:t>
            </a:r>
          </a:p>
          <a:p>
            <a:r>
              <a:rPr lang="en-CA" b="1" dirty="0">
                <a:solidFill>
                  <a:srgbClr val="FF0000"/>
                </a:solidFill>
              </a:rPr>
              <a:t>{CLICK}</a:t>
            </a:r>
          </a:p>
          <a:p>
            <a:r>
              <a:rPr lang="en-US" dirty="0" smtClean="0"/>
              <a:t>Some organisms die of starvation.</a:t>
            </a:r>
          </a:p>
          <a:p>
            <a:r>
              <a:rPr lang="en-CA" b="1" dirty="0">
                <a:solidFill>
                  <a:srgbClr val="FF0000"/>
                </a:solidFill>
              </a:rPr>
              <a:t>{CLICK}</a:t>
            </a:r>
          </a:p>
          <a:p>
            <a:r>
              <a:rPr lang="en-US" dirty="0" smtClean="0"/>
              <a:t>Then sometimes R can have a value less than one, as we saw in the </a:t>
            </a:r>
            <a:r>
              <a:rPr lang="en-US" dirty="0" err="1" smtClean="0"/>
              <a:t>EffLab</a:t>
            </a:r>
            <a:r>
              <a:rPr lang="en-US" dirty="0" smtClean="0"/>
              <a:t> I model.</a:t>
            </a:r>
          </a:p>
          <a:p>
            <a:r>
              <a:rPr lang="en-CA" b="1" dirty="0">
                <a:solidFill>
                  <a:srgbClr val="FF0000"/>
                </a:solidFill>
              </a:rPr>
              <a:t>{CLICK}</a:t>
            </a:r>
          </a:p>
          <a:p>
            <a:r>
              <a:rPr lang="en-US" dirty="0" smtClean="0"/>
              <a:t>So then the question arises, what values does Carnot’s efficiency eta take on when R is between zero and one?</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39</a:t>
            </a:fld>
            <a:endParaRPr lang="en-US"/>
          </a:p>
        </p:txBody>
      </p:sp>
    </p:spTree>
    <p:extLst>
      <p:ext uri="{BB962C8B-B14F-4D97-AF65-F5344CB8AC3E}">
        <p14:creationId xmlns:p14="http://schemas.microsoft.com/office/powerpoint/2010/main" val="4833477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Here’s the equation for conversion from R to eta.</a:t>
            </a:r>
          </a:p>
          <a:p>
            <a:r>
              <a:rPr lang="en-CA" b="1" dirty="0">
                <a:solidFill>
                  <a:srgbClr val="FF0000"/>
                </a:solidFill>
              </a:rPr>
              <a:t>{CLICK}</a:t>
            </a:r>
          </a:p>
          <a:p>
            <a:r>
              <a:rPr lang="en-US" dirty="0" smtClean="0"/>
              <a:t>We can make a graph, with R as the independent variable and eta as the dependent variable.</a:t>
            </a:r>
          </a:p>
          <a:p>
            <a:r>
              <a:rPr lang="en-CA" b="1" dirty="0">
                <a:solidFill>
                  <a:srgbClr val="FF0000"/>
                </a:solidFill>
              </a:rPr>
              <a:t>{CLICK}</a:t>
            </a:r>
          </a:p>
          <a:p>
            <a:r>
              <a:rPr lang="en-US" dirty="0" smtClean="0"/>
              <a:t>Then, as R approaches zero, the limit on eta is negative infinity.</a:t>
            </a:r>
          </a:p>
          <a:p>
            <a:r>
              <a:rPr lang="en-CA" b="1" dirty="0">
                <a:solidFill>
                  <a:srgbClr val="FF0000"/>
                </a:solidFill>
              </a:rPr>
              <a:t>{CLICK}</a:t>
            </a:r>
          </a:p>
          <a:p>
            <a:r>
              <a:rPr lang="en-US" dirty="0" smtClean="0"/>
              <a:t>And as R approaches positive infinity, the limit on eta is one.</a:t>
            </a:r>
          </a:p>
          <a:p>
            <a:r>
              <a:rPr lang="en-CA" b="1" dirty="0">
                <a:solidFill>
                  <a:srgbClr val="FF0000"/>
                </a:solidFill>
              </a:rPr>
              <a:t>{CLICK}</a:t>
            </a:r>
          </a:p>
          <a:p>
            <a:r>
              <a:rPr lang="en-US" dirty="0" smtClean="0"/>
              <a:t>This means that the domain of valid values for Carnot’s efficiency should be extended to cover the interval from negative infinity to one.</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40</a:t>
            </a:fld>
            <a:endParaRPr lang="en-US"/>
          </a:p>
        </p:txBody>
      </p:sp>
    </p:spTree>
    <p:extLst>
      <p:ext uri="{BB962C8B-B14F-4D97-AF65-F5344CB8AC3E}">
        <p14:creationId xmlns:p14="http://schemas.microsoft.com/office/powerpoint/2010/main" val="297112369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 have these two widely used paradigms for growth and decay of systems.  They are used not just in science and engineering disciplines, but are also both used in some fashion in economic analyses.  My problem is this – together they contain a logical inconsistency that cannot be easily addressed.</a:t>
            </a:r>
          </a:p>
          <a:p>
            <a:r>
              <a:rPr lang="en-CA" b="1" dirty="0">
                <a:solidFill>
                  <a:srgbClr val="FF0000"/>
                </a:solidFill>
              </a:rPr>
              <a:t>{CLICK}</a:t>
            </a:r>
          </a:p>
          <a:p>
            <a:r>
              <a:rPr lang="en-US" dirty="0" smtClean="0"/>
              <a:t>By definition, eta was designed to address the problem of decay of capabilities as waste heat is produced.  The natural domain for eta is the interval from zero to one.</a:t>
            </a:r>
          </a:p>
          <a:p>
            <a:r>
              <a:rPr lang="en-CA" b="1" dirty="0">
                <a:solidFill>
                  <a:srgbClr val="FF0000"/>
                </a:solidFill>
              </a:rPr>
              <a:t>{CLICK}</a:t>
            </a:r>
          </a:p>
          <a:p>
            <a:r>
              <a:rPr lang="en-US" dirty="0" smtClean="0"/>
              <a:t>But when we use the conversion formulae to extend the domain of eta, we come to a logical inconsistency that needs to be examined.  This inconsistency does not seem to cause problems until we examine iterated systems such as trophic chains (each link is an iteration) or daily harvest and growth (each transaction is an iteration).  In particular, iterated systems that involve both growth and decay simultaneously expose a problem.</a:t>
            </a:r>
          </a:p>
          <a:p>
            <a:endParaRPr lang="en-US" dirty="0"/>
          </a:p>
          <a:p>
            <a:r>
              <a:rPr lang="en-US" dirty="0" smtClean="0"/>
              <a:t>My approach was to examine each of the two paradigms in detail, and then attempt a merger.  For each paradigm, I produce some recursive equations to address iterative application of the paradigm, and then convert such recursive equations into discrete-time equations. </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41</a:t>
            </a:fld>
            <a:endParaRPr lang="en-US"/>
          </a:p>
        </p:txBody>
      </p:sp>
    </p:spTree>
    <p:extLst>
      <p:ext uri="{BB962C8B-B14F-4D97-AF65-F5344CB8AC3E}">
        <p14:creationId xmlns:p14="http://schemas.microsoft.com/office/powerpoint/2010/main" val="400025820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 let’s start with the simple decay paradigm used for calculation of depreciation of assets, or decay of radioactive materials, or simple energy consumption of a hand tool.  In this instance Carnot’s concept of efficiency is used.  In this paradigm there is no external source of energy, as all of the energy being considered is already in existence within the system.  </a:t>
            </a:r>
            <a:r>
              <a:rPr lang="en-US" dirty="0" smtClean="0"/>
              <a:t>We can remove the external source.</a:t>
            </a:r>
          </a:p>
          <a:p>
            <a:r>
              <a:rPr lang="en-CA" b="1" dirty="0">
                <a:solidFill>
                  <a:srgbClr val="FF0000"/>
                </a:solidFill>
              </a:rPr>
              <a:t>{CLICK}</a:t>
            </a:r>
          </a:p>
          <a:p>
            <a:r>
              <a:rPr lang="en-US" dirty="0" smtClean="0"/>
              <a:t>In any recursive definition of a process, you must:</a:t>
            </a:r>
          </a:p>
          <a:p>
            <a:pPr marL="171450" indent="-171450">
              <a:buFont typeface="Arial" panose="020B0604020202020204" pitchFamily="34" charset="0"/>
              <a:buChar char="•"/>
            </a:pPr>
            <a:r>
              <a:rPr lang="en-US" dirty="0" smtClean="0"/>
              <a:t>Define any givens, to be used in the iterations.  Eta might be a constant for all iterations, but for the most general case, I should assume a series of values for eta designated as eta with a sub-script </a:t>
            </a:r>
            <a:r>
              <a:rPr lang="en-US" dirty="0" err="1" smtClean="0"/>
              <a:t>i</a:t>
            </a:r>
            <a:r>
              <a:rPr lang="en-US" dirty="0" smtClean="0"/>
              <a:t>.</a:t>
            </a:r>
          </a:p>
          <a:p>
            <a:pPr marL="171450" indent="-171450">
              <a:buFont typeface="Arial" panose="020B0604020202020204" pitchFamily="34" charset="0"/>
              <a:buChar char="•"/>
            </a:pPr>
            <a:r>
              <a:rPr lang="en-US" dirty="0" smtClean="0"/>
              <a:t>Initialize one or several key variables</a:t>
            </a:r>
          </a:p>
          <a:p>
            <a:pPr marL="171450" indent="-171450">
              <a:buFont typeface="Arial" panose="020B0604020202020204" pitchFamily="34" charset="0"/>
              <a:buChar char="•"/>
            </a:pPr>
            <a:r>
              <a:rPr lang="en-CA" b="1" dirty="0">
                <a:solidFill>
                  <a:srgbClr val="FF0000"/>
                </a:solidFill>
              </a:rPr>
              <a:t>{CLICK}</a:t>
            </a:r>
          </a:p>
          <a:p>
            <a:pPr marL="171450" indent="-171450">
              <a:buFont typeface="Arial" panose="020B0604020202020204" pitchFamily="34" charset="0"/>
              <a:buChar char="•"/>
            </a:pPr>
            <a:r>
              <a:rPr lang="en-US" dirty="0" smtClean="0"/>
              <a:t>Define the rules that take you from iteration to iteration, which usually consist of:</a:t>
            </a:r>
          </a:p>
          <a:p>
            <a:pPr marL="628650" lvl="1" indent="-171450">
              <a:buFont typeface="Arial" panose="020B0604020202020204" pitchFamily="34" charset="0"/>
              <a:buChar char="•"/>
            </a:pPr>
            <a:r>
              <a:rPr lang="en-US" dirty="0" smtClean="0"/>
              <a:t>S</a:t>
            </a:r>
            <a:r>
              <a:rPr lang="en-US" dirty="0" smtClean="0"/>
              <a:t>ome internal calculations within a step</a:t>
            </a:r>
          </a:p>
          <a:p>
            <a:pPr marL="628650" lvl="1" indent="-171450">
              <a:buFont typeface="Arial" panose="020B0604020202020204" pitchFamily="34" charset="0"/>
              <a:buChar char="•"/>
            </a:pPr>
            <a:r>
              <a:rPr lang="en-CA" b="1" dirty="0">
                <a:solidFill>
                  <a:srgbClr val="FF0000"/>
                </a:solidFill>
              </a:rPr>
              <a:t>{CLICK}</a:t>
            </a:r>
          </a:p>
          <a:p>
            <a:pPr marL="628650" lvl="1" indent="-171450">
              <a:buFont typeface="Arial" panose="020B0604020202020204" pitchFamily="34" charset="0"/>
              <a:buChar char="•"/>
            </a:pPr>
            <a:r>
              <a:rPr lang="en-US" dirty="0" smtClean="0"/>
              <a:t>Combined with some bridging equations which access the variables from a previous iteration.</a:t>
            </a:r>
          </a:p>
          <a:p>
            <a:r>
              <a:rPr lang="en-CA" b="1" dirty="0">
                <a:solidFill>
                  <a:srgbClr val="FF0000"/>
                </a:solidFill>
              </a:rPr>
              <a:t>{CLICK}</a:t>
            </a:r>
          </a:p>
          <a:p>
            <a:r>
              <a:rPr lang="en-US" dirty="0" smtClean="0"/>
              <a:t>Note that although it is rarely discussed when this computation is made, there is an implied system boundary that isolates a system from its sources and sinks.  The only energy crossing the system boundary in this paradigm is the waste heat generated as the initial endowment of energy degrades.</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4F8CF865-4B37-4AD3-8049-FCCDFD928BD0}" type="slidenum">
              <a:rPr lang="en-US" smtClean="0"/>
              <a:t>42</a:t>
            </a:fld>
            <a:endParaRPr lang="en-US"/>
          </a:p>
        </p:txBody>
      </p:sp>
    </p:spTree>
    <p:extLst>
      <p:ext uri="{BB962C8B-B14F-4D97-AF65-F5344CB8AC3E}">
        <p14:creationId xmlns:p14="http://schemas.microsoft.com/office/powerpoint/2010/main" val="203185888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simple growth paradigm, which encompasses the EROI calculation, is a little more complicated because both a source and a sink are involved.  The givens again will be a series of values R with a subscript of I representing the gross return expected at each iteration.</a:t>
            </a:r>
          </a:p>
          <a:p>
            <a:r>
              <a:rPr lang="en-CA" b="1" dirty="0">
                <a:solidFill>
                  <a:srgbClr val="FF0000"/>
                </a:solidFill>
              </a:rPr>
              <a:t>{CLICK}</a:t>
            </a:r>
          </a:p>
          <a:p>
            <a:r>
              <a:rPr lang="en-US" dirty="0" smtClean="0"/>
              <a:t>Again, we initialize the system. </a:t>
            </a:r>
          </a:p>
          <a:p>
            <a:r>
              <a:rPr lang="en-CA" b="1" dirty="0">
                <a:solidFill>
                  <a:srgbClr val="FF0000"/>
                </a:solidFill>
              </a:rPr>
              <a:t>{CLICK}</a:t>
            </a:r>
          </a:p>
          <a:p>
            <a:r>
              <a:rPr lang="en-US" dirty="0" smtClean="0"/>
              <a:t>There are equations used for calculating variables within each iteration.</a:t>
            </a:r>
          </a:p>
          <a:p>
            <a:r>
              <a:rPr lang="en-CA" b="1" dirty="0">
                <a:solidFill>
                  <a:srgbClr val="FF0000"/>
                </a:solidFill>
              </a:rPr>
              <a:t>{CLICK}</a:t>
            </a:r>
          </a:p>
          <a:p>
            <a:r>
              <a:rPr lang="en-US" dirty="0" smtClean="0"/>
              <a:t>There is at least one bridging equation that connects this iteration to previous value.</a:t>
            </a:r>
          </a:p>
          <a:p>
            <a:r>
              <a:rPr lang="en-CA" b="1" dirty="0">
                <a:solidFill>
                  <a:srgbClr val="FF0000"/>
                </a:solidFill>
              </a:rPr>
              <a:t>{CLICK}</a:t>
            </a:r>
          </a:p>
          <a:p>
            <a:r>
              <a:rPr lang="en-US" dirty="0" smtClean="0"/>
              <a:t>When we note the system boundary, we note that the sink into which investments are made, and the source out of which returns are expected, are both outside of the system boundaries.  These are the ‘externalities’ of the economic paradigm.</a:t>
            </a:r>
          </a:p>
          <a:p>
            <a:r>
              <a:rPr lang="en-CA" b="1" dirty="0">
                <a:solidFill>
                  <a:srgbClr val="FF0000"/>
                </a:solidFill>
              </a:rPr>
              <a:t>{CLICK}</a:t>
            </a:r>
          </a:p>
          <a:p>
            <a:r>
              <a:rPr lang="en-US" dirty="0" smtClean="0"/>
              <a:t> </a:t>
            </a:r>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43</a:t>
            </a:fld>
            <a:endParaRPr lang="en-US"/>
          </a:p>
        </p:txBody>
      </p:sp>
    </p:spTree>
    <p:extLst>
      <p:ext uri="{BB962C8B-B14F-4D97-AF65-F5344CB8AC3E}">
        <p14:creationId xmlns:p14="http://schemas.microsoft.com/office/powerpoint/2010/main" val="76496857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Once the, recursive equations are developed, one can then convert them to discrete-time formulae.  The benefit is that one usually need not complete calculations for, say, 100 iterations, but can simply calculate the answer for the 100</a:t>
            </a:r>
            <a:r>
              <a:rPr lang="en-US" baseline="30000" dirty="0" smtClean="0"/>
              <a:t>th</a:t>
            </a:r>
            <a:r>
              <a:rPr lang="en-US" dirty="0" smtClean="0"/>
              <a:t> iteration directly.  Here we see the discrete-time formulae for each of the two paradigms.  They are very similar, but not the same.</a:t>
            </a:r>
          </a:p>
          <a:p>
            <a:r>
              <a:rPr lang="en-CA" b="1" dirty="0">
                <a:solidFill>
                  <a:srgbClr val="FF0000"/>
                </a:solidFill>
              </a:rPr>
              <a:t>{CLICK}</a:t>
            </a:r>
          </a:p>
          <a:p>
            <a:r>
              <a:rPr lang="en-US" dirty="0" smtClean="0"/>
              <a:t>The most obvious difference is the use of eta in the decay paradigm and the use of R in the growth paradigm.</a:t>
            </a:r>
          </a:p>
          <a:p>
            <a:r>
              <a:rPr lang="en-CA" b="1" dirty="0">
                <a:solidFill>
                  <a:srgbClr val="FF0000"/>
                </a:solidFill>
              </a:rPr>
              <a:t>{CLICK}</a:t>
            </a:r>
          </a:p>
          <a:p>
            <a:r>
              <a:rPr lang="en-US" dirty="0" smtClean="0"/>
              <a:t>But you will also notice that the top parameters are different.</a:t>
            </a:r>
          </a:p>
          <a:p>
            <a:r>
              <a:rPr lang="en-CA" b="1" dirty="0">
                <a:solidFill>
                  <a:srgbClr val="FF0000"/>
                </a:solidFill>
              </a:rPr>
              <a:t>{CLICK}</a:t>
            </a:r>
          </a:p>
          <a:p>
            <a:r>
              <a:rPr lang="en-US" dirty="0" smtClean="0"/>
              <a:t>The bottom parameters are different.</a:t>
            </a:r>
          </a:p>
          <a:p>
            <a:r>
              <a:rPr lang="en-CA" b="1" dirty="0">
                <a:solidFill>
                  <a:srgbClr val="FF0000"/>
                </a:solidFill>
              </a:rPr>
              <a:t>{CLICK}</a:t>
            </a:r>
          </a:p>
          <a:p>
            <a:r>
              <a:rPr lang="en-US" dirty="0" smtClean="0"/>
              <a:t>And the associated factors are similar but not the same.  You might imagine that one set of formulae can be readily converted to the other, say, by simply converting each eta to an R and re-arranging, but that is not true.  It seems that the two sets of formula are utterly different in some fundamental way.</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44</a:t>
            </a:fld>
            <a:endParaRPr lang="en-US"/>
          </a:p>
        </p:txBody>
      </p:sp>
    </p:spTree>
    <p:extLst>
      <p:ext uri="{BB962C8B-B14F-4D97-AF65-F5344CB8AC3E}">
        <p14:creationId xmlns:p14="http://schemas.microsoft.com/office/powerpoint/2010/main" val="126953744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Having failed to merge these two paradigms, but reasoning that both paradigms are active continuously as an organism lives and grows, I sought to mingle them.  In this view I am considering what I call the ‘metabolic growth paradigm’ in which an organism experiences an ongoing mandatory expense of energy due to metabolic homeostasis, but can make discretionary expenses, (i.e. discretionary investments) in order to capture prey, diverting some of that captured energy towards growth and reproduction.  This would correspond to the economic concepts of non-discretionary operations and maintenance expenses, and discretionary capital investments.</a:t>
            </a:r>
          </a:p>
          <a:p>
            <a:endParaRPr lang="en-US" dirty="0"/>
          </a:p>
          <a:p>
            <a:r>
              <a:rPr lang="en-US" dirty="0" smtClean="0"/>
              <a:t>Note that this time we have one flow from the source, and two types of flows into the sink.  For reasons too complex to get into in this brief presentation, I decided to replace Carnot’s efficiency factor eta with an absolute measure of the flow delta.</a:t>
            </a:r>
          </a:p>
          <a:p>
            <a:r>
              <a:rPr lang="en-CA" b="1" dirty="0">
                <a:solidFill>
                  <a:srgbClr val="FF0000"/>
                </a:solidFill>
              </a:rPr>
              <a:t>{CLICK}</a:t>
            </a:r>
          </a:p>
          <a:p>
            <a:r>
              <a:rPr lang="en-US" dirty="0" smtClean="0"/>
              <a:t>Again, we have initialization of the system with an energy endowment;</a:t>
            </a:r>
          </a:p>
          <a:p>
            <a:r>
              <a:rPr lang="en-CA" b="1" dirty="0">
                <a:solidFill>
                  <a:srgbClr val="FF0000"/>
                </a:solidFill>
              </a:rPr>
              <a:t>{CLICK}</a:t>
            </a:r>
          </a:p>
          <a:p>
            <a:r>
              <a:rPr lang="en-US" dirty="0" smtClean="0"/>
              <a:t>Some recursive equations used to calculate new variables; and</a:t>
            </a:r>
          </a:p>
          <a:p>
            <a:r>
              <a:rPr lang="en-CA" b="1" dirty="0">
                <a:solidFill>
                  <a:srgbClr val="FF0000"/>
                </a:solidFill>
              </a:rPr>
              <a:t>{CLICK}</a:t>
            </a:r>
          </a:p>
          <a:p>
            <a:r>
              <a:rPr lang="en-US" dirty="0" smtClean="0"/>
              <a:t>Some bridging variables.</a:t>
            </a:r>
          </a:p>
          <a:p>
            <a:r>
              <a:rPr lang="en-CA" b="1" dirty="0">
                <a:solidFill>
                  <a:srgbClr val="FF0000"/>
                </a:solidFill>
              </a:rPr>
              <a:t>{CLICK}</a:t>
            </a:r>
          </a:p>
          <a:p>
            <a:r>
              <a:rPr lang="en-US" dirty="0" smtClean="0"/>
              <a:t>And, once again, note that there is an implied system boundary through which the flows penetrate, drawing from and dumping into the external environment.</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45</a:t>
            </a:fld>
            <a:endParaRPr lang="en-US"/>
          </a:p>
        </p:txBody>
      </p:sp>
    </p:spTree>
    <p:extLst>
      <p:ext uri="{BB962C8B-B14F-4D97-AF65-F5344CB8AC3E}">
        <p14:creationId xmlns:p14="http://schemas.microsoft.com/office/powerpoint/2010/main" val="339088723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To convert that  rather complicated model of the metabolic growth paradigm into a set of discrete-time equations one needs to take a longer view.  Here there are three complete iterations of the metabolic growth paradigm.</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46</a:t>
            </a:fld>
            <a:endParaRPr lang="en-US"/>
          </a:p>
        </p:txBody>
      </p:sp>
    </p:spTree>
    <p:extLst>
      <p:ext uri="{BB962C8B-B14F-4D97-AF65-F5344CB8AC3E}">
        <p14:creationId xmlns:p14="http://schemas.microsoft.com/office/powerpoint/2010/main" val="139987645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 produced two sets of equations for I, C and B.  Here we have the instantaneous values.  Now I am reasonably certain that these equations faithfully describe the metabolic growth paradigm.  With these equations I can reproduce all of the many various trajectories of growth and decay.  However, I am absolutely certain that they are extremely difficult to work with, and so are not very useful.</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47</a:t>
            </a:fld>
            <a:endParaRPr lang="en-US"/>
          </a:p>
        </p:txBody>
      </p:sp>
    </p:spTree>
    <p:extLst>
      <p:ext uri="{BB962C8B-B14F-4D97-AF65-F5344CB8AC3E}">
        <p14:creationId xmlns:p14="http://schemas.microsoft.com/office/powerpoint/2010/main" val="327253134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And here we have the cumulative formulae.   These are the cumulative discrete-time- formulae, being somewhat similar in appearance to the instantaneous discrete-time formulae, but representing the sum of all previous iterations to the present.</a:t>
            </a:r>
          </a:p>
          <a:p>
            <a:endParaRPr lang="en-US" dirty="0"/>
          </a:p>
          <a:p>
            <a:r>
              <a:rPr lang="en-US" dirty="0" smtClean="0"/>
              <a:t>Again, these are extremely difficult to work with, and so, not very useful.</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48</a:t>
            </a:fld>
            <a:endParaRPr lang="en-US"/>
          </a:p>
        </p:txBody>
      </p:sp>
    </p:spTree>
    <p:extLst>
      <p:ext uri="{BB962C8B-B14F-4D97-AF65-F5344CB8AC3E}">
        <p14:creationId xmlns:p14="http://schemas.microsoft.com/office/powerpoint/2010/main" val="377695013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summary we seem to have several growth/decay models that contain within their classic formulation a logical discrepancy that I have so far failed to overcome effectively.  Nevertheless, in spite of that failure, we see that nature has quite easily learned to overcome it.  The simple decay model has one flow out into the environment, and is explicated using Carnot’s efficiency factor eta.</a:t>
            </a:r>
          </a:p>
          <a:p>
            <a:r>
              <a:rPr lang="en-CA" b="1" dirty="0">
                <a:solidFill>
                  <a:srgbClr val="FF0000"/>
                </a:solidFill>
              </a:rPr>
              <a:t>{CLICK}</a:t>
            </a:r>
          </a:p>
          <a:p>
            <a:r>
              <a:rPr lang="en-US" dirty="0" smtClean="0"/>
              <a:t>I have not discussed the NYSE growth model, but it can be drawn as a system with one flow inwards from the environment.</a:t>
            </a:r>
          </a:p>
          <a:p>
            <a:r>
              <a:rPr lang="en-CA" b="1" dirty="0">
                <a:solidFill>
                  <a:srgbClr val="FF0000"/>
                </a:solidFill>
              </a:rPr>
              <a:t>{CLICK}</a:t>
            </a:r>
          </a:p>
          <a:p>
            <a:r>
              <a:rPr lang="en-US" dirty="0" smtClean="0"/>
              <a:t>The simple growth paradigm has one flow in and one flow out, and is explicated using Hall’s efficiency factor EROI.</a:t>
            </a:r>
          </a:p>
          <a:p>
            <a:r>
              <a:rPr lang="en-CA" b="1" dirty="0">
                <a:solidFill>
                  <a:srgbClr val="FF0000"/>
                </a:solidFill>
              </a:rPr>
              <a:t>{CLICK}</a:t>
            </a:r>
          </a:p>
          <a:p>
            <a:r>
              <a:rPr lang="en-US" dirty="0" smtClean="0"/>
              <a:t>The simple decay paradigm and the simple growth paradigm are merged in nature in the form of the metabolic growth paradigm.  Unfortunately, my attempts to merge Carnot’s eta and Hall’s EROI mathematically founder on the logical inconsistencies, as previously described.  However, the field of study that we call biophysical economics must take a wider view.  The system boundary should not be the scope of interest of the growing organism or organization, but should include the entire biosphere.  It must include all of those sources and sinks that are currently considered ‘externalities’ by NCE. </a:t>
            </a:r>
            <a:r>
              <a:rPr lang="en-CA" b="1" dirty="0">
                <a:solidFill>
                  <a:srgbClr val="FF0000"/>
                </a:solidFill>
              </a:rPr>
              <a:t>{CLICK</a:t>
            </a:r>
            <a:r>
              <a:rPr lang="en-CA" b="1" dirty="0" smtClean="0">
                <a:solidFill>
                  <a:srgbClr val="FF0000"/>
                </a:solidFill>
              </a:rPr>
              <a:t>}</a:t>
            </a:r>
            <a:r>
              <a:rPr lang="en-US" dirty="0" smtClean="0"/>
              <a:t>  In the bottom diagram you see the metabolic growth paradigm  </a:t>
            </a:r>
            <a:r>
              <a:rPr lang="en-CA" b="1" dirty="0">
                <a:solidFill>
                  <a:srgbClr val="FF0000"/>
                </a:solidFill>
              </a:rPr>
              <a:t>{CLICK</a:t>
            </a:r>
            <a:r>
              <a:rPr lang="en-CA" b="1" dirty="0" smtClean="0">
                <a:solidFill>
                  <a:srgbClr val="FF0000"/>
                </a:solidFill>
              </a:rPr>
              <a:t>}</a:t>
            </a:r>
            <a:r>
              <a:rPr lang="en-US" dirty="0" smtClean="0"/>
              <a:t> embedded in the larger biosphere.  And, and organism is not alone.  If you look carefully, </a:t>
            </a:r>
            <a:r>
              <a:rPr lang="en-CA" b="1" dirty="0">
                <a:solidFill>
                  <a:srgbClr val="FF0000"/>
                </a:solidFill>
              </a:rPr>
              <a:t>{CLICK</a:t>
            </a:r>
            <a:r>
              <a:rPr lang="en-CA" b="1" dirty="0" smtClean="0">
                <a:solidFill>
                  <a:srgbClr val="FF0000"/>
                </a:solidFill>
              </a:rPr>
              <a:t>}</a:t>
            </a:r>
            <a:r>
              <a:rPr lang="en-US" dirty="0" smtClean="0"/>
              <a:t> all of the other organisms and economic organizations are also embedded within the biosphere. </a:t>
            </a:r>
            <a:r>
              <a:rPr lang="en-CA" b="1" dirty="0">
                <a:solidFill>
                  <a:srgbClr val="FF0000"/>
                </a:solidFill>
              </a:rPr>
              <a:t>{CLICK}</a:t>
            </a:r>
          </a:p>
          <a:p>
            <a:r>
              <a:rPr lang="en-US" dirty="0" smtClean="0"/>
              <a:t>   </a:t>
            </a:r>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49</a:t>
            </a:fld>
            <a:endParaRPr lang="en-US"/>
          </a:p>
        </p:txBody>
      </p:sp>
    </p:spTree>
    <p:extLst>
      <p:ext uri="{BB962C8B-B14F-4D97-AF65-F5344CB8AC3E}">
        <p14:creationId xmlns:p14="http://schemas.microsoft.com/office/powerpoint/2010/main" val="155374500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But, I think my model of the contextualized growth paradigm needs one more important addition.  There are serious constraints on growth and decay.</a:t>
            </a:r>
          </a:p>
          <a:p>
            <a:r>
              <a:rPr lang="en-CA" b="1" dirty="0">
                <a:solidFill>
                  <a:srgbClr val="FF0000"/>
                </a:solidFill>
              </a:rPr>
              <a:t>{CLICK}</a:t>
            </a:r>
          </a:p>
          <a:p>
            <a:r>
              <a:rPr lang="en-US" dirty="0" smtClean="0"/>
              <a:t>Conservation effects and the effects of rising entropy provide an over-arching set of constraints on both growth and decay.</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50</a:t>
            </a:fld>
            <a:endParaRPr lang="en-US"/>
          </a:p>
        </p:txBody>
      </p:sp>
    </p:spTree>
    <p:extLst>
      <p:ext uri="{BB962C8B-B14F-4D97-AF65-F5344CB8AC3E}">
        <p14:creationId xmlns:p14="http://schemas.microsoft.com/office/powerpoint/2010/main" val="339670005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a summary of my mathematical explorations of EROI, as presented above.</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51</a:t>
            </a:fld>
            <a:endParaRPr lang="en-US"/>
          </a:p>
        </p:txBody>
      </p:sp>
    </p:spTree>
    <p:extLst>
      <p:ext uri="{BB962C8B-B14F-4D97-AF65-F5344CB8AC3E}">
        <p14:creationId xmlns:p14="http://schemas.microsoft.com/office/powerpoint/2010/main" val="365488503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566AF50-1DDE-4F42-B7DE-52B550787B1D}" type="slidenum">
              <a:rPr lang="en-US" smtClean="0"/>
              <a:t>52</a:t>
            </a:fld>
            <a:endParaRPr lang="en-US"/>
          </a:p>
        </p:txBody>
      </p:sp>
    </p:spTree>
    <p:extLst>
      <p:ext uri="{BB962C8B-B14F-4D97-AF65-F5344CB8AC3E}">
        <p14:creationId xmlns:p14="http://schemas.microsoft.com/office/powerpoint/2010/main" val="375960800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1AEEC8-CAE2-4636-86C0-A4BDC4FC3B5A}" type="slidenum">
              <a:rPr lang="en-US" smtClean="0"/>
              <a:t>53</a:t>
            </a:fld>
            <a:endParaRPr lang="en-US"/>
          </a:p>
        </p:txBody>
      </p:sp>
    </p:spTree>
    <p:extLst>
      <p:ext uri="{BB962C8B-B14F-4D97-AF65-F5344CB8AC3E}">
        <p14:creationId xmlns:p14="http://schemas.microsoft.com/office/powerpoint/2010/main" val="69986914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Point of use calculations for EROI are a peculiar mix of the growth and decay paradigms.  Essentially, we are using Hall’s efficiency measure EROI, a growth-based formula, to describe the mandatory decay of the potency of energy as it passes down through a consumptive chain of transformations.  The mathematics for such a hybrid concept is markedly different from either of the basic growth and/or decay paradigms, and perhaps there is some insight to be found in further examination of this approach.</a:t>
            </a:r>
          </a:p>
          <a:p>
            <a:r>
              <a:rPr lang="en-CA" b="1" dirty="0" smtClean="0">
                <a:solidFill>
                  <a:srgbClr val="FF0000"/>
                </a:solidFill>
              </a:rPr>
              <a:t>{</a:t>
            </a:r>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54</a:t>
            </a:fld>
            <a:endParaRPr lang="en-US"/>
          </a:p>
        </p:txBody>
      </p:sp>
    </p:spTree>
    <p:extLst>
      <p:ext uri="{BB962C8B-B14F-4D97-AF65-F5344CB8AC3E}">
        <p14:creationId xmlns:p14="http://schemas.microsoft.com/office/powerpoint/2010/main" val="318209577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Since Point-Of-Use is fundamentally a decay issue, I have examined the use of Carnot’s efficiency measure eta in the context of point-of-use formulae.  As a decay paradigm, the flow from source is zero.</a:t>
            </a:r>
          </a:p>
          <a:p>
            <a:r>
              <a:rPr lang="en-CA" b="1" dirty="0" smtClean="0">
                <a:solidFill>
                  <a:srgbClr val="FF0000"/>
                </a:solidFill>
              </a:rPr>
              <a:t>{</a:t>
            </a:r>
            <a:r>
              <a:rPr lang="en-CA" b="1" dirty="0">
                <a:solidFill>
                  <a:srgbClr val="FF0000"/>
                </a:solidFill>
              </a:rPr>
              <a:t>CLICK}</a:t>
            </a:r>
          </a:p>
          <a:p>
            <a:r>
              <a:rPr lang="en-US" dirty="0" smtClean="0"/>
              <a:t>We must initialize the endowment.</a:t>
            </a:r>
          </a:p>
          <a:p>
            <a:r>
              <a:rPr lang="en-CA" b="1" dirty="0">
                <a:solidFill>
                  <a:srgbClr val="FF0000"/>
                </a:solidFill>
              </a:rPr>
              <a:t>{CLICK}</a:t>
            </a:r>
          </a:p>
          <a:p>
            <a:r>
              <a:rPr lang="en-US" dirty="0" smtClean="0"/>
              <a:t>There are recursive equations within an iteration </a:t>
            </a:r>
            <a:r>
              <a:rPr lang="en-CA" b="1" dirty="0">
                <a:solidFill>
                  <a:srgbClr val="FF0000"/>
                </a:solidFill>
              </a:rPr>
              <a:t>{CLICK</a:t>
            </a:r>
            <a:r>
              <a:rPr lang="en-CA" b="1" dirty="0" smtClean="0">
                <a:solidFill>
                  <a:srgbClr val="FF0000"/>
                </a:solidFill>
              </a:rPr>
              <a:t>}</a:t>
            </a:r>
            <a:r>
              <a:rPr lang="en-US" dirty="0" smtClean="0"/>
              <a:t> and bridging between iterations.</a:t>
            </a:r>
          </a:p>
          <a:p>
            <a:r>
              <a:rPr lang="en-CA" b="1" dirty="0" smtClean="0">
                <a:solidFill>
                  <a:srgbClr val="FF0000"/>
                </a:solidFill>
              </a:rPr>
              <a:t>{</a:t>
            </a:r>
            <a:r>
              <a:rPr lang="en-CA" b="1" dirty="0">
                <a:solidFill>
                  <a:srgbClr val="FF0000"/>
                </a:solidFill>
              </a:rPr>
              <a:t>CLICK}</a:t>
            </a:r>
          </a:p>
          <a:p>
            <a:r>
              <a:rPr lang="en-US" dirty="0" smtClean="0"/>
              <a:t>And there is an implied system boundary.</a:t>
            </a:r>
          </a:p>
          <a:p>
            <a:r>
              <a:rPr lang="en-CA" b="1" dirty="0">
                <a:solidFill>
                  <a:srgbClr val="FF0000"/>
                </a:solidFill>
              </a:rPr>
              <a:t>{CLICK}</a:t>
            </a:r>
          </a:p>
          <a:p>
            <a:r>
              <a:rPr lang="en-US" dirty="0" smtClean="0"/>
              <a:t>But, all of this is happening in the context of the production of entropy of some sort as a conserved quantity is passed along through a supply chain of some sort.</a:t>
            </a:r>
          </a:p>
          <a:p>
            <a:r>
              <a:rPr lang="en-CA" b="1" dirty="0">
                <a:solidFill>
                  <a:srgbClr val="FF0000"/>
                </a:solidFill>
              </a:rPr>
              <a:t>{CLICK}</a:t>
            </a:r>
          </a:p>
          <a:p>
            <a:r>
              <a:rPr lang="en-US" dirty="0" smtClean="0"/>
              <a:t>In other words, it is happening in the context of the second frame of the overview diagram.</a:t>
            </a:r>
          </a:p>
          <a:p>
            <a:r>
              <a:rPr lang="en-CA" b="1" dirty="0">
                <a:solidFill>
                  <a:srgbClr val="FF0000"/>
                </a:solidFill>
              </a:rPr>
              <a:t>{CLICK}</a:t>
            </a:r>
          </a:p>
          <a:p>
            <a:endParaRPr lang="en-US" dirty="0" smtClean="0"/>
          </a:p>
        </p:txBody>
      </p:sp>
      <p:sp>
        <p:nvSpPr>
          <p:cNvPr id="4" name="Slide Number Placeholder 3"/>
          <p:cNvSpPr>
            <a:spLocks noGrp="1"/>
          </p:cNvSpPr>
          <p:nvPr>
            <p:ph type="sldNum" sz="quarter" idx="10"/>
          </p:nvPr>
        </p:nvSpPr>
        <p:spPr/>
        <p:txBody>
          <a:bodyPr/>
          <a:lstStyle/>
          <a:p>
            <a:fld id="{4F8CF865-4B37-4AD3-8049-FCCDFD928BD0}" type="slidenum">
              <a:rPr lang="en-US" smtClean="0"/>
              <a:t>55</a:t>
            </a:fld>
            <a:endParaRPr lang="en-US"/>
          </a:p>
        </p:txBody>
      </p:sp>
    </p:spTree>
    <p:extLst>
      <p:ext uri="{BB962C8B-B14F-4D97-AF65-F5344CB8AC3E}">
        <p14:creationId xmlns:p14="http://schemas.microsoft.com/office/powerpoint/2010/main" val="203185888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When we extend the recursive diagram to include six iterations to a final point-of-use, the diagram looks like this.</a:t>
            </a:r>
          </a:p>
          <a:p>
            <a:r>
              <a:rPr lang="en-CA" dirty="0" smtClean="0"/>
              <a:t>There is no flow from source.</a:t>
            </a:r>
          </a:p>
          <a:p>
            <a:r>
              <a:rPr lang="en-CA" b="1" dirty="0">
                <a:solidFill>
                  <a:srgbClr val="FF0000"/>
                </a:solidFill>
              </a:rPr>
              <a:t>{CLICK}</a:t>
            </a:r>
          </a:p>
          <a:p>
            <a:r>
              <a:rPr lang="en-CA" dirty="0" smtClean="0"/>
              <a:t>The final amount of useful energy of a system-wide consumptive process has three possible values, depending on the disposition of the final products:</a:t>
            </a:r>
          </a:p>
          <a:p>
            <a:r>
              <a:rPr lang="en-CA" b="1" dirty="0">
                <a:solidFill>
                  <a:srgbClr val="FF0000"/>
                </a:solidFill>
              </a:rPr>
              <a:t>{CLICK}</a:t>
            </a:r>
          </a:p>
          <a:p>
            <a:pPr marL="171450" indent="-171450">
              <a:buFont typeface="Arial" panose="020B0604020202020204" pitchFamily="34" charset="0"/>
              <a:buChar char="•"/>
            </a:pPr>
            <a:r>
              <a:rPr lang="en-CA" dirty="0" smtClean="0"/>
              <a:t>It will be zero; or</a:t>
            </a:r>
          </a:p>
          <a:p>
            <a:pPr marL="171450" indent="-171450">
              <a:buFont typeface="Arial" panose="020B0604020202020204" pitchFamily="34" charset="0"/>
              <a:buChar char="•"/>
            </a:pPr>
            <a:r>
              <a:rPr lang="en-CA" dirty="0" smtClean="0"/>
              <a:t>The remnant will be expended by the action of decomposers and detrivores; or</a:t>
            </a:r>
          </a:p>
          <a:p>
            <a:pPr marL="171450" indent="-171450">
              <a:buFont typeface="Arial" panose="020B0604020202020204" pitchFamily="34" charset="0"/>
              <a:buChar char="•"/>
            </a:pPr>
            <a:r>
              <a:rPr lang="en-CA" dirty="0" smtClean="0"/>
              <a:t>The remnant will fall out of the range of the capabilities of current organisms to extract and exploit it, by, say, sinking to the bottom of an ocean, or being layered deeply in an oxygen-poor environment.  Deposits of fossil fuels are accumulated by such mechanisms.  Ultimately some organism (such as mankind) will evolve to have the ability to extract and exploit such energy, and the system-wide delivery of energy will be zero.</a:t>
            </a:r>
          </a:p>
          <a:p>
            <a:r>
              <a:rPr lang="en-CA" b="1" dirty="0">
                <a:solidFill>
                  <a:srgbClr val="FF0000"/>
                </a:solidFill>
              </a:rPr>
              <a:t>{CLICK}</a:t>
            </a:r>
          </a:p>
          <a:p>
            <a:r>
              <a:rPr lang="en-CA" dirty="0" smtClean="0"/>
              <a:t>The implied system boundary must not be forgotten, as there is a flow to an external sink.</a:t>
            </a:r>
          </a:p>
          <a:p>
            <a:r>
              <a:rPr lang="en-CA" b="1" dirty="0">
                <a:solidFill>
                  <a:srgbClr val="FF0000"/>
                </a:solidFill>
              </a:rPr>
              <a:t>{CLICK}</a:t>
            </a:r>
          </a:p>
          <a:p>
            <a:endParaRPr lang="en-CA" dirty="0"/>
          </a:p>
        </p:txBody>
      </p:sp>
      <p:sp>
        <p:nvSpPr>
          <p:cNvPr id="4" name="Slide Number Placeholder 3"/>
          <p:cNvSpPr>
            <a:spLocks noGrp="1"/>
          </p:cNvSpPr>
          <p:nvPr>
            <p:ph type="sldNum" sz="quarter" idx="10"/>
          </p:nvPr>
        </p:nvSpPr>
        <p:spPr/>
        <p:txBody>
          <a:bodyPr/>
          <a:lstStyle/>
          <a:p>
            <a:fld id="{B51AEEC8-CAE2-4636-86C0-A4BDC4FC3B5A}" type="slidenum">
              <a:rPr lang="en-US" smtClean="0"/>
              <a:t>56</a:t>
            </a:fld>
            <a:endParaRPr lang="en-US"/>
          </a:p>
        </p:txBody>
      </p:sp>
    </p:spTree>
    <p:extLst>
      <p:ext uri="{BB962C8B-B14F-4D97-AF65-F5344CB8AC3E}">
        <p14:creationId xmlns:p14="http://schemas.microsoft.com/office/powerpoint/2010/main" val="13043467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the context of the 2</a:t>
            </a:r>
            <a:r>
              <a:rPr lang="en-US" baseline="30000" dirty="0" smtClean="0"/>
              <a:t>nd</a:t>
            </a:r>
            <a:r>
              <a:rPr lang="en-US" dirty="0" smtClean="0"/>
              <a:t> law, it is possible to relate R and eta by considering the limits as the point-of-use approaches the ultimate end of the system-wide chain.</a:t>
            </a:r>
          </a:p>
          <a:p>
            <a:r>
              <a:rPr lang="en-US" dirty="0" smtClean="0"/>
              <a:t>For example, if we define the point-of-use eta for a chain from step 1 to some intermediate step n like this</a:t>
            </a:r>
            <a:endParaRPr lang="en-US" dirty="0"/>
          </a:p>
          <a:p>
            <a:r>
              <a:rPr lang="en-CA" b="1" dirty="0">
                <a:solidFill>
                  <a:srgbClr val="FF0000"/>
                </a:solidFill>
              </a:rPr>
              <a:t>{CLICK}</a:t>
            </a:r>
          </a:p>
          <a:p>
            <a:r>
              <a:rPr lang="en-US" dirty="0" smtClean="0"/>
              <a:t>Then we can also define the point-of-use R for the same portion of a chain using the conversion formula.</a:t>
            </a:r>
          </a:p>
          <a:p>
            <a:r>
              <a:rPr lang="en-CA" b="1" dirty="0">
                <a:solidFill>
                  <a:srgbClr val="FF0000"/>
                </a:solidFill>
              </a:rPr>
              <a:t>{CLICK}</a:t>
            </a:r>
          </a:p>
          <a:p>
            <a:r>
              <a:rPr lang="en-US" dirty="0" smtClean="0"/>
              <a:t>This definition is certainly consistent with our concept of the relationship between these two measures of efficiency, since the limits as n approaches the ultimate point-of-use is in agreement with the demonstrated behaviour as seen in </a:t>
            </a:r>
            <a:r>
              <a:rPr lang="en-US" dirty="0" err="1" smtClean="0"/>
              <a:t>EffLab</a:t>
            </a:r>
            <a:r>
              <a:rPr lang="en-US" dirty="0" smtClean="0"/>
              <a:t>.</a:t>
            </a:r>
          </a:p>
          <a:p>
            <a:r>
              <a:rPr lang="en-CA" b="1" dirty="0">
                <a:solidFill>
                  <a:srgbClr val="FF0000"/>
                </a:solidFill>
              </a:rPr>
              <a:t>{CLICK}</a:t>
            </a:r>
          </a:p>
          <a:p>
            <a:r>
              <a:rPr lang="en-US" dirty="0" smtClean="0"/>
              <a:t>As n approaches the end of the chain, eta POU approaches zero, and R POU approaches 1, as expected and required.</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57</a:t>
            </a:fld>
            <a:endParaRPr lang="en-US"/>
          </a:p>
        </p:txBody>
      </p:sp>
    </p:spTree>
    <p:extLst>
      <p:ext uri="{BB962C8B-B14F-4D97-AF65-F5344CB8AC3E}">
        <p14:creationId xmlns:p14="http://schemas.microsoft.com/office/powerpoint/2010/main" val="37027598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graph shows the carrying capacity (denoted as CC, the red line), and the population (the green line) as several changes were made.</a:t>
            </a:r>
          </a:p>
          <a:p>
            <a:pPr marL="171450" indent="-171450">
              <a:buFont typeface="Arial" panose="020B0604020202020204" pitchFamily="34" charset="0"/>
              <a:buChar char="•"/>
            </a:pPr>
            <a:r>
              <a:rPr lang="en-US" dirty="0" smtClean="0"/>
              <a:t>At 1600 ticks, the activity of decomposers and detrivores was turned on.</a:t>
            </a:r>
          </a:p>
          <a:p>
            <a:pPr marL="171450" indent="-171450">
              <a:buFont typeface="Arial" panose="020B0604020202020204" pitchFamily="34" charset="0"/>
              <a:buChar char="•"/>
            </a:pPr>
            <a:r>
              <a:rPr lang="en-US" dirty="0" smtClean="0"/>
              <a:t>At 3200 ticks, the carrying capacity was halved.</a:t>
            </a:r>
          </a:p>
          <a:p>
            <a:pPr marL="171450" indent="-171450">
              <a:buFont typeface="Arial" panose="020B0604020202020204" pitchFamily="34" charset="0"/>
              <a:buChar char="•"/>
            </a:pPr>
            <a:r>
              <a:rPr lang="en-US" dirty="0" smtClean="0"/>
              <a:t>At 6400 ticks, the carrying capacity was restored to original value.</a:t>
            </a:r>
          </a:p>
          <a:p>
            <a:endParaRPr lang="en-US" dirty="0" smtClean="0"/>
          </a:p>
          <a:p>
            <a:r>
              <a:rPr lang="en-US" dirty="0" smtClean="0"/>
              <a:t>The carrying capacity is derivative, and not a hard parameter, so you can see that the system as-a-whole has a relaxation time of about 3200 ticks, and the carrying capacity oscillates briefly about its ultimate stationary-state value before such transient behaviour subsides.</a:t>
            </a:r>
          </a:p>
          <a:p>
            <a:endParaRPr lang="en-US" dirty="0"/>
          </a:p>
          <a:p>
            <a:r>
              <a:rPr lang="en-US" dirty="0" smtClean="0"/>
              <a:t>Now, let’s see how the other aspects of the system respond to such cataclysmic changes in carrying capacity.</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58</a:t>
            </a:fld>
            <a:endParaRPr lang="en-US"/>
          </a:p>
        </p:txBody>
      </p:sp>
    </p:spTree>
    <p:extLst>
      <p:ext uri="{BB962C8B-B14F-4D97-AF65-F5344CB8AC3E}">
        <p14:creationId xmlns:p14="http://schemas.microsoft.com/office/powerpoint/2010/main" val="265067320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top graph you have seen before.</a:t>
            </a:r>
          </a:p>
          <a:p>
            <a:endParaRPr lang="en-US" dirty="0"/>
          </a:p>
          <a:p>
            <a:r>
              <a:rPr lang="en-US" dirty="0" smtClean="0"/>
              <a:t>The bottom graph has been aligned so that the cataclysmic events line up.  It shows counts of deaths by reproduction (blue), by hunger (green) and by old age (red).  </a:t>
            </a:r>
          </a:p>
          <a:p>
            <a:pPr marL="171450" indent="-171450">
              <a:buFont typeface="Arial" panose="020B0604020202020204" pitchFamily="34" charset="0"/>
              <a:buChar char="•"/>
            </a:pPr>
            <a:r>
              <a:rPr lang="en-US" dirty="0" smtClean="0"/>
              <a:t>The introduction of the work of decomposers and detrivores had no effect on mode of death.</a:t>
            </a:r>
          </a:p>
          <a:p>
            <a:pPr marL="171450" indent="-171450">
              <a:buFont typeface="Arial" panose="020B0604020202020204" pitchFamily="34" charset="0"/>
              <a:buChar char="•"/>
            </a:pPr>
            <a:r>
              <a:rPr lang="en-US" dirty="0" smtClean="0"/>
              <a:t>When the carrying capacity was halved, there was a surge of death by hunger, followed by a surge of death by old age, then fission, then hunger, then old age again.</a:t>
            </a:r>
          </a:p>
          <a:p>
            <a:pPr marL="171450" indent="-171450">
              <a:buFont typeface="Arial" panose="020B0604020202020204" pitchFamily="34" charset="0"/>
              <a:buChar char="•"/>
            </a:pPr>
            <a:r>
              <a:rPr lang="en-US" dirty="0" smtClean="0"/>
              <a:t>When the carrying capacity was doubled, there was a prolonged double baby-boom, but when the population exceeded the carrying capacity, waves of death by hunger and old age followed before another surge of reproduction was exhibited.</a:t>
            </a:r>
          </a:p>
          <a:p>
            <a:r>
              <a:rPr lang="en-CA" b="1" dirty="0">
                <a:solidFill>
                  <a:srgbClr val="FF0000"/>
                </a:solidFill>
              </a:rPr>
              <a:t>{CLICK}</a:t>
            </a:r>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59</a:t>
            </a:fld>
            <a:endParaRPr lang="en-US"/>
          </a:p>
        </p:txBody>
      </p:sp>
    </p:spTree>
    <p:extLst>
      <p:ext uri="{BB962C8B-B14F-4D97-AF65-F5344CB8AC3E}">
        <p14:creationId xmlns:p14="http://schemas.microsoft.com/office/powerpoint/2010/main" val="107825983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Again, the cataclysmic </a:t>
            </a:r>
            <a:r>
              <a:rPr lang="en-US" dirty="0"/>
              <a:t>events </a:t>
            </a:r>
            <a:r>
              <a:rPr lang="en-US" dirty="0" smtClean="0"/>
              <a:t>have been marked. </a:t>
            </a:r>
          </a:p>
          <a:p>
            <a:endParaRPr lang="en-US" dirty="0"/>
          </a:p>
          <a:p>
            <a:r>
              <a:rPr lang="en-US" dirty="0" smtClean="0"/>
              <a:t>This graph shows instantaneous R for the seekers (maximum value (red), average value (green) and minimum value (blue).  It also displays the system-as-a-whole value of R (purple).  There is a black line marking where R = 1.</a:t>
            </a:r>
          </a:p>
          <a:p>
            <a:pPr marL="171450" indent="-171450">
              <a:buFont typeface="Arial" panose="020B0604020202020204" pitchFamily="34" charset="0"/>
              <a:buChar char="•"/>
            </a:pPr>
            <a:r>
              <a:rPr lang="en-US" dirty="0" smtClean="0"/>
              <a:t>It is difficult to see in this graph, but when the decomposers and detrivores are turned on at tick 1600, the system-wide value of R, which was hovering just above 1, falls to fluctuate around the value 1.</a:t>
            </a:r>
          </a:p>
          <a:p>
            <a:pPr marL="171450" indent="-171450">
              <a:buFont typeface="Arial" panose="020B0604020202020204" pitchFamily="34" charset="0"/>
              <a:buChar char="•"/>
            </a:pPr>
            <a:r>
              <a:rPr lang="en-US" dirty="0" smtClean="0"/>
              <a:t>When the carrying capacity is halved, the response of </a:t>
            </a:r>
            <a:r>
              <a:rPr lang="en-US" b="1" dirty="0" err="1" smtClean="0"/>
              <a:t>R</a:t>
            </a:r>
            <a:r>
              <a:rPr lang="en-US" b="1" baseline="-25000" dirty="0" err="1" smtClean="0"/>
              <a:t>sys</a:t>
            </a:r>
            <a:r>
              <a:rPr lang="en-US" dirty="0" smtClean="0"/>
              <a:t> is more dramatic, oscillating wildly around the value of 1 until transient behaviour of the system subsides.</a:t>
            </a:r>
          </a:p>
          <a:p>
            <a:pPr marL="171450" indent="-171450">
              <a:buFont typeface="Arial" panose="020B0604020202020204" pitchFamily="34" charset="0"/>
              <a:buChar char="•"/>
            </a:pPr>
            <a:r>
              <a:rPr lang="en-US" dirty="0" smtClean="0"/>
              <a:t>When the carrying capacity is doubled again, the response is similar but opposite in direction, immediately rising far above 1, then falling and oscillating about 1 until transient behaviour subsides.</a:t>
            </a:r>
          </a:p>
          <a:p>
            <a:r>
              <a:rPr lang="en-CA" b="1" dirty="0">
                <a:solidFill>
                  <a:srgbClr val="FF0000"/>
                </a:solidFill>
              </a:rPr>
              <a:t>{CLICK}</a:t>
            </a:r>
          </a:p>
          <a:p>
            <a:endParaRPr lang="en-US" dirty="0" smtClean="0"/>
          </a:p>
          <a:p>
            <a:pPr marL="171450" indent="-171450">
              <a:buFont typeface="Arial" panose="020B0604020202020204" pitchFamily="34" charset="0"/>
              <a:buChar char="•"/>
            </a:pPr>
            <a:endParaRPr lang="en-US" dirty="0" smtClean="0"/>
          </a:p>
          <a:p>
            <a:endParaRPr lang="en-US" dirty="0"/>
          </a:p>
        </p:txBody>
      </p:sp>
      <p:sp>
        <p:nvSpPr>
          <p:cNvPr id="4" name="Slide Number Placeholder 3"/>
          <p:cNvSpPr>
            <a:spLocks noGrp="1"/>
          </p:cNvSpPr>
          <p:nvPr>
            <p:ph type="sldNum" sz="quarter" idx="10"/>
          </p:nvPr>
        </p:nvSpPr>
        <p:spPr/>
        <p:txBody>
          <a:bodyPr/>
          <a:lstStyle/>
          <a:p>
            <a:fld id="{B51AEEC8-CAE2-4636-86C0-A4BDC4FC3B5A}" type="slidenum">
              <a:rPr lang="en-US" smtClean="0"/>
              <a:t>60</a:t>
            </a:fld>
            <a:endParaRPr lang="en-US"/>
          </a:p>
        </p:txBody>
      </p:sp>
    </p:spTree>
    <p:extLst>
      <p:ext uri="{BB962C8B-B14F-4D97-AF65-F5344CB8AC3E}">
        <p14:creationId xmlns:p14="http://schemas.microsoft.com/office/powerpoint/2010/main" val="36490675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7/6/2017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7/6/2017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7/6/2017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7/6/2017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7/6/2017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8.png"/><Relationship Id="rId7"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5.png"/><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51.png"/><Relationship Id="rId7" Type="http://schemas.openxmlformats.org/officeDocument/2006/relationships/image" Target="../media/image28.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27.wmf"/><Relationship Id="rId5" Type="http://schemas.openxmlformats.org/officeDocument/2006/relationships/image" Target="../media/image27.png"/><Relationship Id="rId4" Type="http://schemas.openxmlformats.org/officeDocument/2006/relationships/image" Target="../media/image260.png"/></Relationships>
</file>

<file path=ppt/slides/_rels/slide25.xml.rels><?xml version="1.0" encoding="UTF-8" standalone="yes"?>
<Relationships xmlns="http://schemas.openxmlformats.org/package/2006/relationships"><Relationship Id="rId3" Type="http://schemas.openxmlformats.org/officeDocument/2006/relationships/image" Target="../media/image150.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27.wmf"/><Relationship Id="rId5" Type="http://schemas.openxmlformats.org/officeDocument/2006/relationships/image" Target="../media/image170.png"/><Relationship Id="rId4" Type="http://schemas.openxmlformats.org/officeDocument/2006/relationships/image" Target="../media/image160.png"/></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250.png"/><Relationship Id="rId4" Type="http://schemas.openxmlformats.org/officeDocument/2006/relationships/image" Target="../media/image230.png"/></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40.png"/><Relationship Id="rId11" Type="http://schemas.openxmlformats.org/officeDocument/2006/relationships/image" Target="../media/image45.png"/><Relationship Id="rId5" Type="http://schemas.openxmlformats.org/officeDocument/2006/relationships/image" Target="../media/image39.png"/><Relationship Id="rId10" Type="http://schemas.openxmlformats.org/officeDocument/2006/relationships/image" Target="../media/image44.png"/><Relationship Id="rId4" Type="http://schemas.openxmlformats.org/officeDocument/2006/relationships/image" Target="../media/image38.png"/><Relationship Id="rId9" Type="http://schemas.openxmlformats.org/officeDocument/2006/relationships/image" Target="../media/image43.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3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0.xml"/><Relationship Id="rId1" Type="http://schemas.openxmlformats.org/officeDocument/2006/relationships/slideLayout" Target="../slideLayouts/slideLayout1.xml"/><Relationship Id="rId5" Type="http://schemas.openxmlformats.org/officeDocument/2006/relationships/image" Target="../media/image51.png"/><Relationship Id="rId4" Type="http://schemas.openxmlformats.org/officeDocument/2006/relationships/image" Target="../media/image50.pn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42.xml"/><Relationship Id="rId1" Type="http://schemas.openxmlformats.org/officeDocument/2006/relationships/slideLayout" Target="../slideLayouts/slideLayout1.xml"/><Relationship Id="rId4" Type="http://schemas.openxmlformats.org/officeDocument/2006/relationships/image" Target="../media/image53.png"/></Relationships>
</file>

<file path=ppt/slides/_rels/slide4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44.xml"/><Relationship Id="rId1" Type="http://schemas.openxmlformats.org/officeDocument/2006/relationships/slideLayout" Target="../slideLayouts/slideLayout1.xml"/><Relationship Id="rId4" Type="http://schemas.openxmlformats.org/officeDocument/2006/relationships/image" Target="../media/image56.pn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50.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54.xml"/><Relationship Id="rId1" Type="http://schemas.openxmlformats.org/officeDocument/2006/relationships/slideLayout" Target="../slideLayouts/slideLayout1.xml"/><Relationship Id="rId5" Type="http://schemas.openxmlformats.org/officeDocument/2006/relationships/image" Target="../media/image63.png"/><Relationship Id="rId4" Type="http://schemas.openxmlformats.org/officeDocument/2006/relationships/image" Target="../media/image62.png"/></Relationships>
</file>

<file path=ppt/slides/_rels/slide5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64.png"/><Relationship Id="rId7" Type="http://schemas.openxmlformats.org/officeDocument/2006/relationships/image" Target="../media/image68.png"/><Relationship Id="rId2" Type="http://schemas.openxmlformats.org/officeDocument/2006/relationships/notesSlide" Target="../notesSlides/notesSlide57.xml"/><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65.png"/></Relationships>
</file>

<file path=ppt/slides/_rels/slide58.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59.xml"/><Relationship Id="rId1" Type="http://schemas.openxmlformats.org/officeDocument/2006/relationships/slideLayout" Target="../slideLayouts/slideLayout1.xml"/><Relationship Id="rId6" Type="http://schemas.openxmlformats.org/officeDocument/2006/relationships/image" Target="../media/image73.png"/><Relationship Id="rId5" Type="http://schemas.openxmlformats.org/officeDocument/2006/relationships/image" Target="../media/image72.png"/><Relationship Id="rId4" Type="http://schemas.openxmlformats.org/officeDocument/2006/relationships/image" Target="../media/image71.png"/></Relationships>
</file>

<file path=ppt/slides/_rels/slide60.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9922" y="348048"/>
            <a:ext cx="8534400" cy="1470025"/>
          </a:xfrm>
        </p:spPr>
        <p:txBody>
          <a:bodyPr>
            <a:normAutofit fontScale="90000"/>
          </a:bodyPr>
          <a:lstStyle/>
          <a:p>
            <a:r>
              <a:rPr lang="en-US" sz="6700" b="1" dirty="0"/>
              <a:t>Modeling EROI</a:t>
            </a:r>
            <a:r>
              <a:rPr lang="en-US" dirty="0"/>
              <a:t> </a:t>
            </a:r>
            <a:r>
              <a:rPr lang="en-US" dirty="0" smtClean="0"/>
              <a:t/>
            </a:r>
            <a:br>
              <a:rPr lang="en-US" dirty="0" smtClean="0"/>
            </a:br>
            <a:r>
              <a:rPr lang="en-US" dirty="0"/>
              <a:t>C</a:t>
            </a:r>
            <a:r>
              <a:rPr lang="en-US" dirty="0" smtClean="0"/>
              <a:t>omputationally and Mathematically</a:t>
            </a:r>
            <a:endParaRPr lang="en-US" dirty="0"/>
          </a:p>
        </p:txBody>
      </p:sp>
      <p:sp>
        <p:nvSpPr>
          <p:cNvPr id="3" name="Subtitle 2"/>
          <p:cNvSpPr>
            <a:spLocks noGrp="1"/>
          </p:cNvSpPr>
          <p:nvPr>
            <p:ph type="subTitle" idx="1"/>
          </p:nvPr>
        </p:nvSpPr>
        <p:spPr>
          <a:xfrm>
            <a:off x="735227" y="4981832"/>
            <a:ext cx="3429000" cy="1295400"/>
          </a:xfrm>
        </p:spPr>
        <p:txBody>
          <a:bodyPr>
            <a:normAutofit fontScale="85000" lnSpcReduction="20000"/>
          </a:bodyPr>
          <a:lstStyle/>
          <a:p>
            <a:pPr algn="l"/>
            <a:r>
              <a:rPr lang="en-US" dirty="0" smtClean="0"/>
              <a:t>Garvin H Boyle</a:t>
            </a:r>
          </a:p>
          <a:p>
            <a:pPr algn="l"/>
            <a:r>
              <a:rPr lang="en-US" dirty="0" smtClean="0"/>
              <a:t>ISBPE</a:t>
            </a:r>
          </a:p>
          <a:p>
            <a:pPr algn="l"/>
            <a:r>
              <a:rPr lang="en-US" dirty="0" smtClean="0"/>
              <a:t>19</a:t>
            </a:r>
            <a:r>
              <a:rPr lang="en-US" baseline="30000" dirty="0" smtClean="0"/>
              <a:t>th</a:t>
            </a:r>
            <a:r>
              <a:rPr lang="en-US" dirty="0" smtClean="0"/>
              <a:t> June 2017</a:t>
            </a:r>
            <a:endParaRPr lang="en-US" dirty="0"/>
          </a:p>
        </p:txBody>
      </p:sp>
      <p:sp>
        <p:nvSpPr>
          <p:cNvPr id="4" name="Subtitle 2"/>
          <p:cNvSpPr txBox="1">
            <a:spLocks/>
          </p:cNvSpPr>
          <p:nvPr/>
        </p:nvSpPr>
        <p:spPr>
          <a:xfrm>
            <a:off x="4065270" y="5260769"/>
            <a:ext cx="4495800" cy="1178131"/>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r"/>
            <a:r>
              <a:rPr lang="en-US" sz="2800" dirty="0" smtClean="0"/>
              <a:t>Orrery-software.webs.com</a:t>
            </a:r>
          </a:p>
          <a:p>
            <a:pPr algn="r"/>
            <a:r>
              <a:rPr lang="en-US" sz="2800" dirty="0" smtClean="0"/>
              <a:t>Orrery@Rogers.com</a:t>
            </a:r>
            <a:endParaRPr lang="en-US" dirty="0"/>
          </a:p>
        </p:txBody>
      </p:sp>
      <p:sp>
        <p:nvSpPr>
          <p:cNvPr id="5" name="TextBox 4"/>
          <p:cNvSpPr txBox="1"/>
          <p:nvPr/>
        </p:nvSpPr>
        <p:spPr>
          <a:xfrm>
            <a:off x="0" y="6484115"/>
            <a:ext cx="599844" cy="400110"/>
          </a:xfrm>
          <a:prstGeom prst="rect">
            <a:avLst/>
          </a:prstGeom>
          <a:noFill/>
        </p:spPr>
        <p:txBody>
          <a:bodyPr wrap="none" rtlCol="0">
            <a:spAutoFit/>
          </a:bodyPr>
          <a:lstStyle/>
          <a:p>
            <a:r>
              <a:rPr lang="en-US" sz="2000" b="1" dirty="0" smtClean="0"/>
              <a:t>A00</a:t>
            </a:r>
            <a:endParaRPr lang="en-US" b="1" dirty="0"/>
          </a:p>
        </p:txBody>
      </p:sp>
      <p:sp>
        <p:nvSpPr>
          <p:cNvPr id="6" name="TextBox 5"/>
          <p:cNvSpPr txBox="1"/>
          <p:nvPr/>
        </p:nvSpPr>
        <p:spPr>
          <a:xfrm>
            <a:off x="827903" y="1915463"/>
            <a:ext cx="7587048" cy="2862322"/>
          </a:xfrm>
          <a:prstGeom prst="rect">
            <a:avLst/>
          </a:prstGeom>
          <a:noFill/>
        </p:spPr>
        <p:txBody>
          <a:bodyPr wrap="square" rtlCol="0">
            <a:spAutoFit/>
          </a:bodyPr>
          <a:lstStyle/>
          <a:p>
            <a:r>
              <a:rPr lang="en-US" b="1" dirty="0" smtClean="0"/>
              <a:t>THIS IS VERSION 9 OF THIS SLIDE DECK.  SOME OF THE INCLUDED SLIDES WERE SUPPRESSED DURING MY PRESENTATION, TO FIT THE PRESENTATION INTO THE ALLOCATED 30 MINUTES.  MOST OF THOSE SUPPRESSED SLIDES HAVE BEEN RESTORED, WITH A FEW AT THE END IN THE ‘HIP POCKET’ SECTION.  THE TEXT OF MY PRESENTATION HAS BEEN ADDED IN THE NOTES PAGES.</a:t>
            </a:r>
          </a:p>
          <a:p>
            <a:endParaRPr lang="en-US" b="1" dirty="0"/>
          </a:p>
          <a:p>
            <a:r>
              <a:rPr lang="en-US" b="1" dirty="0" smtClean="0"/>
              <a:t>DUE TO MY USE OF ANIMATION, A SIMPLE PRINTED COPY OF THE SLIDES IS NOT ALWAYS READABLE.  FOR BEST VIEWING, PRINT THE NOTES PAGES, AND READ THE TEXT IN THE NOTES PAGES AS YOU FLIP THROUGH A SLIDE SHOW.</a:t>
            </a:r>
            <a:endParaRPr lang="en-US" b="1" dirty="0"/>
          </a:p>
        </p:txBody>
      </p:sp>
    </p:spTree>
    <p:extLst>
      <p:ext uri="{BB962C8B-B14F-4D97-AF65-F5344CB8AC3E}">
        <p14:creationId xmlns:p14="http://schemas.microsoft.com/office/powerpoint/2010/main" val="10454973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990600"/>
            <a:ext cx="8534400" cy="1470025"/>
          </a:xfrm>
        </p:spPr>
        <p:txBody>
          <a:bodyPr>
            <a:normAutofit fontScale="90000"/>
          </a:bodyPr>
          <a:lstStyle/>
          <a:p>
            <a:r>
              <a:rPr lang="en-US" sz="6700" b="1" dirty="0"/>
              <a:t>Modeling EROI</a:t>
            </a:r>
            <a:r>
              <a:rPr lang="en-US" dirty="0"/>
              <a:t> </a:t>
            </a:r>
            <a:r>
              <a:rPr lang="en-US" dirty="0" smtClean="0"/>
              <a:t/>
            </a:r>
            <a:br>
              <a:rPr lang="en-US" dirty="0" smtClean="0"/>
            </a:br>
            <a:r>
              <a:rPr lang="en-US" dirty="0"/>
              <a:t>C</a:t>
            </a:r>
            <a:r>
              <a:rPr lang="en-US" dirty="0" smtClean="0"/>
              <a:t>omputationally and Mathematically</a:t>
            </a:r>
            <a:endParaRPr lang="en-US" dirty="0"/>
          </a:p>
        </p:txBody>
      </p:sp>
      <p:sp>
        <p:nvSpPr>
          <p:cNvPr id="3" name="Subtitle 2"/>
          <p:cNvSpPr>
            <a:spLocks noGrp="1"/>
          </p:cNvSpPr>
          <p:nvPr>
            <p:ph type="subTitle" idx="1"/>
          </p:nvPr>
        </p:nvSpPr>
        <p:spPr>
          <a:xfrm>
            <a:off x="685800" y="4648200"/>
            <a:ext cx="3429000" cy="1295400"/>
          </a:xfrm>
        </p:spPr>
        <p:txBody>
          <a:bodyPr>
            <a:normAutofit fontScale="85000" lnSpcReduction="20000"/>
          </a:bodyPr>
          <a:lstStyle/>
          <a:p>
            <a:pPr algn="l"/>
            <a:r>
              <a:rPr lang="en-US" dirty="0" smtClean="0"/>
              <a:t>Garvin H Boyle</a:t>
            </a:r>
          </a:p>
          <a:p>
            <a:pPr algn="l"/>
            <a:r>
              <a:rPr lang="en-US" dirty="0" smtClean="0"/>
              <a:t>ISBPE</a:t>
            </a:r>
          </a:p>
          <a:p>
            <a:pPr algn="l"/>
            <a:r>
              <a:rPr lang="en-US" dirty="0" smtClean="0"/>
              <a:t>19</a:t>
            </a:r>
            <a:r>
              <a:rPr lang="en-US" baseline="30000" dirty="0" smtClean="0"/>
              <a:t>th</a:t>
            </a:r>
            <a:r>
              <a:rPr lang="en-US" dirty="0" smtClean="0"/>
              <a:t> June 2017</a:t>
            </a:r>
            <a:endParaRPr lang="en-US" dirty="0"/>
          </a:p>
        </p:txBody>
      </p:sp>
      <p:sp>
        <p:nvSpPr>
          <p:cNvPr id="4" name="Subtitle 2"/>
          <p:cNvSpPr txBox="1">
            <a:spLocks/>
          </p:cNvSpPr>
          <p:nvPr/>
        </p:nvSpPr>
        <p:spPr>
          <a:xfrm>
            <a:off x="4065270" y="5260769"/>
            <a:ext cx="4495800" cy="1178131"/>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r"/>
            <a:r>
              <a:rPr lang="en-US" sz="2800" dirty="0" smtClean="0"/>
              <a:t>Orrery-software.webs.com</a:t>
            </a:r>
          </a:p>
          <a:p>
            <a:pPr algn="r"/>
            <a:r>
              <a:rPr lang="en-US" sz="2800" dirty="0" smtClean="0"/>
              <a:t>Orrery@Rogers.com</a:t>
            </a:r>
            <a:endParaRPr lang="en-US"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84580" y="2529444"/>
            <a:ext cx="3392988"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4202" y="2529444"/>
            <a:ext cx="2828925" cy="1981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0" y="6484115"/>
            <a:ext cx="599844" cy="400110"/>
          </a:xfrm>
          <a:prstGeom prst="rect">
            <a:avLst/>
          </a:prstGeom>
          <a:noFill/>
        </p:spPr>
        <p:txBody>
          <a:bodyPr wrap="none" rtlCol="0">
            <a:spAutoFit/>
          </a:bodyPr>
          <a:lstStyle/>
          <a:p>
            <a:r>
              <a:rPr lang="en-US" sz="2000" b="1" dirty="0" smtClean="0"/>
              <a:t>A01</a:t>
            </a:r>
            <a:endParaRPr lang="en-US" b="1" dirty="0"/>
          </a:p>
        </p:txBody>
      </p:sp>
    </p:spTree>
    <p:extLst>
      <p:ext uri="{BB962C8B-B14F-4D97-AF65-F5344CB8AC3E}">
        <p14:creationId xmlns:p14="http://schemas.microsoft.com/office/powerpoint/2010/main" val="228140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1027"/>
                                        </p:tgtEl>
                                      </p:cBhvr>
                                    </p:animEffect>
                                    <p:animScale>
                                      <p:cBhvr>
                                        <p:cTn id="7" dur="250" autoRev="1" fill="hold"/>
                                        <p:tgtEl>
                                          <p:spTgt spid="1027"/>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nodeType="clickEffect">
                                  <p:stCondLst>
                                    <p:cond delay="0"/>
                                  </p:stCondLst>
                                  <p:childTnLst>
                                    <p:animEffect transition="out" filter="fade">
                                      <p:cBhvr>
                                        <p:cTn id="11" dur="500" tmFilter="0, 0; .2, .5; .8, .5; 1, 0"/>
                                        <p:tgtEl>
                                          <p:spTgt spid="1026"/>
                                        </p:tgtEl>
                                      </p:cBhvr>
                                    </p:animEffect>
                                    <p:animScale>
                                      <p:cBhvr>
                                        <p:cTn id="12" dur="250" autoRev="1" fill="hold"/>
                                        <p:tgtEl>
                                          <p:spTgt spid="102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761"/>
            <a:ext cx="8229600" cy="1143000"/>
          </a:xfrm>
        </p:spPr>
        <p:txBody>
          <a:bodyPr/>
          <a:lstStyle/>
          <a:p>
            <a:r>
              <a:rPr lang="en-US" dirty="0" smtClean="0"/>
              <a:t>Outline of Presentation</a:t>
            </a:r>
            <a:endParaRPr lang="en-US" dirty="0"/>
          </a:p>
        </p:txBody>
      </p:sp>
      <p:sp>
        <p:nvSpPr>
          <p:cNvPr id="3" name="Content Placeholder 2"/>
          <p:cNvSpPr>
            <a:spLocks noGrp="1"/>
          </p:cNvSpPr>
          <p:nvPr>
            <p:ph idx="1"/>
          </p:nvPr>
        </p:nvSpPr>
        <p:spPr>
          <a:xfrm>
            <a:off x="457200" y="1066800"/>
            <a:ext cx="8229600" cy="4525963"/>
          </a:xfrm>
        </p:spPr>
        <p:txBody>
          <a:bodyPr>
            <a:normAutofit fontScale="70000" lnSpcReduction="20000"/>
          </a:bodyPr>
          <a:lstStyle/>
          <a:p>
            <a:r>
              <a:rPr lang="en-US" dirty="0" smtClean="0"/>
              <a:t>Introduction/Context</a:t>
            </a:r>
          </a:p>
          <a:p>
            <a:r>
              <a:rPr lang="en-US" dirty="0" smtClean="0"/>
              <a:t>Computational Demonstrations</a:t>
            </a:r>
          </a:p>
          <a:p>
            <a:pPr lvl="1"/>
            <a:r>
              <a:rPr lang="en-US" dirty="0" smtClean="0"/>
              <a:t>Brief Description of Model Ecosystem</a:t>
            </a:r>
          </a:p>
          <a:p>
            <a:pPr lvl="1"/>
            <a:r>
              <a:rPr lang="en-US" dirty="0" smtClean="0"/>
              <a:t>Demonstration </a:t>
            </a:r>
            <a:r>
              <a:rPr lang="en-US" dirty="0"/>
              <a:t>of evolving population</a:t>
            </a:r>
            <a:endParaRPr lang="en-US" dirty="0" smtClean="0"/>
          </a:p>
          <a:p>
            <a:pPr lvl="1"/>
            <a:r>
              <a:rPr lang="en-US" dirty="0" smtClean="0"/>
              <a:t>Demonstration of system-level behaviour</a:t>
            </a:r>
          </a:p>
          <a:p>
            <a:pPr lvl="1"/>
            <a:r>
              <a:rPr lang="en-US" dirty="0" smtClean="0"/>
              <a:t>Demonstration of Jevon’s Paradox</a:t>
            </a:r>
          </a:p>
          <a:p>
            <a:r>
              <a:rPr lang="en-US" dirty="0"/>
              <a:t>Mathematical Explorations</a:t>
            </a:r>
          </a:p>
          <a:p>
            <a:pPr lvl="1"/>
            <a:r>
              <a:rPr lang="en-US" dirty="0"/>
              <a:t>Definitions</a:t>
            </a:r>
          </a:p>
          <a:p>
            <a:pPr lvl="2"/>
            <a:r>
              <a:rPr lang="en-US" dirty="0"/>
              <a:t>Micro-Factors of Production and ICBT Curve Sets</a:t>
            </a:r>
          </a:p>
          <a:p>
            <a:pPr lvl="2"/>
            <a:r>
              <a:rPr lang="en-US" dirty="0"/>
              <a:t>Efficiency (</a:t>
            </a:r>
            <a:r>
              <a:rPr lang="en-US" dirty="0">
                <a:sym typeface="Symbol"/>
              </a:rPr>
              <a:t></a:t>
            </a:r>
            <a:r>
              <a:rPr lang="en-US" dirty="0"/>
              <a:t>), Return on Investment (</a:t>
            </a:r>
            <a:r>
              <a:rPr lang="en-US" dirty="0">
                <a:latin typeface="Script MT Bold"/>
              </a:rPr>
              <a:t>R</a:t>
            </a:r>
            <a:r>
              <a:rPr lang="en-US" dirty="0"/>
              <a:t>), Power (</a:t>
            </a:r>
            <a:r>
              <a:rPr lang="en-US" dirty="0">
                <a:sym typeface="Symbol"/>
              </a:rPr>
              <a:t></a:t>
            </a:r>
            <a:r>
              <a:rPr lang="en-US" dirty="0"/>
              <a:t>)</a:t>
            </a:r>
          </a:p>
          <a:p>
            <a:pPr lvl="1"/>
            <a:r>
              <a:rPr lang="en-US" dirty="0"/>
              <a:t>Goldilocks Curves </a:t>
            </a:r>
          </a:p>
          <a:p>
            <a:pPr lvl="1"/>
            <a:r>
              <a:rPr lang="en-US" dirty="0"/>
              <a:t>Galbraith’s Theory of the Firm</a:t>
            </a:r>
          </a:p>
          <a:p>
            <a:pPr lvl="1"/>
            <a:r>
              <a:rPr lang="en-US" dirty="0"/>
              <a:t>Growth and Decay – Two Competing Paradigms</a:t>
            </a:r>
          </a:p>
          <a:p>
            <a:pPr lvl="1"/>
            <a:r>
              <a:rPr lang="en-US" dirty="0"/>
              <a:t>Metabolic Growth – Discrete-time formulae</a:t>
            </a:r>
          </a:p>
          <a:p>
            <a:endParaRPr lang="en-US" dirty="0" smtClean="0"/>
          </a:p>
          <a:p>
            <a:endParaRPr lang="en-US" dirty="0"/>
          </a:p>
        </p:txBody>
      </p:sp>
      <p:sp>
        <p:nvSpPr>
          <p:cNvPr id="4" name="Left Arrow 3"/>
          <p:cNvSpPr/>
          <p:nvPr/>
        </p:nvSpPr>
        <p:spPr>
          <a:xfrm>
            <a:off x="4045527" y="806037"/>
            <a:ext cx="1524000" cy="685800"/>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0" y="6484115"/>
            <a:ext cx="599844" cy="400110"/>
          </a:xfrm>
          <a:prstGeom prst="rect">
            <a:avLst/>
          </a:prstGeom>
          <a:noFill/>
        </p:spPr>
        <p:txBody>
          <a:bodyPr wrap="none" rtlCol="0">
            <a:spAutoFit/>
          </a:bodyPr>
          <a:lstStyle/>
          <a:p>
            <a:r>
              <a:rPr lang="en-US" sz="2000" b="1" dirty="0" smtClean="0"/>
              <a:t>A02</a:t>
            </a:r>
            <a:endParaRPr lang="en-US" b="1" dirty="0"/>
          </a:p>
        </p:txBody>
      </p:sp>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50911" y="3636161"/>
            <a:ext cx="2146324" cy="1213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450854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761"/>
            <a:ext cx="8229600" cy="1143000"/>
          </a:xfrm>
        </p:spPr>
        <p:txBody>
          <a:bodyPr>
            <a:normAutofit fontScale="90000"/>
          </a:bodyPr>
          <a:lstStyle/>
          <a:p>
            <a:r>
              <a:rPr lang="en-US" dirty="0" smtClean="0"/>
              <a:t>Why I First Came to a BPE Conference!</a:t>
            </a:r>
            <a:endParaRPr lang="en-US"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09010" y="3548788"/>
            <a:ext cx="3505199" cy="19719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8200" y="1121674"/>
            <a:ext cx="4191000" cy="23562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5105400" y="1121674"/>
            <a:ext cx="3128962" cy="2031325"/>
          </a:xfrm>
          <a:prstGeom prst="rect">
            <a:avLst/>
          </a:prstGeom>
          <a:noFill/>
        </p:spPr>
        <p:txBody>
          <a:bodyPr wrap="square" rtlCol="0">
            <a:spAutoFit/>
          </a:bodyPr>
          <a:lstStyle/>
          <a:p>
            <a:r>
              <a:rPr lang="en-US" b="1" dirty="0" smtClean="0"/>
              <a:t>ModEco:</a:t>
            </a:r>
          </a:p>
          <a:p>
            <a:pPr marL="285750" indent="-285750">
              <a:buFont typeface="Arial" panose="020B0604020202020204" pitchFamily="34" charset="0"/>
              <a:buChar char="•"/>
            </a:pPr>
            <a:r>
              <a:rPr lang="en-US" dirty="0" smtClean="0"/>
              <a:t>2010 </a:t>
            </a:r>
          </a:p>
          <a:p>
            <a:pPr marL="285750" indent="-285750">
              <a:buFont typeface="Arial" panose="020B0604020202020204" pitchFamily="34" charset="0"/>
              <a:buChar char="•"/>
            </a:pPr>
            <a:r>
              <a:rPr lang="en-US" dirty="0" smtClean="0"/>
              <a:t>Flourishing agrarian economy</a:t>
            </a:r>
          </a:p>
          <a:p>
            <a:pPr marL="285750" indent="-285750">
              <a:buFont typeface="Arial" panose="020B0604020202020204" pitchFamily="34" charset="0"/>
              <a:buChar char="•"/>
            </a:pPr>
            <a:r>
              <a:rPr lang="en-US" dirty="0" smtClean="0"/>
              <a:t>Plenty of food</a:t>
            </a:r>
          </a:p>
          <a:p>
            <a:pPr marL="285750" indent="-285750">
              <a:buFont typeface="Arial" panose="020B0604020202020204" pitchFamily="34" charset="0"/>
              <a:buChar char="•"/>
            </a:pPr>
            <a:r>
              <a:rPr lang="en-US" dirty="0" smtClean="0"/>
              <a:t>Plenty of Energy</a:t>
            </a:r>
          </a:p>
          <a:p>
            <a:pPr marL="285750" indent="-285750">
              <a:buFont typeface="Arial" panose="020B0604020202020204" pitchFamily="34" charset="0"/>
              <a:buChar char="•"/>
            </a:pPr>
            <a:r>
              <a:rPr lang="en-US" dirty="0" smtClean="0"/>
              <a:t>Should run forever</a:t>
            </a:r>
            <a:endParaRPr lang="en-US" dirty="0"/>
          </a:p>
        </p:txBody>
      </p:sp>
      <p:sp>
        <p:nvSpPr>
          <p:cNvPr id="4" name="TextBox 3"/>
          <p:cNvSpPr txBox="1"/>
          <p:nvPr/>
        </p:nvSpPr>
        <p:spPr>
          <a:xfrm>
            <a:off x="685800" y="3657600"/>
            <a:ext cx="3124200" cy="1754326"/>
          </a:xfrm>
          <a:prstGeom prst="rect">
            <a:avLst/>
          </a:prstGeom>
          <a:noFill/>
        </p:spPr>
        <p:txBody>
          <a:bodyPr wrap="square" rtlCol="0">
            <a:spAutoFit/>
          </a:bodyPr>
          <a:lstStyle/>
          <a:p>
            <a:r>
              <a:rPr lang="en-US" b="1" dirty="0" smtClean="0"/>
              <a:t>BUT:</a:t>
            </a:r>
          </a:p>
          <a:p>
            <a:pPr marL="285750" indent="-285750">
              <a:buFont typeface="Arial" panose="020B0604020202020204" pitchFamily="34" charset="0"/>
              <a:buChar char="•"/>
            </a:pPr>
            <a:r>
              <a:rPr lang="en-US" dirty="0" smtClean="0"/>
              <a:t>Not sustainable</a:t>
            </a:r>
          </a:p>
          <a:p>
            <a:pPr marL="285750" indent="-285750">
              <a:buFont typeface="Arial" panose="020B0604020202020204" pitchFamily="34" charset="0"/>
              <a:buChar char="•"/>
            </a:pPr>
            <a:r>
              <a:rPr lang="en-US" dirty="0" smtClean="0"/>
              <a:t>Almost always crashes mysteriously</a:t>
            </a:r>
          </a:p>
          <a:p>
            <a:pPr marL="285750" indent="-285750">
              <a:buFont typeface="Arial" panose="020B0604020202020204" pitchFamily="34" charset="0"/>
              <a:buChar char="•"/>
            </a:pPr>
            <a:r>
              <a:rPr lang="en-US" b="1" dirty="0" smtClean="0"/>
              <a:t>Price/Value gap emerges, causing price instability</a:t>
            </a:r>
            <a:endParaRPr lang="en-US" b="1" dirty="0"/>
          </a:p>
        </p:txBody>
      </p:sp>
      <p:sp>
        <p:nvSpPr>
          <p:cNvPr id="5" name="Oval 4"/>
          <p:cNvSpPr/>
          <p:nvPr/>
        </p:nvSpPr>
        <p:spPr>
          <a:xfrm>
            <a:off x="6629400" y="3657600"/>
            <a:ext cx="990600" cy="877162"/>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1676400" y="5651044"/>
            <a:ext cx="5448300" cy="461665"/>
          </a:xfrm>
          <a:prstGeom prst="rect">
            <a:avLst/>
          </a:prstGeom>
          <a:noFill/>
        </p:spPr>
        <p:txBody>
          <a:bodyPr wrap="square" rtlCol="0">
            <a:spAutoFit/>
          </a:bodyPr>
          <a:lstStyle/>
          <a:p>
            <a:pPr algn="ctr"/>
            <a:r>
              <a:rPr lang="en-US" sz="2400" b="1" dirty="0" smtClean="0">
                <a:solidFill>
                  <a:srgbClr val="FF0000"/>
                </a:solidFill>
              </a:rPr>
              <a:t>I COULD NOT FIND AN ANSWER IN NCE.</a:t>
            </a:r>
            <a:endParaRPr lang="en-US" sz="2400" b="1" dirty="0">
              <a:solidFill>
                <a:srgbClr val="FF0000"/>
              </a:solidFill>
            </a:endParaRPr>
          </a:p>
        </p:txBody>
      </p:sp>
      <p:sp>
        <p:nvSpPr>
          <p:cNvPr id="7" name="TextBox 6"/>
          <p:cNvSpPr txBox="1"/>
          <p:nvPr/>
        </p:nvSpPr>
        <p:spPr>
          <a:xfrm>
            <a:off x="1128156" y="6219586"/>
            <a:ext cx="7778337" cy="400110"/>
          </a:xfrm>
          <a:prstGeom prst="rect">
            <a:avLst/>
          </a:prstGeom>
          <a:noFill/>
        </p:spPr>
        <p:txBody>
          <a:bodyPr wrap="square" rtlCol="0">
            <a:spAutoFit/>
          </a:bodyPr>
          <a:lstStyle/>
          <a:p>
            <a:pPr algn="r"/>
            <a:r>
              <a:rPr lang="en-US" sz="1000" b="1" i="1" dirty="0"/>
              <a:t>Boyle, Garvin H (2017, April 13). "01a ModEco V2.05 – Model Economies – In C++" (Version 3). </a:t>
            </a:r>
            <a:r>
              <a:rPr lang="en-US" sz="1000" b="1" i="1" dirty="0" err="1"/>
              <a:t>CoMSES</a:t>
            </a:r>
            <a:r>
              <a:rPr lang="en-US" sz="1000" b="1" i="1" dirty="0"/>
              <a:t> Computational Model Library. </a:t>
            </a:r>
            <a:endParaRPr lang="en-US" sz="1000" b="1" i="1" dirty="0" smtClean="0"/>
          </a:p>
          <a:p>
            <a:pPr algn="r"/>
            <a:r>
              <a:rPr lang="en-US" sz="1000" b="1" i="1" dirty="0" smtClean="0"/>
              <a:t>Retrieved </a:t>
            </a:r>
            <a:r>
              <a:rPr lang="en-US" sz="1000" b="1" i="1" dirty="0"/>
              <a:t>from: https://www.openabm.org/model/3613/version/3</a:t>
            </a:r>
          </a:p>
        </p:txBody>
      </p:sp>
      <p:sp>
        <p:nvSpPr>
          <p:cNvPr id="10" name="TextBox 9"/>
          <p:cNvSpPr txBox="1"/>
          <p:nvPr/>
        </p:nvSpPr>
        <p:spPr>
          <a:xfrm>
            <a:off x="0" y="6484115"/>
            <a:ext cx="599844" cy="400110"/>
          </a:xfrm>
          <a:prstGeom prst="rect">
            <a:avLst/>
          </a:prstGeom>
          <a:noFill/>
        </p:spPr>
        <p:txBody>
          <a:bodyPr wrap="none" rtlCol="0">
            <a:spAutoFit/>
          </a:bodyPr>
          <a:lstStyle/>
          <a:p>
            <a:r>
              <a:rPr lang="en-US" sz="2000" b="1" dirty="0" smtClean="0"/>
              <a:t>A03</a:t>
            </a:r>
            <a:endParaRPr lang="en-US" b="1" dirty="0"/>
          </a:p>
        </p:txBody>
      </p:sp>
    </p:spTree>
    <p:extLst>
      <p:ext uri="{BB962C8B-B14F-4D97-AF65-F5344CB8AC3E}">
        <p14:creationId xmlns:p14="http://schemas.microsoft.com/office/powerpoint/2010/main" val="3472598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 calcmode="lin" valueType="num">
                                      <p:cBhvr additive="base">
                                        <p:cTn id="1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026"/>
                                        </p:tgtEl>
                                        <p:attrNameLst>
                                          <p:attrName>style.visibility</p:attrName>
                                        </p:attrNameLst>
                                      </p:cBhvr>
                                      <p:to>
                                        <p:strVal val="visible"/>
                                      </p:to>
                                    </p:set>
                                    <p:anim calcmode="lin" valueType="num">
                                      <p:cBhvr additive="base">
                                        <p:cTn id="19" dur="500" fill="hold"/>
                                        <p:tgtEl>
                                          <p:spTgt spid="1026"/>
                                        </p:tgtEl>
                                        <p:attrNameLst>
                                          <p:attrName>ppt_x</p:attrName>
                                        </p:attrNameLst>
                                      </p:cBhvr>
                                      <p:tavLst>
                                        <p:tav tm="0">
                                          <p:val>
                                            <p:strVal val="#ppt_x"/>
                                          </p:val>
                                        </p:tav>
                                        <p:tav tm="100000">
                                          <p:val>
                                            <p:strVal val="#ppt_x"/>
                                          </p:val>
                                        </p:tav>
                                      </p:tavLst>
                                    </p:anim>
                                    <p:anim calcmode="lin" valueType="num">
                                      <p:cBhvr additive="base">
                                        <p:cTn id="20"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childTnLst>
                          </p:cTn>
                        </p:par>
                        <p:par>
                          <p:cTn id="31" fill="hold">
                            <p:stCondLst>
                              <p:cond delay="500"/>
                            </p:stCondLst>
                            <p:childTnLst>
                              <p:par>
                                <p:cTn id="32" presetID="2" presetClass="entr" presetSubtype="4"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ppt_x"/>
                                          </p:val>
                                        </p:tav>
                                        <p:tav tm="100000">
                                          <p:val>
                                            <p:strVal val="#ppt_x"/>
                                          </p:val>
                                        </p:tav>
                                      </p:tavLst>
                                    </p:anim>
                                    <p:anim calcmode="lin" valueType="num">
                                      <p:cBhvr additive="base">
                                        <p:cTn id="3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752475" y="228600"/>
            <a:ext cx="7639050" cy="914400"/>
          </a:xfrm>
          <a:prstGeom prst="rect">
            <a:avLst/>
          </a:prstGeom>
        </p:spPr>
        <p:txBody>
          <a:bodyPr vert="horz" lIns="91440" tIns="45720" rIns="91440" bIns="45720" rtlCol="0" anchor="ct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Dr Hall’s Inspirational Photo</a:t>
            </a:r>
          </a:p>
          <a:p>
            <a:r>
              <a:rPr lang="en-US" sz="3100" b="1" dirty="0" smtClean="0"/>
              <a:t>4</a:t>
            </a:r>
            <a:r>
              <a:rPr lang="en-US" sz="3100" b="1" baseline="30000" dirty="0" smtClean="0"/>
              <a:t>th</a:t>
            </a:r>
            <a:r>
              <a:rPr lang="en-US" sz="3100" b="1" dirty="0" smtClean="0"/>
              <a:t> BPE Conference, Vermont, 2012</a:t>
            </a:r>
            <a:endParaRPr lang="en-US" sz="3100" b="1"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475" y="1433237"/>
            <a:ext cx="7639050" cy="49788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0" y="6484115"/>
            <a:ext cx="599844" cy="400110"/>
          </a:xfrm>
          <a:prstGeom prst="rect">
            <a:avLst/>
          </a:prstGeom>
          <a:noFill/>
        </p:spPr>
        <p:txBody>
          <a:bodyPr wrap="none" rtlCol="0">
            <a:spAutoFit/>
          </a:bodyPr>
          <a:lstStyle/>
          <a:p>
            <a:r>
              <a:rPr lang="en-US" sz="2000" b="1" dirty="0" smtClean="0"/>
              <a:t>A04</a:t>
            </a:r>
            <a:endParaRPr lang="en-US" b="1" dirty="0"/>
          </a:p>
        </p:txBody>
      </p:sp>
    </p:spTree>
    <p:extLst>
      <p:ext uri="{BB962C8B-B14F-4D97-AF65-F5344CB8AC3E}">
        <p14:creationId xmlns:p14="http://schemas.microsoft.com/office/powerpoint/2010/main" val="30411235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Situating My Interests</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dirty="0" smtClean="0"/>
              <a:t>Sustainable Modern Economic System</a:t>
            </a:r>
          </a:p>
          <a:p>
            <a:endParaRPr lang="en-US" dirty="0" smtClean="0"/>
          </a:p>
          <a:p>
            <a:r>
              <a:rPr lang="en-US" dirty="0" smtClean="0"/>
              <a:t>Biophysical Perspective</a:t>
            </a:r>
          </a:p>
          <a:p>
            <a:pPr lvl="1"/>
            <a:endParaRPr lang="en-US" dirty="0" smtClean="0"/>
          </a:p>
          <a:p>
            <a:pPr lvl="1"/>
            <a:r>
              <a:rPr lang="en-US" dirty="0" smtClean="0"/>
              <a:t>Enigmatic phenomena</a:t>
            </a:r>
          </a:p>
          <a:p>
            <a:pPr lvl="2"/>
            <a:r>
              <a:rPr lang="en-US" dirty="0" smtClean="0"/>
              <a:t>Time value of money</a:t>
            </a:r>
          </a:p>
          <a:p>
            <a:pPr lvl="2"/>
            <a:r>
              <a:rPr lang="en-US" dirty="0" smtClean="0"/>
              <a:t>Price/Value paradox</a:t>
            </a:r>
          </a:p>
          <a:p>
            <a:pPr lvl="2"/>
            <a:r>
              <a:rPr lang="en-US" dirty="0" smtClean="0"/>
              <a:t>Jevon’s paradox</a:t>
            </a:r>
          </a:p>
          <a:p>
            <a:pPr lvl="2"/>
            <a:r>
              <a:rPr lang="en-US" dirty="0" smtClean="0"/>
              <a:t>Sources of complexity</a:t>
            </a:r>
            <a:endParaRPr lang="en-US" dirty="0"/>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34000" y="2133600"/>
            <a:ext cx="2421902" cy="18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4724400" y="3581400"/>
            <a:ext cx="2209800" cy="2646878"/>
          </a:xfrm>
          <a:prstGeom prst="rect">
            <a:avLst/>
          </a:prstGeom>
          <a:noFill/>
        </p:spPr>
        <p:txBody>
          <a:bodyPr wrap="square" rtlCol="0">
            <a:spAutoFit/>
          </a:bodyPr>
          <a:lstStyle/>
          <a:p>
            <a:r>
              <a:rPr lang="en-US" sz="16600" dirty="0" smtClean="0">
                <a:solidFill>
                  <a:srgbClr val="FF0000"/>
                </a:solidFill>
              </a:rPr>
              <a:t>?!</a:t>
            </a:r>
            <a:endParaRPr lang="en-US" sz="16600" dirty="0">
              <a:solidFill>
                <a:srgbClr val="FF0000"/>
              </a:solidFill>
            </a:endParaRPr>
          </a:p>
        </p:txBody>
      </p:sp>
      <p:pic>
        <p:nvPicPr>
          <p:cNvPr id="1126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44951" y="4028003"/>
            <a:ext cx="2352675" cy="2200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0" y="6484115"/>
            <a:ext cx="599844" cy="400110"/>
          </a:xfrm>
          <a:prstGeom prst="rect">
            <a:avLst/>
          </a:prstGeom>
          <a:noFill/>
        </p:spPr>
        <p:txBody>
          <a:bodyPr wrap="none" rtlCol="0">
            <a:spAutoFit/>
          </a:bodyPr>
          <a:lstStyle/>
          <a:p>
            <a:r>
              <a:rPr lang="en-US" sz="2000" b="1" dirty="0" smtClean="0"/>
              <a:t>A05</a:t>
            </a:r>
            <a:endParaRPr lang="en-US" b="1" dirty="0"/>
          </a:p>
        </p:txBody>
      </p:sp>
    </p:spTree>
    <p:extLst>
      <p:ext uri="{BB962C8B-B14F-4D97-AF65-F5344CB8AC3E}">
        <p14:creationId xmlns:p14="http://schemas.microsoft.com/office/powerpoint/2010/main" val="2975779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074"/>
                                        </p:tgtEl>
                                        <p:attrNameLst>
                                          <p:attrName>style.visibility</p:attrName>
                                        </p:attrNameLst>
                                      </p:cBhvr>
                                      <p:to>
                                        <p:strVal val="visible"/>
                                      </p:to>
                                    </p:set>
                                    <p:anim calcmode="lin" valueType="num">
                                      <p:cBhvr additive="base">
                                        <p:cTn id="17" dur="500" fill="hold"/>
                                        <p:tgtEl>
                                          <p:spTgt spid="3074"/>
                                        </p:tgtEl>
                                        <p:attrNameLst>
                                          <p:attrName>ppt_x</p:attrName>
                                        </p:attrNameLst>
                                      </p:cBhvr>
                                      <p:tavLst>
                                        <p:tav tm="0">
                                          <p:val>
                                            <p:strVal val="#ppt_x"/>
                                          </p:val>
                                        </p:tav>
                                        <p:tav tm="100000">
                                          <p:val>
                                            <p:strVal val="#ppt_x"/>
                                          </p:val>
                                        </p:tav>
                                      </p:tavLst>
                                    </p:anim>
                                    <p:anim calcmode="lin" valueType="num">
                                      <p:cBhvr additive="base">
                                        <p:cTn id="18"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 calcmode="lin" valueType="num">
                                      <p:cBhvr additive="base">
                                        <p:cTn id="3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7" end="7"/>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 calcmode="lin" valueType="num">
                                      <p:cBhvr additive="base">
                                        <p:cTn id="3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8" end="8"/>
                                            </p:txEl>
                                          </p:spTgt>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500" fill="hold"/>
                                        <p:tgtEl>
                                          <p:spTgt spid="4"/>
                                        </p:tgtEl>
                                        <p:attrNameLst>
                                          <p:attrName>ppt_x</p:attrName>
                                        </p:attrNameLst>
                                      </p:cBhvr>
                                      <p:tavLst>
                                        <p:tav tm="0">
                                          <p:val>
                                            <p:strVal val="#ppt_x"/>
                                          </p:val>
                                        </p:tav>
                                        <p:tav tm="100000">
                                          <p:val>
                                            <p:strVal val="#ppt_x"/>
                                          </p:val>
                                        </p:tav>
                                      </p:tavLst>
                                    </p:anim>
                                    <p:anim calcmode="lin" valueType="num">
                                      <p:cBhvr additive="base">
                                        <p:cTn id="44" dur="500" fill="hold"/>
                                        <p:tgtEl>
                                          <p:spTgt spid="4"/>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1267"/>
                                        </p:tgtEl>
                                        <p:attrNameLst>
                                          <p:attrName>style.visibility</p:attrName>
                                        </p:attrNameLst>
                                      </p:cBhvr>
                                      <p:to>
                                        <p:strVal val="visible"/>
                                      </p:to>
                                    </p:set>
                                    <p:anim calcmode="lin" valueType="num">
                                      <p:cBhvr additive="base">
                                        <p:cTn id="47" dur="500" fill="hold"/>
                                        <p:tgtEl>
                                          <p:spTgt spid="11267"/>
                                        </p:tgtEl>
                                        <p:attrNameLst>
                                          <p:attrName>ppt_x</p:attrName>
                                        </p:attrNameLst>
                                      </p:cBhvr>
                                      <p:tavLst>
                                        <p:tav tm="0">
                                          <p:val>
                                            <p:strVal val="#ppt_x"/>
                                          </p:val>
                                        </p:tav>
                                        <p:tav tm="100000">
                                          <p:val>
                                            <p:strVal val="#ppt_x"/>
                                          </p:val>
                                        </p:tav>
                                      </p:tavLst>
                                    </p:anim>
                                    <p:anim calcmode="lin" valueType="num">
                                      <p:cBhvr additive="base">
                                        <p:cTn id="48" dur="500" fill="hold"/>
                                        <p:tgtEl>
                                          <p:spTgt spid="1126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My Approach</a:t>
            </a:r>
            <a:endParaRPr lang="en-US" dirty="0"/>
          </a:p>
        </p:txBody>
      </p:sp>
      <p:sp>
        <p:nvSpPr>
          <p:cNvPr id="3" name="Content Placeholder 2"/>
          <p:cNvSpPr>
            <a:spLocks noGrp="1"/>
          </p:cNvSpPr>
          <p:nvPr>
            <p:ph idx="1"/>
          </p:nvPr>
        </p:nvSpPr>
        <p:spPr>
          <a:xfrm>
            <a:off x="457200" y="1600200"/>
            <a:ext cx="6172200" cy="4525963"/>
          </a:xfrm>
        </p:spPr>
        <p:txBody>
          <a:bodyPr>
            <a:normAutofit lnSpcReduction="10000"/>
          </a:bodyPr>
          <a:lstStyle/>
          <a:p>
            <a:r>
              <a:rPr lang="en-US" dirty="0" smtClean="0"/>
              <a:t>Identify economic phenomena that do not appear to be well-addressed in NCE.</a:t>
            </a:r>
          </a:p>
          <a:p>
            <a:r>
              <a:rPr lang="en-US" dirty="0" smtClean="0"/>
              <a:t>Build computational models in which the dynamics of interest are demonstrated.</a:t>
            </a:r>
          </a:p>
          <a:p>
            <a:r>
              <a:rPr lang="en-US" dirty="0" smtClean="0"/>
              <a:t>Seek insight into how the dynamics operate, and their theoretical implications.</a:t>
            </a:r>
          </a:p>
          <a:p>
            <a:endParaRPr lang="en-US" dirty="0"/>
          </a:p>
        </p:txBody>
      </p:sp>
      <p:pic>
        <p:nvPicPr>
          <p:cNvPr id="10244"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64499" y="4191000"/>
            <a:ext cx="2971800" cy="18569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83624" y="1371600"/>
            <a:ext cx="2352675" cy="2200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0" y="6484115"/>
            <a:ext cx="599844" cy="400110"/>
          </a:xfrm>
          <a:prstGeom prst="rect">
            <a:avLst/>
          </a:prstGeom>
          <a:noFill/>
        </p:spPr>
        <p:txBody>
          <a:bodyPr wrap="none" rtlCol="0">
            <a:spAutoFit/>
          </a:bodyPr>
          <a:lstStyle/>
          <a:p>
            <a:r>
              <a:rPr lang="en-US" sz="2000" b="1" dirty="0" smtClean="0"/>
              <a:t>A06</a:t>
            </a:r>
            <a:endParaRPr lang="en-US" b="1" dirty="0"/>
          </a:p>
        </p:txBody>
      </p:sp>
    </p:spTree>
    <p:extLst>
      <p:ext uri="{BB962C8B-B14F-4D97-AF65-F5344CB8AC3E}">
        <p14:creationId xmlns:p14="http://schemas.microsoft.com/office/powerpoint/2010/main" val="397627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245"/>
                                        </p:tgtEl>
                                        <p:attrNameLst>
                                          <p:attrName>style.visibility</p:attrName>
                                        </p:attrNameLst>
                                      </p:cBhvr>
                                      <p:to>
                                        <p:strVal val="visible"/>
                                      </p:to>
                                    </p:set>
                                    <p:anim calcmode="lin" valueType="num">
                                      <p:cBhvr additive="base">
                                        <p:cTn id="11" dur="500" fill="hold"/>
                                        <p:tgtEl>
                                          <p:spTgt spid="10245"/>
                                        </p:tgtEl>
                                        <p:attrNameLst>
                                          <p:attrName>ppt_x</p:attrName>
                                        </p:attrNameLst>
                                      </p:cBhvr>
                                      <p:tavLst>
                                        <p:tav tm="0">
                                          <p:val>
                                            <p:strVal val="#ppt_x"/>
                                          </p:val>
                                        </p:tav>
                                        <p:tav tm="100000">
                                          <p:val>
                                            <p:strVal val="#ppt_x"/>
                                          </p:val>
                                        </p:tav>
                                      </p:tavLst>
                                    </p:anim>
                                    <p:anim calcmode="lin" valueType="num">
                                      <p:cBhvr additive="base">
                                        <p:cTn id="12" dur="500" fill="hold"/>
                                        <p:tgtEl>
                                          <p:spTgt spid="1024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244"/>
                                        </p:tgtEl>
                                        <p:attrNameLst>
                                          <p:attrName>style.visibility</p:attrName>
                                        </p:attrNameLst>
                                      </p:cBhvr>
                                      <p:to>
                                        <p:strVal val="visible"/>
                                      </p:to>
                                    </p:set>
                                    <p:anim calcmode="lin" valueType="num">
                                      <p:cBhvr additive="base">
                                        <p:cTn id="21" dur="500" fill="hold"/>
                                        <p:tgtEl>
                                          <p:spTgt spid="10244"/>
                                        </p:tgtEl>
                                        <p:attrNameLst>
                                          <p:attrName>ppt_x</p:attrName>
                                        </p:attrNameLst>
                                      </p:cBhvr>
                                      <p:tavLst>
                                        <p:tav tm="0">
                                          <p:val>
                                            <p:strVal val="#ppt_x"/>
                                          </p:val>
                                        </p:tav>
                                        <p:tav tm="100000">
                                          <p:val>
                                            <p:strVal val="#ppt_x"/>
                                          </p:val>
                                        </p:tav>
                                      </p:tavLst>
                                    </p:anim>
                                    <p:anim calcmode="lin" valueType="num">
                                      <p:cBhvr additive="base">
                                        <p:cTn id="22" dur="500" fill="hold"/>
                                        <p:tgtEl>
                                          <p:spTgt spid="10244"/>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calcmode="lin" valueType="num">
                                      <p:cBhvr additive="base">
                                        <p:cTn id="2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fontScale="90000"/>
          </a:bodyPr>
          <a:lstStyle/>
          <a:p>
            <a:r>
              <a:rPr lang="en-US" sz="3600" dirty="0" smtClean="0"/>
              <a:t>My Emerging Vision</a:t>
            </a:r>
            <a:r>
              <a:rPr lang="en-US" dirty="0" smtClean="0"/>
              <a:t/>
            </a:r>
            <a:br>
              <a:rPr lang="en-US" dirty="0" smtClean="0"/>
            </a:br>
            <a:r>
              <a:rPr lang="en-US" dirty="0" smtClean="0"/>
              <a:t>Framework of Bio/Eco Dynamics</a:t>
            </a:r>
            <a:endParaRPr lang="en-US" dirty="0"/>
          </a:p>
        </p:txBody>
      </p:sp>
      <p:sp>
        <p:nvSpPr>
          <p:cNvPr id="5" name="Rectangle 4"/>
          <p:cNvSpPr/>
          <p:nvPr/>
        </p:nvSpPr>
        <p:spPr>
          <a:xfrm>
            <a:off x="819397" y="1199408"/>
            <a:ext cx="2529444" cy="926275"/>
          </a:xfrm>
          <a:prstGeom prst="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rPr>
              <a:t>CONSERVATION 	</a:t>
            </a:r>
          </a:p>
          <a:p>
            <a:pPr algn="ctr"/>
            <a:r>
              <a:rPr lang="en-US" b="1" dirty="0" smtClean="0">
                <a:solidFill>
                  <a:schemeClr val="tx1"/>
                </a:solidFill>
              </a:rPr>
              <a:t>EFFECTS</a:t>
            </a:r>
            <a:endParaRPr lang="en-US" b="1" dirty="0">
              <a:solidFill>
                <a:schemeClr val="tx1"/>
              </a:solidFill>
            </a:endParaRPr>
          </a:p>
        </p:txBody>
      </p:sp>
      <p:sp>
        <p:nvSpPr>
          <p:cNvPr id="6" name="Rectangle 5"/>
          <p:cNvSpPr/>
          <p:nvPr/>
        </p:nvSpPr>
        <p:spPr>
          <a:xfrm>
            <a:off x="3348841" y="1199408"/>
            <a:ext cx="2529444" cy="926275"/>
          </a:xfrm>
          <a:prstGeom prst="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rPr>
              <a:t>ENTROPY PRODUCTION</a:t>
            </a:r>
          </a:p>
          <a:p>
            <a:pPr algn="ctr"/>
            <a:r>
              <a:rPr lang="en-US" b="1" dirty="0" smtClean="0">
                <a:solidFill>
                  <a:schemeClr val="tx1"/>
                </a:solidFill>
              </a:rPr>
              <a:t>EFFECTS</a:t>
            </a:r>
            <a:endParaRPr lang="en-US" b="1" dirty="0">
              <a:solidFill>
                <a:schemeClr val="tx1"/>
              </a:solidFill>
            </a:endParaRPr>
          </a:p>
        </p:txBody>
      </p:sp>
      <p:sp>
        <p:nvSpPr>
          <p:cNvPr id="7" name="Rectangle 6"/>
          <p:cNvSpPr/>
          <p:nvPr/>
        </p:nvSpPr>
        <p:spPr>
          <a:xfrm>
            <a:off x="5878286" y="1199408"/>
            <a:ext cx="2529444" cy="926275"/>
          </a:xfrm>
          <a:prstGeom prst="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rPr>
              <a:t>COMPLEXITY PRODUCTION &amp; DISSOLUTION EFFECTS</a:t>
            </a:r>
            <a:endParaRPr lang="en-US" b="1" dirty="0">
              <a:solidFill>
                <a:schemeClr val="tx1"/>
              </a:solidFill>
            </a:endParaRPr>
          </a:p>
        </p:txBody>
      </p:sp>
      <p:sp>
        <p:nvSpPr>
          <p:cNvPr id="13" name="TextBox 12"/>
          <p:cNvSpPr txBox="1"/>
          <p:nvPr/>
        </p:nvSpPr>
        <p:spPr>
          <a:xfrm>
            <a:off x="819397" y="2125683"/>
            <a:ext cx="2529444" cy="3293209"/>
          </a:xfrm>
          <a:prstGeom prst="rect">
            <a:avLst/>
          </a:prstGeom>
          <a:noFill/>
          <a:ln w="57150">
            <a:solidFill>
              <a:schemeClr val="tx1"/>
            </a:solidFill>
          </a:ln>
        </p:spPr>
        <p:txBody>
          <a:bodyPr wrap="square" rtlCol="0">
            <a:spAutoFit/>
          </a:bodyPr>
          <a:lstStyle/>
          <a:p>
            <a:r>
              <a:rPr lang="en-US" sz="1600" dirty="0" smtClean="0"/>
              <a:t>Encompasses:</a:t>
            </a:r>
          </a:p>
          <a:p>
            <a:pPr marL="166688" indent="-166688">
              <a:buFont typeface="Arial" panose="020B0604020202020204" pitchFamily="34" charset="0"/>
              <a:buChar char="•"/>
            </a:pPr>
            <a:r>
              <a:rPr lang="en-US" sz="1600" dirty="0" smtClean="0"/>
              <a:t>Absolutely Conserved:</a:t>
            </a:r>
          </a:p>
          <a:p>
            <a:pPr marL="344488" lvl="1" indent="-171450">
              <a:buFont typeface="Arial" panose="020B0604020202020204" pitchFamily="34" charset="0"/>
              <a:buChar char="•"/>
            </a:pPr>
            <a:r>
              <a:rPr lang="en-US" sz="1600" dirty="0" smtClean="0"/>
              <a:t>Mass/Energy</a:t>
            </a:r>
          </a:p>
          <a:p>
            <a:pPr marL="166688" indent="-166688">
              <a:buFont typeface="Arial" panose="020B0604020202020204" pitchFamily="34" charset="0"/>
              <a:buChar char="•"/>
            </a:pPr>
            <a:r>
              <a:rPr lang="en-US" sz="1600" dirty="0" smtClean="0"/>
              <a:t>Sufficiently Conserved:</a:t>
            </a:r>
          </a:p>
          <a:p>
            <a:pPr marL="344488" lvl="1" indent="-171450">
              <a:buFont typeface="Arial" panose="020B0604020202020204" pitchFamily="34" charset="0"/>
              <a:buChar char="•"/>
            </a:pPr>
            <a:r>
              <a:rPr lang="en-US" sz="1600" dirty="0" smtClean="0"/>
              <a:t>Land</a:t>
            </a:r>
          </a:p>
          <a:p>
            <a:pPr marL="344488" lvl="1" indent="-171450">
              <a:buFont typeface="Arial" panose="020B0604020202020204" pitchFamily="34" charset="0"/>
              <a:buChar char="•"/>
            </a:pPr>
            <a:r>
              <a:rPr lang="en-US" sz="1600" dirty="0"/>
              <a:t>M</a:t>
            </a:r>
            <a:r>
              <a:rPr lang="en-US" sz="1600" dirty="0" smtClean="0"/>
              <a:t>oney</a:t>
            </a:r>
          </a:p>
          <a:p>
            <a:pPr marL="344488" lvl="1" indent="-171450">
              <a:buFont typeface="Arial" panose="020B0604020202020204" pitchFamily="34" charset="0"/>
              <a:buChar char="•"/>
            </a:pPr>
            <a:r>
              <a:rPr lang="en-US" sz="1600" dirty="0" err="1" smtClean="0"/>
              <a:t>Labour</a:t>
            </a:r>
            <a:endParaRPr lang="en-US" sz="1600" dirty="0" smtClean="0"/>
          </a:p>
          <a:p>
            <a:pPr marL="344488" lvl="1" indent="-171450">
              <a:buFont typeface="Arial" panose="020B0604020202020204" pitchFamily="34" charset="0"/>
              <a:buChar char="•"/>
            </a:pPr>
            <a:endParaRPr lang="en-US" sz="1600" dirty="0" smtClean="0"/>
          </a:p>
          <a:p>
            <a:endParaRPr lang="en-US" sz="1600" dirty="0"/>
          </a:p>
          <a:p>
            <a:endParaRPr lang="en-US" sz="1600" dirty="0" smtClean="0"/>
          </a:p>
          <a:p>
            <a:endParaRPr lang="en-US" sz="1600" dirty="0"/>
          </a:p>
          <a:p>
            <a:endParaRPr lang="en-US" sz="1600" dirty="0"/>
          </a:p>
          <a:p>
            <a:endParaRPr lang="en-US" sz="1600" dirty="0"/>
          </a:p>
        </p:txBody>
      </p:sp>
      <p:sp>
        <p:nvSpPr>
          <p:cNvPr id="14" name="TextBox 13"/>
          <p:cNvSpPr txBox="1"/>
          <p:nvPr/>
        </p:nvSpPr>
        <p:spPr>
          <a:xfrm>
            <a:off x="3348842" y="2125683"/>
            <a:ext cx="2529444" cy="3293209"/>
          </a:xfrm>
          <a:prstGeom prst="rect">
            <a:avLst/>
          </a:prstGeom>
          <a:noFill/>
          <a:ln w="57150">
            <a:solidFill>
              <a:schemeClr val="tx1"/>
            </a:solidFill>
          </a:ln>
        </p:spPr>
        <p:txBody>
          <a:bodyPr wrap="square" rtlCol="0">
            <a:spAutoFit/>
          </a:bodyPr>
          <a:lstStyle/>
          <a:p>
            <a:r>
              <a:rPr lang="en-US" sz="1600" dirty="0" smtClean="0"/>
              <a:t>Encompasses many sources of entropy:</a:t>
            </a:r>
          </a:p>
          <a:p>
            <a:pPr marL="166688" indent="-166688">
              <a:buFont typeface="Arial" panose="020B0604020202020204" pitchFamily="34" charset="0"/>
              <a:buChar char="•"/>
            </a:pPr>
            <a:r>
              <a:rPr lang="en-US" sz="1600" dirty="0"/>
              <a:t>Probability gradients in phase spaces</a:t>
            </a:r>
          </a:p>
          <a:p>
            <a:pPr marL="166688" indent="-166688">
              <a:buFont typeface="Arial" panose="020B0604020202020204" pitchFamily="34" charset="0"/>
              <a:buChar char="•"/>
            </a:pPr>
            <a:r>
              <a:rPr lang="en-US" sz="1600" dirty="0" smtClean="0"/>
              <a:t>Classic:</a:t>
            </a:r>
          </a:p>
          <a:p>
            <a:pPr marL="344488" lvl="1" indent="-171450">
              <a:buFont typeface="Arial" panose="020B0604020202020204" pitchFamily="34" charset="0"/>
              <a:buChar char="•"/>
            </a:pPr>
            <a:r>
              <a:rPr lang="en-US" sz="1600" dirty="0" smtClean="0"/>
              <a:t>Thermodynamic</a:t>
            </a:r>
          </a:p>
          <a:p>
            <a:pPr marL="344488" lvl="1" indent="-171450">
              <a:buFont typeface="Arial" panose="020B0604020202020204" pitchFamily="34" charset="0"/>
              <a:buChar char="•"/>
            </a:pPr>
            <a:r>
              <a:rPr lang="en-US" sz="1600" dirty="0" smtClean="0"/>
              <a:t>Informational</a:t>
            </a:r>
          </a:p>
          <a:p>
            <a:pPr marL="166688" indent="-166688">
              <a:buFont typeface="Arial" panose="020B0604020202020204" pitchFamily="34" charset="0"/>
              <a:buChar char="•"/>
            </a:pPr>
            <a:r>
              <a:rPr lang="en-US" sz="1600" dirty="0" smtClean="0"/>
              <a:t>Other</a:t>
            </a:r>
          </a:p>
          <a:p>
            <a:pPr marL="344488" lvl="1" indent="-171450">
              <a:buFont typeface="Arial" panose="020B0604020202020204" pitchFamily="34" charset="0"/>
              <a:buChar char="•"/>
            </a:pPr>
            <a:r>
              <a:rPr lang="en-US" sz="1600" dirty="0" smtClean="0"/>
              <a:t>Matter</a:t>
            </a:r>
          </a:p>
          <a:p>
            <a:pPr marL="344488" lvl="1" indent="-171450">
              <a:buFont typeface="Arial" panose="020B0604020202020204" pitchFamily="34" charset="0"/>
              <a:buChar char="•"/>
            </a:pPr>
            <a:r>
              <a:rPr lang="en-US" sz="1600" dirty="0" smtClean="0"/>
              <a:t>Land</a:t>
            </a:r>
          </a:p>
          <a:p>
            <a:pPr marL="344488" lvl="1" indent="-171450">
              <a:buFont typeface="Arial" panose="020B0604020202020204" pitchFamily="34" charset="0"/>
              <a:buChar char="•"/>
            </a:pPr>
            <a:r>
              <a:rPr lang="en-US" sz="1600" dirty="0" smtClean="0"/>
              <a:t>Money</a:t>
            </a:r>
          </a:p>
          <a:p>
            <a:pPr marL="344488" lvl="1" indent="-171450">
              <a:buFont typeface="Arial" panose="020B0604020202020204" pitchFamily="34" charset="0"/>
              <a:buChar char="•"/>
            </a:pPr>
            <a:r>
              <a:rPr lang="en-US" sz="1600" dirty="0" smtClean="0"/>
              <a:t>Wealth</a:t>
            </a:r>
          </a:p>
          <a:p>
            <a:pPr indent="-284162">
              <a:buFont typeface="Arial" panose="020B0604020202020204" pitchFamily="34" charset="0"/>
              <a:buChar char="•"/>
            </a:pPr>
            <a:r>
              <a:rPr lang="en-US" sz="1600" dirty="0" smtClean="0"/>
              <a:t>Models of decay</a:t>
            </a:r>
          </a:p>
        </p:txBody>
      </p:sp>
      <p:sp>
        <p:nvSpPr>
          <p:cNvPr id="15" name="TextBox 14"/>
          <p:cNvSpPr txBox="1"/>
          <p:nvPr/>
        </p:nvSpPr>
        <p:spPr>
          <a:xfrm>
            <a:off x="5878287" y="2125683"/>
            <a:ext cx="2529444" cy="3293209"/>
          </a:xfrm>
          <a:prstGeom prst="rect">
            <a:avLst/>
          </a:prstGeom>
          <a:noFill/>
          <a:ln w="57150">
            <a:solidFill>
              <a:schemeClr val="tx1"/>
            </a:solidFill>
          </a:ln>
        </p:spPr>
        <p:txBody>
          <a:bodyPr wrap="square" rtlCol="0">
            <a:spAutoFit/>
          </a:bodyPr>
          <a:lstStyle/>
          <a:p>
            <a:r>
              <a:rPr lang="en-US" sz="1600" dirty="0" smtClean="0"/>
              <a:t>Encompasses:</a:t>
            </a:r>
          </a:p>
          <a:p>
            <a:pPr marL="166688" indent="-166688">
              <a:buFont typeface="Arial" panose="020B0604020202020204" pitchFamily="34" charset="0"/>
              <a:buChar char="•"/>
            </a:pPr>
            <a:r>
              <a:rPr lang="en-US" sz="1600" dirty="0"/>
              <a:t>Probability gradients in phase spaces</a:t>
            </a:r>
          </a:p>
          <a:p>
            <a:pPr marL="166688" indent="-166688">
              <a:buFont typeface="Arial" panose="020B0604020202020204" pitchFamily="34" charset="0"/>
              <a:buChar char="•"/>
            </a:pPr>
            <a:r>
              <a:rPr lang="en-US" sz="1600" dirty="0" smtClean="0"/>
              <a:t>Natural selection at many scales</a:t>
            </a:r>
          </a:p>
          <a:p>
            <a:pPr marL="339725" lvl="1" indent="-166688">
              <a:buFont typeface="Arial" panose="020B0604020202020204" pitchFamily="34" charset="0"/>
              <a:buChar char="•"/>
            </a:pPr>
            <a:r>
              <a:rPr lang="en-US" sz="1600" dirty="0" smtClean="0"/>
              <a:t>Lotka’ MPP</a:t>
            </a:r>
          </a:p>
          <a:p>
            <a:pPr marL="339725" lvl="1" indent="-166688">
              <a:buFont typeface="Arial" panose="020B0604020202020204" pitchFamily="34" charset="0"/>
              <a:buChar char="•"/>
            </a:pPr>
            <a:r>
              <a:rPr lang="en-US" sz="1600" dirty="0" smtClean="0"/>
              <a:t>Odum’s MPP</a:t>
            </a:r>
          </a:p>
          <a:p>
            <a:pPr marL="166688" indent="-166688">
              <a:buFont typeface="Arial" panose="020B0604020202020204" pitchFamily="34" charset="0"/>
              <a:buChar char="•"/>
            </a:pPr>
            <a:r>
              <a:rPr lang="en-US" sz="1600" dirty="0" smtClean="0"/>
              <a:t>Issues of efficiency and effectiveness</a:t>
            </a:r>
          </a:p>
          <a:p>
            <a:pPr marL="166688" indent="-166688">
              <a:buFont typeface="Arial" panose="020B0604020202020204" pitchFamily="34" charset="0"/>
              <a:buChar char="•"/>
            </a:pPr>
            <a:r>
              <a:rPr lang="en-US" sz="1600" dirty="0" smtClean="0"/>
              <a:t>Models of growth</a:t>
            </a:r>
          </a:p>
          <a:p>
            <a:pPr marL="166688" indent="-166688">
              <a:buFont typeface="Arial" panose="020B0604020202020204" pitchFamily="34" charset="0"/>
              <a:buChar char="•"/>
            </a:pPr>
            <a:endParaRPr lang="en-US" sz="1600" dirty="0" smtClean="0"/>
          </a:p>
          <a:p>
            <a:endParaRPr lang="en-US" sz="1600" dirty="0" smtClean="0"/>
          </a:p>
          <a:p>
            <a:endParaRPr lang="en-US" sz="1600" dirty="0"/>
          </a:p>
        </p:txBody>
      </p:sp>
      <p:sp>
        <p:nvSpPr>
          <p:cNvPr id="16" name="Rectangle 15"/>
          <p:cNvSpPr/>
          <p:nvPr/>
        </p:nvSpPr>
        <p:spPr>
          <a:xfrm>
            <a:off x="5887195" y="2846708"/>
            <a:ext cx="2520536" cy="2033528"/>
          </a:xfrm>
          <a:prstGeom prst="rect">
            <a:avLst/>
          </a:prstGeom>
          <a:solidFill>
            <a:srgbClr val="00B05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p:cNvSpPr txBox="1"/>
          <p:nvPr/>
        </p:nvSpPr>
        <p:spPr>
          <a:xfrm>
            <a:off x="0" y="6484115"/>
            <a:ext cx="599844" cy="400110"/>
          </a:xfrm>
          <a:prstGeom prst="rect">
            <a:avLst/>
          </a:prstGeom>
          <a:noFill/>
        </p:spPr>
        <p:txBody>
          <a:bodyPr wrap="none" rtlCol="0">
            <a:spAutoFit/>
          </a:bodyPr>
          <a:lstStyle/>
          <a:p>
            <a:r>
              <a:rPr lang="en-US" sz="2000" b="1" dirty="0" smtClean="0"/>
              <a:t>A07</a:t>
            </a:r>
            <a:endParaRPr lang="en-US" b="1" dirty="0"/>
          </a:p>
        </p:txBody>
      </p:sp>
      <p:sp>
        <p:nvSpPr>
          <p:cNvPr id="11" name="Rectangle 10"/>
          <p:cNvSpPr/>
          <p:nvPr/>
        </p:nvSpPr>
        <p:spPr>
          <a:xfrm>
            <a:off x="3348841" y="5066269"/>
            <a:ext cx="2520536" cy="401975"/>
          </a:xfrm>
          <a:prstGeom prst="rect">
            <a:avLst/>
          </a:prstGeom>
          <a:solidFill>
            <a:srgbClr val="00B05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02116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ppt_x"/>
                                          </p:val>
                                        </p:tav>
                                        <p:tav tm="100000">
                                          <p:val>
                                            <p:strVal val="#ppt_x"/>
                                          </p:val>
                                        </p:tav>
                                      </p:tavLst>
                                    </p:anim>
                                    <p:anim calcmode="lin" valueType="num">
                                      <p:cBhvr additive="base">
                                        <p:cTn id="28" dur="5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4" grpId="0" animBg="1"/>
      <p:bldP spid="15" grpId="0" animBg="1"/>
      <p:bldP spid="16"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Status</a:t>
            </a:r>
            <a:endParaRPr lang="en-US" dirty="0"/>
          </a:p>
        </p:txBody>
      </p:sp>
      <p:sp>
        <p:nvSpPr>
          <p:cNvPr id="3" name="Content Placeholder 2"/>
          <p:cNvSpPr>
            <a:spLocks noGrp="1"/>
          </p:cNvSpPr>
          <p:nvPr>
            <p:ph idx="1"/>
          </p:nvPr>
        </p:nvSpPr>
        <p:spPr>
          <a:xfrm>
            <a:off x="457200" y="1295401"/>
            <a:ext cx="8229600" cy="3704112"/>
          </a:xfrm>
        </p:spPr>
        <p:txBody>
          <a:bodyPr>
            <a:normAutofit/>
          </a:bodyPr>
          <a:lstStyle/>
          <a:p>
            <a:r>
              <a:rPr lang="en-US" dirty="0" smtClean="0"/>
              <a:t>Study is ongoing</a:t>
            </a:r>
          </a:p>
          <a:p>
            <a:r>
              <a:rPr lang="en-US" dirty="0" smtClean="0"/>
              <a:t>Results are </a:t>
            </a:r>
            <a:r>
              <a:rPr lang="en-US" b="1" dirty="0" smtClean="0">
                <a:solidFill>
                  <a:srgbClr val="FF0000"/>
                </a:solidFill>
              </a:rPr>
              <a:t>interim and partial</a:t>
            </a:r>
          </a:p>
          <a:p>
            <a:r>
              <a:rPr lang="en-US" dirty="0" smtClean="0"/>
              <a:t>This presentation has a tight focus on one small aspect.</a:t>
            </a:r>
          </a:p>
          <a:p>
            <a:r>
              <a:rPr lang="en-US" b="1" dirty="0" smtClean="0">
                <a:solidFill>
                  <a:srgbClr val="FF0000"/>
                </a:solidFill>
              </a:rPr>
              <a:t>Feedback</a:t>
            </a:r>
            <a:r>
              <a:rPr lang="en-US" dirty="0" smtClean="0"/>
              <a:t> of any kind would be greatly appreciated. </a:t>
            </a:r>
          </a:p>
          <a:p>
            <a:endParaRPr lang="en-US" dirty="0" smtClean="0"/>
          </a:p>
          <a:p>
            <a:endParaRPr lang="en-US" dirty="0"/>
          </a:p>
        </p:txBody>
      </p:sp>
      <p:sp>
        <p:nvSpPr>
          <p:cNvPr id="4" name="TextBox 3"/>
          <p:cNvSpPr txBox="1"/>
          <p:nvPr/>
        </p:nvSpPr>
        <p:spPr>
          <a:xfrm>
            <a:off x="0" y="6484115"/>
            <a:ext cx="599844" cy="400110"/>
          </a:xfrm>
          <a:prstGeom prst="rect">
            <a:avLst/>
          </a:prstGeom>
          <a:noFill/>
        </p:spPr>
        <p:txBody>
          <a:bodyPr wrap="none" rtlCol="0">
            <a:spAutoFit/>
          </a:bodyPr>
          <a:lstStyle/>
          <a:p>
            <a:r>
              <a:rPr lang="en-US" sz="2000" b="1" dirty="0" smtClean="0"/>
              <a:t>A08</a:t>
            </a:r>
            <a:endParaRPr lang="en-US" b="1" dirty="0"/>
          </a:p>
        </p:txBody>
      </p:sp>
    </p:spTree>
    <p:extLst>
      <p:ext uri="{BB962C8B-B14F-4D97-AF65-F5344CB8AC3E}">
        <p14:creationId xmlns:p14="http://schemas.microsoft.com/office/powerpoint/2010/main" val="38066547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761"/>
            <a:ext cx="8229600" cy="1143000"/>
          </a:xfrm>
        </p:spPr>
        <p:txBody>
          <a:bodyPr/>
          <a:lstStyle/>
          <a:p>
            <a:r>
              <a:rPr lang="en-US" dirty="0" smtClean="0"/>
              <a:t>Outline of Presentation</a:t>
            </a:r>
            <a:endParaRPr lang="en-US" dirty="0"/>
          </a:p>
        </p:txBody>
      </p:sp>
      <p:sp>
        <p:nvSpPr>
          <p:cNvPr id="3" name="Content Placeholder 2"/>
          <p:cNvSpPr>
            <a:spLocks noGrp="1"/>
          </p:cNvSpPr>
          <p:nvPr>
            <p:ph idx="1"/>
          </p:nvPr>
        </p:nvSpPr>
        <p:spPr>
          <a:xfrm>
            <a:off x="457200" y="1066800"/>
            <a:ext cx="8229600" cy="4525963"/>
          </a:xfrm>
        </p:spPr>
        <p:txBody>
          <a:bodyPr>
            <a:normAutofit fontScale="70000" lnSpcReduction="20000"/>
          </a:bodyPr>
          <a:lstStyle/>
          <a:p>
            <a:r>
              <a:rPr lang="en-US" dirty="0" smtClean="0"/>
              <a:t>Introduction/Context</a:t>
            </a:r>
          </a:p>
          <a:p>
            <a:r>
              <a:rPr lang="en-US" dirty="0" smtClean="0"/>
              <a:t>Computational Demonstrations</a:t>
            </a:r>
          </a:p>
          <a:p>
            <a:pPr lvl="1"/>
            <a:r>
              <a:rPr lang="en-US" dirty="0"/>
              <a:t>Brief Description of Model Ecosystem</a:t>
            </a:r>
          </a:p>
          <a:p>
            <a:pPr lvl="1"/>
            <a:r>
              <a:rPr lang="en-US" dirty="0" smtClean="0"/>
              <a:t>Demonstration </a:t>
            </a:r>
            <a:r>
              <a:rPr lang="en-US" dirty="0"/>
              <a:t>of evolving population</a:t>
            </a:r>
            <a:endParaRPr lang="en-US" dirty="0" smtClean="0"/>
          </a:p>
          <a:p>
            <a:pPr lvl="1"/>
            <a:r>
              <a:rPr lang="en-US" dirty="0" smtClean="0"/>
              <a:t>Demonstration of system-level behaviour</a:t>
            </a:r>
          </a:p>
          <a:p>
            <a:pPr lvl="1"/>
            <a:r>
              <a:rPr lang="en-US" dirty="0" smtClean="0"/>
              <a:t>Demonstration of Jevon’s Paradox</a:t>
            </a:r>
          </a:p>
          <a:p>
            <a:r>
              <a:rPr lang="en-US" dirty="0"/>
              <a:t>Mathematical Explorations</a:t>
            </a:r>
          </a:p>
          <a:p>
            <a:pPr lvl="1"/>
            <a:r>
              <a:rPr lang="en-US" dirty="0"/>
              <a:t>Definitions</a:t>
            </a:r>
          </a:p>
          <a:p>
            <a:pPr lvl="2"/>
            <a:r>
              <a:rPr lang="en-US" dirty="0"/>
              <a:t>Micro-Factors of Production and ICBT Curve Sets</a:t>
            </a:r>
          </a:p>
          <a:p>
            <a:pPr lvl="2"/>
            <a:r>
              <a:rPr lang="en-US" dirty="0"/>
              <a:t>Efficiency (</a:t>
            </a:r>
            <a:r>
              <a:rPr lang="en-US" dirty="0">
                <a:sym typeface="Symbol"/>
              </a:rPr>
              <a:t></a:t>
            </a:r>
            <a:r>
              <a:rPr lang="en-US" dirty="0"/>
              <a:t>), Return on Investment (</a:t>
            </a:r>
            <a:r>
              <a:rPr lang="en-US" dirty="0">
                <a:latin typeface="Script MT Bold"/>
              </a:rPr>
              <a:t>R</a:t>
            </a:r>
            <a:r>
              <a:rPr lang="en-US" dirty="0"/>
              <a:t>), Power (</a:t>
            </a:r>
            <a:r>
              <a:rPr lang="en-US" dirty="0">
                <a:sym typeface="Symbol"/>
              </a:rPr>
              <a:t></a:t>
            </a:r>
            <a:r>
              <a:rPr lang="en-US" dirty="0"/>
              <a:t>)</a:t>
            </a:r>
          </a:p>
          <a:p>
            <a:pPr lvl="1"/>
            <a:r>
              <a:rPr lang="en-US" dirty="0"/>
              <a:t>Goldilocks Curves </a:t>
            </a:r>
          </a:p>
          <a:p>
            <a:pPr lvl="1"/>
            <a:r>
              <a:rPr lang="en-US" dirty="0"/>
              <a:t>Galbraith’s Theory of the Firm</a:t>
            </a:r>
          </a:p>
          <a:p>
            <a:pPr lvl="1"/>
            <a:r>
              <a:rPr lang="en-US" dirty="0"/>
              <a:t>Growth and Decay – Two Competing Paradigms</a:t>
            </a:r>
          </a:p>
          <a:p>
            <a:pPr lvl="1"/>
            <a:r>
              <a:rPr lang="en-US" dirty="0"/>
              <a:t>Metabolic Growth – Discrete-time formulae</a:t>
            </a:r>
          </a:p>
          <a:p>
            <a:endParaRPr lang="en-US" dirty="0" smtClean="0"/>
          </a:p>
          <a:p>
            <a:endParaRPr lang="en-US" dirty="0"/>
          </a:p>
        </p:txBody>
      </p:sp>
      <p:sp>
        <p:nvSpPr>
          <p:cNvPr id="5" name="Left Arrow 4"/>
          <p:cNvSpPr/>
          <p:nvPr/>
        </p:nvSpPr>
        <p:spPr>
          <a:xfrm>
            <a:off x="3469574" y="860960"/>
            <a:ext cx="1524000" cy="685800"/>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0" y="6484115"/>
            <a:ext cx="599844" cy="400110"/>
          </a:xfrm>
          <a:prstGeom prst="rect">
            <a:avLst/>
          </a:prstGeom>
          <a:noFill/>
        </p:spPr>
        <p:txBody>
          <a:bodyPr wrap="none" rtlCol="0">
            <a:spAutoFit/>
          </a:bodyPr>
          <a:lstStyle/>
          <a:p>
            <a:r>
              <a:rPr lang="en-US" sz="2000" b="1" dirty="0" smtClean="0"/>
              <a:t>A09</a:t>
            </a:r>
            <a:endParaRPr lang="en-US" b="1" dirty="0"/>
          </a:p>
        </p:txBody>
      </p:sp>
      <p:pic>
        <p:nvPicPr>
          <p:cNvPr id="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50911" y="3636161"/>
            <a:ext cx="2146324" cy="1213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41234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path" presetSubtype="0" accel="50000" decel="50000" fill="hold" grpId="0" nodeType="clickEffect">
                                  <p:stCondLst>
                                    <p:cond delay="0"/>
                                  </p:stCondLst>
                                  <p:childTnLst>
                                    <p:animMotion origin="layout" path="M 2.5E-6 -2.74746E-6 L 0.05955 -0.0222 C 0.06962 -0.02798 0.08489 -0.02706 0.09913 -0.02243 C 0.11597 -0.01665 0.12882 -0.00717 0.13403 0.00463 L 0.16337 0.05782 " pathEditMode="relative" rAng="6229313" ptsTypes="FffFF">
                                      <p:cBhvr>
                                        <p:cTn id="6" dur="2000" fill="hold"/>
                                        <p:tgtEl>
                                          <p:spTgt spid="5"/>
                                        </p:tgtEl>
                                        <p:attrNameLst>
                                          <p:attrName>ppt_x</p:attrName>
                                          <p:attrName>ppt_y</p:attrName>
                                        </p:attrNameLst>
                                      </p:cBhvr>
                                      <p:rCtr x="8646" y="30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0"/>
            <a:ext cx="8229600" cy="9144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Efficiency Laboratory #I</a:t>
            </a:r>
            <a:endParaRPr lang="en-US" dirty="0"/>
          </a:p>
        </p:txBody>
      </p:sp>
      <p:sp>
        <p:nvSpPr>
          <p:cNvPr id="3" name="TextBox 2"/>
          <p:cNvSpPr txBox="1"/>
          <p:nvPr/>
        </p:nvSpPr>
        <p:spPr>
          <a:xfrm>
            <a:off x="457200" y="886691"/>
            <a:ext cx="4738254" cy="2308324"/>
          </a:xfrm>
          <a:prstGeom prst="rect">
            <a:avLst/>
          </a:prstGeom>
          <a:noFill/>
        </p:spPr>
        <p:txBody>
          <a:bodyPr wrap="square" rtlCol="0">
            <a:spAutoFit/>
          </a:bodyPr>
          <a:lstStyle/>
          <a:p>
            <a:pPr marL="285750" indent="-285750">
              <a:buFont typeface="Arial" panose="020B0604020202020204" pitchFamily="34" charset="0"/>
              <a:buChar char="•"/>
            </a:pPr>
            <a:r>
              <a:rPr lang="en-US" sz="2400" dirty="0" smtClean="0"/>
              <a:t>Agent-based model – seekers: </a:t>
            </a:r>
          </a:p>
          <a:p>
            <a:pPr marL="574675" lvl="1" indent="-342900">
              <a:buFont typeface="Wingdings" panose="05000000000000000000" pitchFamily="2" charset="2"/>
              <a:buChar char="Ø"/>
            </a:pPr>
            <a:r>
              <a:rPr lang="en-US" sz="2400" dirty="0"/>
              <a:t>A</a:t>
            </a:r>
            <a:r>
              <a:rPr lang="en-US" sz="2400" dirty="0" smtClean="0"/>
              <a:t>re born, </a:t>
            </a:r>
          </a:p>
          <a:p>
            <a:pPr marL="574675" lvl="1" indent="-342900">
              <a:buFont typeface="Wingdings" panose="05000000000000000000" pitchFamily="2" charset="2"/>
              <a:buChar char="Ø"/>
            </a:pPr>
            <a:r>
              <a:rPr lang="en-US" sz="2400" dirty="0" smtClean="0"/>
              <a:t>Seek and compete for food,</a:t>
            </a:r>
          </a:p>
          <a:p>
            <a:pPr marL="574675" lvl="1" indent="-342900">
              <a:buFont typeface="Wingdings" panose="05000000000000000000" pitchFamily="2" charset="2"/>
              <a:buChar char="Ø"/>
            </a:pPr>
            <a:r>
              <a:rPr lang="en-US" sz="2400" dirty="0"/>
              <a:t>R</a:t>
            </a:r>
            <a:r>
              <a:rPr lang="en-US" sz="2400" dirty="0" smtClean="0"/>
              <a:t>eproduce (and die) during fission, or </a:t>
            </a:r>
          </a:p>
          <a:p>
            <a:pPr marL="574675" lvl="1" indent="-342900">
              <a:buFont typeface="Wingdings" panose="05000000000000000000" pitchFamily="2" charset="2"/>
              <a:buChar char="Ø"/>
            </a:pPr>
            <a:r>
              <a:rPr lang="en-US" sz="2400" dirty="0"/>
              <a:t>D</a:t>
            </a:r>
            <a:r>
              <a:rPr lang="en-US" sz="2400" dirty="0" smtClean="0"/>
              <a:t>ie of hunger or old age.</a:t>
            </a:r>
          </a:p>
        </p:txBody>
      </p:sp>
      <p:sp>
        <p:nvSpPr>
          <p:cNvPr id="5" name="TextBox 4"/>
          <p:cNvSpPr txBox="1"/>
          <p:nvPr/>
        </p:nvSpPr>
        <p:spPr>
          <a:xfrm>
            <a:off x="457200" y="3088137"/>
            <a:ext cx="7879189" cy="1200329"/>
          </a:xfrm>
          <a:prstGeom prst="rect">
            <a:avLst/>
          </a:prstGeom>
          <a:noFill/>
        </p:spPr>
        <p:txBody>
          <a:bodyPr wrap="square" rtlCol="0">
            <a:spAutoFit/>
          </a:bodyPr>
          <a:lstStyle/>
          <a:p>
            <a:pPr marL="285750" indent="-285750">
              <a:buFont typeface="Arial" panose="020B0604020202020204" pitchFamily="34" charset="0"/>
              <a:buChar char="•"/>
            </a:pPr>
            <a:r>
              <a:rPr lang="en-US" sz="2400" dirty="0" smtClean="0"/>
              <a:t>Since reproduction is via binary fission, at carrying capacity:</a:t>
            </a:r>
          </a:p>
          <a:p>
            <a:pPr marL="574675" lvl="1" indent="-342900">
              <a:buFont typeface="Wingdings" panose="05000000000000000000" pitchFamily="2" charset="2"/>
              <a:buChar char="Ø"/>
            </a:pPr>
            <a:r>
              <a:rPr lang="en-US" sz="2400" dirty="0" smtClean="0"/>
              <a:t>50% of seekers will successfully reproduce via fission.</a:t>
            </a:r>
          </a:p>
          <a:p>
            <a:pPr marL="574675" lvl="1" indent="-342900">
              <a:buFont typeface="Wingdings" panose="05000000000000000000" pitchFamily="2" charset="2"/>
              <a:buChar char="Ø"/>
            </a:pPr>
            <a:r>
              <a:rPr lang="en-US" sz="2400" dirty="0" smtClean="0"/>
              <a:t>50% of seekers will die of hunger and old age, and </a:t>
            </a:r>
          </a:p>
        </p:txBody>
      </p:sp>
      <p:pic>
        <p:nvPicPr>
          <p:cNvPr id="819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98235" y="886691"/>
            <a:ext cx="3295650" cy="22166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7647" y="4506068"/>
            <a:ext cx="3016334" cy="1811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Freeform 3"/>
          <p:cNvSpPr/>
          <p:nvPr/>
        </p:nvSpPr>
        <p:spPr>
          <a:xfrm>
            <a:off x="4396794" y="4191492"/>
            <a:ext cx="1742749" cy="1844948"/>
          </a:xfrm>
          <a:custGeom>
            <a:avLst/>
            <a:gdLst>
              <a:gd name="connsiteX0" fmla="*/ 706489 w 2404661"/>
              <a:gd name="connsiteY0" fmla="*/ 0 h 2176959"/>
              <a:gd name="connsiteX1" fmla="*/ 29596 w 2404661"/>
              <a:gd name="connsiteY1" fmla="*/ 985651 h 2176959"/>
              <a:gd name="connsiteX2" fmla="*/ 219601 w 2404661"/>
              <a:gd name="connsiteY2" fmla="*/ 1911927 h 2176959"/>
              <a:gd name="connsiteX3" fmla="*/ 1098375 w 2404661"/>
              <a:gd name="connsiteY3" fmla="*/ 2173184 h 2176959"/>
              <a:gd name="connsiteX4" fmla="*/ 2404661 w 2404661"/>
              <a:gd name="connsiteY4" fmla="*/ 2042555 h 21769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04661" h="2176959">
                <a:moveTo>
                  <a:pt x="706489" y="0"/>
                </a:moveTo>
                <a:cubicBezTo>
                  <a:pt x="408616" y="333498"/>
                  <a:pt x="110744" y="666997"/>
                  <a:pt x="29596" y="985651"/>
                </a:cubicBezTo>
                <a:cubicBezTo>
                  <a:pt x="-51552" y="1304305"/>
                  <a:pt x="41471" y="1714005"/>
                  <a:pt x="219601" y="1911927"/>
                </a:cubicBezTo>
                <a:cubicBezTo>
                  <a:pt x="397731" y="2109849"/>
                  <a:pt x="734198" y="2151413"/>
                  <a:pt x="1098375" y="2173184"/>
                </a:cubicBezTo>
                <a:cubicBezTo>
                  <a:pt x="1462552" y="2194955"/>
                  <a:pt x="1933606" y="2118755"/>
                  <a:pt x="2404661" y="2042555"/>
                </a:cubicBezTo>
              </a:path>
            </a:pathLst>
          </a:custGeom>
          <a:noFill/>
          <a:ln w="38100">
            <a:solidFill>
              <a:schemeClr val="accent3">
                <a:lumMod val="50000"/>
              </a:schemeClr>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p:cNvCxnSpPr/>
          <p:nvPr/>
        </p:nvCxnSpPr>
        <p:spPr>
          <a:xfrm flipV="1">
            <a:off x="4266169" y="4193467"/>
            <a:ext cx="908462" cy="11874"/>
          </a:xfrm>
          <a:prstGeom prst="line">
            <a:avLst/>
          </a:prstGeom>
          <a:ln w="3810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V="1">
            <a:off x="5772319" y="4191492"/>
            <a:ext cx="908462" cy="11874"/>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V="1">
            <a:off x="5022219" y="3821392"/>
            <a:ext cx="1342955" cy="11874"/>
          </a:xfrm>
          <a:prstGeom prst="line">
            <a:avLst/>
          </a:prstGeom>
          <a:ln w="381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
        <p:nvSpPr>
          <p:cNvPr id="13" name="Freeform 12"/>
          <p:cNvSpPr/>
          <p:nvPr/>
        </p:nvSpPr>
        <p:spPr>
          <a:xfrm>
            <a:off x="6140774" y="4191990"/>
            <a:ext cx="545034" cy="1330036"/>
          </a:xfrm>
          <a:custGeom>
            <a:avLst/>
            <a:gdLst>
              <a:gd name="connsiteX0" fmla="*/ 260026 w 545034"/>
              <a:gd name="connsiteY0" fmla="*/ 0 h 1330036"/>
              <a:gd name="connsiteX1" fmla="*/ 70021 w 545034"/>
              <a:gd name="connsiteY1" fmla="*/ 498763 h 1330036"/>
              <a:gd name="connsiteX2" fmla="*/ 34395 w 545034"/>
              <a:gd name="connsiteY2" fmla="*/ 926275 h 1330036"/>
              <a:gd name="connsiteX3" fmla="*/ 545034 w 545034"/>
              <a:gd name="connsiteY3" fmla="*/ 1330036 h 1330036"/>
            </a:gdLst>
            <a:ahLst/>
            <a:cxnLst>
              <a:cxn ang="0">
                <a:pos x="connsiteX0" y="connsiteY0"/>
              </a:cxn>
              <a:cxn ang="0">
                <a:pos x="connsiteX1" y="connsiteY1"/>
              </a:cxn>
              <a:cxn ang="0">
                <a:pos x="connsiteX2" y="connsiteY2"/>
              </a:cxn>
              <a:cxn ang="0">
                <a:pos x="connsiteX3" y="connsiteY3"/>
              </a:cxn>
            </a:cxnLst>
            <a:rect l="l" t="t" r="r" b="b"/>
            <a:pathLst>
              <a:path w="545034" h="1330036">
                <a:moveTo>
                  <a:pt x="260026" y="0"/>
                </a:moveTo>
                <a:cubicBezTo>
                  <a:pt x="183826" y="172192"/>
                  <a:pt x="107626" y="344384"/>
                  <a:pt x="70021" y="498763"/>
                </a:cubicBezTo>
                <a:cubicBezTo>
                  <a:pt x="32416" y="653142"/>
                  <a:pt x="-44774" y="787729"/>
                  <a:pt x="34395" y="926275"/>
                </a:cubicBezTo>
                <a:cubicBezTo>
                  <a:pt x="113564" y="1064821"/>
                  <a:pt x="545034" y="1330036"/>
                  <a:pt x="545034" y="1330036"/>
                </a:cubicBezTo>
              </a:path>
            </a:pathLst>
          </a:custGeom>
          <a:noFill/>
          <a:ln w="38100">
            <a:solidFill>
              <a:schemeClr val="accent2">
                <a:lumMod val="75000"/>
              </a:schemeClr>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13"/>
          <p:cNvSpPr/>
          <p:nvPr/>
        </p:nvSpPr>
        <p:spPr>
          <a:xfrm>
            <a:off x="6079533" y="3823855"/>
            <a:ext cx="2302961" cy="1888176"/>
          </a:xfrm>
          <a:custGeom>
            <a:avLst/>
            <a:gdLst>
              <a:gd name="connsiteX0" fmla="*/ 12509 w 2302961"/>
              <a:gd name="connsiteY0" fmla="*/ 0 h 1888176"/>
              <a:gd name="connsiteX1" fmla="*/ 83761 w 2302961"/>
              <a:gd name="connsiteY1" fmla="*/ 142503 h 1888176"/>
              <a:gd name="connsiteX2" fmla="*/ 641901 w 2302961"/>
              <a:gd name="connsiteY2" fmla="*/ 106877 h 1888176"/>
              <a:gd name="connsiteX3" fmla="*/ 1615677 w 2302961"/>
              <a:gd name="connsiteY3" fmla="*/ 83127 h 1888176"/>
              <a:gd name="connsiteX4" fmla="*/ 2221319 w 2302961"/>
              <a:gd name="connsiteY4" fmla="*/ 380010 h 1888176"/>
              <a:gd name="connsiteX5" fmla="*/ 2173818 w 2302961"/>
              <a:gd name="connsiteY5" fmla="*/ 1246909 h 1888176"/>
              <a:gd name="connsiteX6" fmla="*/ 1093163 w 2302961"/>
              <a:gd name="connsiteY6" fmla="*/ 1888176 h 1888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2961" h="1888176">
                <a:moveTo>
                  <a:pt x="12509" y="0"/>
                </a:moveTo>
                <a:cubicBezTo>
                  <a:pt x="-4315" y="62345"/>
                  <a:pt x="-21138" y="124690"/>
                  <a:pt x="83761" y="142503"/>
                </a:cubicBezTo>
                <a:cubicBezTo>
                  <a:pt x="188660" y="160316"/>
                  <a:pt x="386582" y="116773"/>
                  <a:pt x="641901" y="106877"/>
                </a:cubicBezTo>
                <a:cubicBezTo>
                  <a:pt x="897220" y="96981"/>
                  <a:pt x="1352441" y="37605"/>
                  <a:pt x="1615677" y="83127"/>
                </a:cubicBezTo>
                <a:cubicBezTo>
                  <a:pt x="1878913" y="128649"/>
                  <a:pt x="2128296" y="186046"/>
                  <a:pt x="2221319" y="380010"/>
                </a:cubicBezTo>
                <a:cubicBezTo>
                  <a:pt x="2314342" y="573974"/>
                  <a:pt x="2361844" y="995548"/>
                  <a:pt x="2173818" y="1246909"/>
                </a:cubicBezTo>
                <a:cubicBezTo>
                  <a:pt x="1985792" y="1498270"/>
                  <a:pt x="1093163" y="1888176"/>
                  <a:pt x="1093163" y="1888176"/>
                </a:cubicBezTo>
              </a:path>
            </a:pathLst>
          </a:custGeom>
          <a:noFill/>
          <a:ln w="38100">
            <a:solidFill>
              <a:schemeClr val="accent5">
                <a:lumMod val="75000"/>
              </a:schemeClr>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p:cNvSpPr txBox="1"/>
          <p:nvPr/>
        </p:nvSpPr>
        <p:spPr>
          <a:xfrm>
            <a:off x="457200" y="4857008"/>
            <a:ext cx="3708025" cy="830997"/>
          </a:xfrm>
          <a:prstGeom prst="rect">
            <a:avLst/>
          </a:prstGeom>
          <a:noFill/>
          <a:ln w="76200">
            <a:solidFill>
              <a:srgbClr val="FF0000"/>
            </a:solidFill>
          </a:ln>
        </p:spPr>
        <p:txBody>
          <a:bodyPr wrap="square" rtlCol="0">
            <a:spAutoFit/>
          </a:bodyPr>
          <a:lstStyle/>
          <a:p>
            <a:pPr algn="ctr"/>
            <a:r>
              <a:rPr lang="en-US" sz="2400" b="1" dirty="0" smtClean="0"/>
              <a:t>The seekers of fruit evolve</a:t>
            </a:r>
          </a:p>
          <a:p>
            <a:pPr algn="ctr"/>
            <a:r>
              <a:rPr lang="en-US" sz="2400" b="1" dirty="0" smtClean="0"/>
              <a:t>The system evolves</a:t>
            </a:r>
            <a:endParaRPr lang="en-US" sz="2400" b="1" dirty="0"/>
          </a:p>
        </p:txBody>
      </p:sp>
      <p:sp>
        <p:nvSpPr>
          <p:cNvPr id="21" name="TextBox 20"/>
          <p:cNvSpPr txBox="1"/>
          <p:nvPr/>
        </p:nvSpPr>
        <p:spPr>
          <a:xfrm>
            <a:off x="0" y="6484115"/>
            <a:ext cx="599844" cy="400110"/>
          </a:xfrm>
          <a:prstGeom prst="rect">
            <a:avLst/>
          </a:prstGeom>
          <a:noFill/>
        </p:spPr>
        <p:txBody>
          <a:bodyPr wrap="none" rtlCol="0">
            <a:spAutoFit/>
          </a:bodyPr>
          <a:lstStyle/>
          <a:p>
            <a:r>
              <a:rPr lang="en-US" sz="2000" b="1" dirty="0" smtClean="0"/>
              <a:t>A10</a:t>
            </a:r>
            <a:endParaRPr lang="en-US" b="1" dirty="0"/>
          </a:p>
        </p:txBody>
      </p:sp>
    </p:spTree>
    <p:extLst>
      <p:ext uri="{BB962C8B-B14F-4D97-AF65-F5344CB8AC3E}">
        <p14:creationId xmlns:p14="http://schemas.microsoft.com/office/powerpoint/2010/main" val="1507654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 calcmode="lin" valueType="num">
                                      <p:cBhvr additive="base">
                                        <p:cTn id="11"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5">
                                            <p:txEl>
                                              <p:pRg st="2" end="2"/>
                                            </p:txEl>
                                          </p:spTgt>
                                        </p:tgtEl>
                                        <p:attrNameLst>
                                          <p:attrName>style.visibility</p:attrName>
                                        </p:attrNameLst>
                                      </p:cBhvr>
                                      <p:to>
                                        <p:strVal val="visible"/>
                                      </p:to>
                                    </p:set>
                                    <p:anim calcmode="lin" valueType="num">
                                      <p:cBhvr additive="base">
                                        <p:cTn id="2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5">
                                            <p:txEl>
                                              <p:pRg st="2" end="2"/>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ppt_x"/>
                                          </p:val>
                                        </p:tav>
                                        <p:tav tm="100000">
                                          <p:val>
                                            <p:strVal val="#ppt_x"/>
                                          </p:val>
                                        </p:tav>
                                      </p:tavLst>
                                    </p:anim>
                                    <p:anim calcmode="lin" valueType="num">
                                      <p:cBhvr additive="base">
                                        <p:cTn id="42" dur="500" fill="hold"/>
                                        <p:tgtEl>
                                          <p:spTgt spid="15"/>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500" fill="hold"/>
                                        <p:tgtEl>
                                          <p:spTgt spid="13"/>
                                        </p:tgtEl>
                                        <p:attrNameLst>
                                          <p:attrName>ppt_x</p:attrName>
                                        </p:attrNameLst>
                                      </p:cBhvr>
                                      <p:tavLst>
                                        <p:tav tm="0">
                                          <p:val>
                                            <p:strVal val="#ppt_x"/>
                                          </p:val>
                                        </p:tav>
                                        <p:tav tm="100000">
                                          <p:val>
                                            <p:strVal val="#ppt_x"/>
                                          </p:val>
                                        </p:tav>
                                      </p:tavLst>
                                    </p:anim>
                                    <p:anim calcmode="lin" valueType="num">
                                      <p:cBhvr additive="base">
                                        <p:cTn id="4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ppt_x"/>
                                          </p:val>
                                        </p:tav>
                                        <p:tav tm="100000">
                                          <p:val>
                                            <p:strVal val="#ppt_x"/>
                                          </p:val>
                                        </p:tav>
                                      </p:tavLst>
                                    </p:anim>
                                    <p:anim calcmode="lin" valueType="num">
                                      <p:cBhvr additive="base">
                                        <p:cTn id="5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3" grpId="0" animBg="1"/>
      <p:bldP spid="14" grpId="0" animBg="1"/>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0"/>
            <a:ext cx="8229600" cy="9144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Efficiency Laboratory #I</a:t>
            </a:r>
            <a:endParaRPr lang="en-US" dirty="0"/>
          </a:p>
        </p:txBody>
      </p:sp>
      <p:sp>
        <p:nvSpPr>
          <p:cNvPr id="3" name="TextBox 2"/>
          <p:cNvSpPr txBox="1"/>
          <p:nvPr/>
        </p:nvSpPr>
        <p:spPr>
          <a:xfrm>
            <a:off x="740709" y="856567"/>
            <a:ext cx="8134597" cy="4185761"/>
          </a:xfrm>
          <a:prstGeom prst="rect">
            <a:avLst/>
          </a:prstGeom>
          <a:noFill/>
        </p:spPr>
        <p:txBody>
          <a:bodyPr wrap="square" rtlCol="0">
            <a:spAutoFit/>
          </a:bodyPr>
          <a:lstStyle/>
          <a:p>
            <a:r>
              <a:rPr lang="en-US" sz="1900" b="1" u="sng" dirty="0" smtClean="0"/>
              <a:t>Metabolic Functions of Seekers are Controlled by Six Individual Biophysical Parameters (or genes):</a:t>
            </a:r>
          </a:p>
          <a:p>
            <a:pPr marL="342900" indent="-342900">
              <a:buFont typeface="Wingdings" panose="05000000000000000000" pitchFamily="2" charset="2"/>
              <a:buChar char="Ø"/>
            </a:pPr>
            <a:r>
              <a:rPr lang="en-US" sz="1900" dirty="0" smtClean="0"/>
              <a:t> </a:t>
            </a:r>
            <a:r>
              <a:rPr lang="en-US" sz="1900" b="1" dirty="0" smtClean="0">
                <a:solidFill>
                  <a:srgbClr val="FF0000"/>
                </a:solidFill>
              </a:rPr>
              <a:t>DAT</a:t>
            </a:r>
            <a:r>
              <a:rPr lang="en-US" sz="1900" dirty="0" smtClean="0"/>
              <a:t> – Death Age Threshold (1600 ticks) – Seekers cannot exceed this age.  </a:t>
            </a:r>
          </a:p>
          <a:p>
            <a:pPr marL="800100" lvl="1" indent="-342900">
              <a:buFont typeface="Courier New" panose="02070309020205020404" pitchFamily="49" charset="0"/>
              <a:buChar char="o"/>
            </a:pPr>
            <a:r>
              <a:rPr lang="en-US" sz="1900" dirty="0" smtClean="0"/>
              <a:t>Controls death by old age</a:t>
            </a:r>
          </a:p>
          <a:p>
            <a:pPr marL="342900" indent="-342900">
              <a:buFont typeface="Wingdings" panose="05000000000000000000" pitchFamily="2" charset="2"/>
              <a:buChar char="Ø"/>
            </a:pPr>
            <a:r>
              <a:rPr lang="en-US" sz="1900" dirty="0" smtClean="0"/>
              <a:t> </a:t>
            </a:r>
            <a:r>
              <a:rPr lang="en-US" sz="1900" b="1" dirty="0" smtClean="0">
                <a:solidFill>
                  <a:srgbClr val="FF0000"/>
                </a:solidFill>
              </a:rPr>
              <a:t>DET</a:t>
            </a:r>
            <a:r>
              <a:rPr lang="en-US" sz="1900" dirty="0" smtClean="0"/>
              <a:t> – Death Energy Threshold (4 </a:t>
            </a:r>
            <a:r>
              <a:rPr lang="en-US" sz="1900" dirty="0" err="1" smtClean="0"/>
              <a:t>eu</a:t>
            </a:r>
            <a:r>
              <a:rPr lang="en-US" sz="1900" dirty="0" smtClean="0"/>
              <a:t>) – Seekers cannot live with less energy.  </a:t>
            </a:r>
          </a:p>
          <a:p>
            <a:pPr marL="800100" lvl="1" indent="-342900">
              <a:buFont typeface="Courier New" panose="02070309020205020404" pitchFamily="49" charset="0"/>
              <a:buChar char="o"/>
            </a:pPr>
            <a:r>
              <a:rPr lang="en-US" sz="1900" dirty="0" smtClean="0"/>
              <a:t>Controls death by hunger</a:t>
            </a:r>
          </a:p>
          <a:p>
            <a:pPr marL="342900" indent="-342900">
              <a:buFont typeface="Wingdings" panose="05000000000000000000" pitchFamily="2" charset="2"/>
              <a:buChar char="Ø"/>
            </a:pPr>
            <a:r>
              <a:rPr lang="en-US" sz="1900" dirty="0" smtClean="0"/>
              <a:t> </a:t>
            </a:r>
            <a:r>
              <a:rPr lang="en-US" sz="1900" b="1" dirty="0" smtClean="0">
                <a:solidFill>
                  <a:srgbClr val="FF0000"/>
                </a:solidFill>
              </a:rPr>
              <a:t>RAT</a:t>
            </a:r>
            <a:r>
              <a:rPr lang="en-US" sz="1900" dirty="0" smtClean="0"/>
              <a:t> – Reproductive Age Threshold (800 ticks) – Age of reproductive maturity.  </a:t>
            </a:r>
          </a:p>
          <a:p>
            <a:pPr marL="800100" lvl="1" indent="-342900">
              <a:buFont typeface="Courier New" panose="02070309020205020404" pitchFamily="49" charset="0"/>
              <a:buChar char="o"/>
            </a:pPr>
            <a:r>
              <a:rPr lang="en-US" sz="1900" dirty="0" smtClean="0"/>
              <a:t>Prevents immature reproduction</a:t>
            </a:r>
          </a:p>
          <a:p>
            <a:pPr marL="342900" indent="-342900">
              <a:buFont typeface="Wingdings" panose="05000000000000000000" pitchFamily="2" charset="2"/>
              <a:buChar char="Ø"/>
            </a:pPr>
            <a:r>
              <a:rPr lang="en-US" sz="1900" dirty="0" smtClean="0"/>
              <a:t> </a:t>
            </a:r>
            <a:r>
              <a:rPr lang="en-US" sz="1900" b="1" dirty="0" smtClean="0">
                <a:solidFill>
                  <a:srgbClr val="FF0000"/>
                </a:solidFill>
              </a:rPr>
              <a:t>RET</a:t>
            </a:r>
            <a:r>
              <a:rPr lang="en-US" sz="1900" dirty="0" smtClean="0"/>
              <a:t> – Reproductive Energy Threshold  (1000 </a:t>
            </a:r>
            <a:r>
              <a:rPr lang="en-US" sz="1900" dirty="0" err="1" smtClean="0"/>
              <a:t>eu</a:t>
            </a:r>
            <a:r>
              <a:rPr lang="en-US" sz="1900" dirty="0" smtClean="0"/>
              <a:t>) – Required energy for repro.  </a:t>
            </a:r>
          </a:p>
          <a:p>
            <a:pPr marL="800100" lvl="1" indent="-342900">
              <a:buFont typeface="Courier New" panose="02070309020205020404" pitchFamily="49" charset="0"/>
              <a:buChar char="o"/>
            </a:pPr>
            <a:r>
              <a:rPr lang="en-US" sz="1900" dirty="0" smtClean="0"/>
              <a:t>Prevents sickly reproduction.</a:t>
            </a:r>
          </a:p>
          <a:p>
            <a:pPr marL="342900" indent="-342900">
              <a:buFont typeface="Wingdings" panose="05000000000000000000" pitchFamily="2" charset="2"/>
              <a:buChar char="Ø"/>
            </a:pPr>
            <a:r>
              <a:rPr lang="en-US" sz="1900" dirty="0" smtClean="0"/>
              <a:t> </a:t>
            </a:r>
            <a:r>
              <a:rPr lang="en-US" sz="1900" b="1" dirty="0" smtClean="0">
                <a:solidFill>
                  <a:srgbClr val="FF0000"/>
                </a:solidFill>
              </a:rPr>
              <a:t>EPM</a:t>
            </a:r>
            <a:r>
              <a:rPr lang="en-US" sz="1900" dirty="0" smtClean="0"/>
              <a:t> – Energy Per Move (4 </a:t>
            </a:r>
            <a:r>
              <a:rPr lang="en-US" sz="1900" dirty="0" err="1" smtClean="0"/>
              <a:t>eu</a:t>
            </a:r>
            <a:r>
              <a:rPr lang="en-US" sz="1900" dirty="0" smtClean="0"/>
              <a:t>) – Mandatory metabolic cost per move.</a:t>
            </a:r>
          </a:p>
          <a:p>
            <a:pPr marL="800100" lvl="1" indent="-342900">
              <a:buFont typeface="Courier New" panose="02070309020205020404" pitchFamily="49" charset="0"/>
              <a:buChar char="o"/>
            </a:pPr>
            <a:r>
              <a:rPr lang="en-US" sz="1900" dirty="0" smtClean="0"/>
              <a:t>Enforces metabolic costs  </a:t>
            </a:r>
          </a:p>
          <a:p>
            <a:pPr marL="342900" indent="-342900">
              <a:buFont typeface="Wingdings" panose="05000000000000000000" pitchFamily="2" charset="2"/>
              <a:buChar char="Ø"/>
            </a:pPr>
            <a:r>
              <a:rPr lang="en-US" sz="1900" dirty="0" smtClean="0"/>
              <a:t> </a:t>
            </a:r>
            <a:r>
              <a:rPr lang="en-US" sz="1900" b="1" dirty="0" smtClean="0">
                <a:solidFill>
                  <a:srgbClr val="FF0000"/>
                </a:solidFill>
              </a:rPr>
              <a:t>EPA</a:t>
            </a:r>
            <a:r>
              <a:rPr lang="en-US" sz="1900" dirty="0" smtClean="0"/>
              <a:t> – Energy Per Agent (1500 </a:t>
            </a:r>
            <a:r>
              <a:rPr lang="en-US" sz="1900" dirty="0" err="1" smtClean="0"/>
              <a:t>eu</a:t>
            </a:r>
            <a:r>
              <a:rPr lang="en-US" sz="1900" dirty="0" smtClean="0"/>
              <a:t>) – Maximum energy (size limit)</a:t>
            </a:r>
          </a:p>
          <a:p>
            <a:pPr marL="800100" lvl="1" indent="-342900">
              <a:buFont typeface="Courier New" panose="02070309020205020404" pitchFamily="49" charset="0"/>
              <a:buChar char="o"/>
            </a:pPr>
            <a:r>
              <a:rPr lang="en-US" sz="1900" dirty="0" smtClean="0"/>
              <a:t>Suppresses ‘gigantism’.</a:t>
            </a:r>
          </a:p>
        </p:txBody>
      </p:sp>
      <p:grpSp>
        <p:nvGrpSpPr>
          <p:cNvPr id="6" name="Group 5"/>
          <p:cNvGrpSpPr/>
          <p:nvPr/>
        </p:nvGrpSpPr>
        <p:grpSpPr>
          <a:xfrm>
            <a:off x="258780" y="1312284"/>
            <a:ext cx="724395" cy="3586857"/>
            <a:chOff x="361218" y="1484908"/>
            <a:chExt cx="724395" cy="3586857"/>
          </a:xfrm>
        </p:grpSpPr>
        <p:sp>
          <p:nvSpPr>
            <p:cNvPr id="4" name="TextBox 3"/>
            <p:cNvSpPr txBox="1"/>
            <p:nvPr/>
          </p:nvSpPr>
          <p:spPr>
            <a:xfrm>
              <a:off x="361218" y="3843031"/>
              <a:ext cx="724395" cy="646331"/>
            </a:xfrm>
            <a:prstGeom prst="rect">
              <a:avLst/>
            </a:prstGeom>
            <a:noFill/>
          </p:spPr>
          <p:txBody>
            <a:bodyPr wrap="square" rtlCol="0">
              <a:spAutoFit/>
            </a:bodyPr>
            <a:lstStyle/>
            <a:p>
              <a:r>
                <a:rPr lang="en-US" sz="3600" dirty="0">
                  <a:sym typeface="Wingdings"/>
                </a:rPr>
                <a:t></a:t>
              </a:r>
              <a:endParaRPr lang="en-US" sz="3600" dirty="0"/>
            </a:p>
          </p:txBody>
        </p:sp>
        <p:sp>
          <p:nvSpPr>
            <p:cNvPr id="9" name="TextBox 8"/>
            <p:cNvSpPr txBox="1"/>
            <p:nvPr/>
          </p:nvSpPr>
          <p:spPr>
            <a:xfrm>
              <a:off x="361218" y="1484908"/>
              <a:ext cx="714499" cy="646331"/>
            </a:xfrm>
            <a:prstGeom prst="rect">
              <a:avLst/>
            </a:prstGeom>
            <a:noFill/>
          </p:spPr>
          <p:txBody>
            <a:bodyPr wrap="square" rtlCol="0">
              <a:spAutoFit/>
            </a:bodyPr>
            <a:lstStyle/>
            <a:p>
              <a:r>
                <a:rPr lang="en-US" sz="3600" dirty="0" smtClean="0">
                  <a:sym typeface="Wingdings"/>
                </a:rPr>
                <a:t></a:t>
              </a:r>
              <a:endParaRPr lang="en-US" sz="3600" dirty="0"/>
            </a:p>
          </p:txBody>
        </p:sp>
        <p:sp>
          <p:nvSpPr>
            <p:cNvPr id="10" name="TextBox 9"/>
            <p:cNvSpPr txBox="1"/>
            <p:nvPr/>
          </p:nvSpPr>
          <p:spPr>
            <a:xfrm>
              <a:off x="361218" y="2071470"/>
              <a:ext cx="714499" cy="646331"/>
            </a:xfrm>
            <a:prstGeom prst="rect">
              <a:avLst/>
            </a:prstGeom>
            <a:noFill/>
          </p:spPr>
          <p:txBody>
            <a:bodyPr wrap="square" rtlCol="0">
              <a:spAutoFit/>
            </a:bodyPr>
            <a:lstStyle/>
            <a:p>
              <a:r>
                <a:rPr lang="en-US" sz="3600" dirty="0" smtClean="0">
                  <a:sym typeface="Wingdings"/>
                </a:rPr>
                <a:t></a:t>
              </a:r>
              <a:endParaRPr lang="en-US" sz="3600" dirty="0"/>
            </a:p>
          </p:txBody>
        </p:sp>
        <p:sp>
          <p:nvSpPr>
            <p:cNvPr id="11" name="TextBox 10"/>
            <p:cNvSpPr txBox="1"/>
            <p:nvPr/>
          </p:nvSpPr>
          <p:spPr>
            <a:xfrm>
              <a:off x="361218" y="2622407"/>
              <a:ext cx="714499" cy="646331"/>
            </a:xfrm>
            <a:prstGeom prst="rect">
              <a:avLst/>
            </a:prstGeom>
            <a:noFill/>
          </p:spPr>
          <p:txBody>
            <a:bodyPr wrap="square" rtlCol="0">
              <a:spAutoFit/>
            </a:bodyPr>
            <a:lstStyle/>
            <a:p>
              <a:r>
                <a:rPr lang="en-US" sz="3600" dirty="0" smtClean="0">
                  <a:sym typeface="Wingdings"/>
                </a:rPr>
                <a:t></a:t>
              </a:r>
              <a:endParaRPr lang="en-US" sz="3600" dirty="0"/>
            </a:p>
          </p:txBody>
        </p:sp>
        <p:sp>
          <p:nvSpPr>
            <p:cNvPr id="12" name="TextBox 11"/>
            <p:cNvSpPr txBox="1"/>
            <p:nvPr/>
          </p:nvSpPr>
          <p:spPr>
            <a:xfrm>
              <a:off x="361218" y="3232719"/>
              <a:ext cx="714499" cy="646331"/>
            </a:xfrm>
            <a:prstGeom prst="rect">
              <a:avLst/>
            </a:prstGeom>
            <a:noFill/>
          </p:spPr>
          <p:txBody>
            <a:bodyPr wrap="square" rtlCol="0">
              <a:spAutoFit/>
            </a:bodyPr>
            <a:lstStyle/>
            <a:p>
              <a:r>
                <a:rPr lang="en-US" sz="3600" dirty="0" smtClean="0">
                  <a:sym typeface="Wingdings"/>
                </a:rPr>
                <a:t></a:t>
              </a:r>
              <a:endParaRPr lang="en-US" sz="3600" dirty="0"/>
            </a:p>
          </p:txBody>
        </p:sp>
        <p:sp>
          <p:nvSpPr>
            <p:cNvPr id="15" name="TextBox 14"/>
            <p:cNvSpPr txBox="1"/>
            <p:nvPr/>
          </p:nvSpPr>
          <p:spPr>
            <a:xfrm>
              <a:off x="361218" y="4425434"/>
              <a:ext cx="724395" cy="646331"/>
            </a:xfrm>
            <a:prstGeom prst="rect">
              <a:avLst/>
            </a:prstGeom>
            <a:noFill/>
          </p:spPr>
          <p:txBody>
            <a:bodyPr wrap="square" rtlCol="0">
              <a:spAutoFit/>
            </a:bodyPr>
            <a:lstStyle/>
            <a:p>
              <a:r>
                <a:rPr lang="en-US" sz="3600" dirty="0">
                  <a:sym typeface="Wingdings"/>
                </a:rPr>
                <a:t></a:t>
              </a:r>
              <a:endParaRPr lang="en-US" sz="3600" dirty="0"/>
            </a:p>
          </p:txBody>
        </p:sp>
      </p:grpSp>
      <p:sp>
        <p:nvSpPr>
          <p:cNvPr id="23" name="Rectangle 22"/>
          <p:cNvSpPr/>
          <p:nvPr/>
        </p:nvSpPr>
        <p:spPr>
          <a:xfrm>
            <a:off x="1159315" y="2926872"/>
            <a:ext cx="3785260" cy="339485"/>
          </a:xfrm>
          <a:prstGeom prst="rect">
            <a:avLst/>
          </a:prstGeom>
          <a:solidFill>
            <a:srgbClr val="00B05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18155" y="3763394"/>
            <a:ext cx="513587" cy="523220"/>
          </a:xfrm>
          <a:prstGeom prst="rect">
            <a:avLst/>
          </a:prstGeom>
          <a:noFill/>
        </p:spPr>
        <p:txBody>
          <a:bodyPr wrap="square" rtlCol="0">
            <a:spAutoFit/>
          </a:bodyPr>
          <a:lstStyle/>
          <a:p>
            <a:r>
              <a:rPr lang="en-US" sz="2800" b="1" dirty="0" smtClean="0">
                <a:solidFill>
                  <a:srgbClr val="FF0000"/>
                </a:solidFill>
                <a:sym typeface="Wingdings"/>
              </a:rPr>
              <a:t></a:t>
            </a:r>
            <a:endParaRPr lang="en-US" sz="2800" dirty="0">
              <a:solidFill>
                <a:srgbClr val="FF0000"/>
              </a:solidFill>
            </a:endParaRPr>
          </a:p>
        </p:txBody>
      </p:sp>
      <p:grpSp>
        <p:nvGrpSpPr>
          <p:cNvPr id="5" name="Group 4"/>
          <p:cNvGrpSpPr/>
          <p:nvPr/>
        </p:nvGrpSpPr>
        <p:grpSpPr>
          <a:xfrm>
            <a:off x="377530" y="5188673"/>
            <a:ext cx="8082141" cy="731121"/>
            <a:chOff x="420593" y="5411006"/>
            <a:chExt cx="8082141" cy="731121"/>
          </a:xfrm>
        </p:grpSpPr>
        <p:sp>
          <p:nvSpPr>
            <p:cNvPr id="7" name="TextBox 6"/>
            <p:cNvSpPr txBox="1"/>
            <p:nvPr/>
          </p:nvSpPr>
          <p:spPr>
            <a:xfrm>
              <a:off x="495795" y="5411006"/>
              <a:ext cx="8006939" cy="646331"/>
            </a:xfrm>
            <a:prstGeom prst="rect">
              <a:avLst/>
            </a:prstGeom>
            <a:noFill/>
          </p:spPr>
          <p:txBody>
            <a:bodyPr wrap="square" rtlCol="0">
              <a:spAutoFit/>
            </a:bodyPr>
            <a:lstStyle/>
            <a:p>
              <a:r>
                <a:rPr lang="en-US" sz="3600" b="1" dirty="0" smtClean="0">
                  <a:sym typeface="Wingdings"/>
                </a:rPr>
                <a:t>    </a:t>
              </a:r>
              <a:r>
                <a:rPr lang="en-US" b="1" dirty="0" smtClean="0"/>
                <a:t>Genes that evolve in THIS “</a:t>
              </a:r>
              <a:r>
                <a:rPr lang="en-US" b="1" dirty="0" err="1" smtClean="0"/>
                <a:t>EffLab</a:t>
              </a:r>
              <a:r>
                <a:rPr lang="en-US" b="1" dirty="0" smtClean="0"/>
                <a:t> I” model to demonstrate Jevon’s Paradox.</a:t>
              </a:r>
              <a:endParaRPr lang="en-US" b="1" dirty="0"/>
            </a:p>
          </p:txBody>
        </p:sp>
        <p:sp>
          <p:nvSpPr>
            <p:cNvPr id="19" name="TextBox 18"/>
            <p:cNvSpPr txBox="1"/>
            <p:nvPr/>
          </p:nvSpPr>
          <p:spPr>
            <a:xfrm>
              <a:off x="420593" y="5495796"/>
              <a:ext cx="724395" cy="646331"/>
            </a:xfrm>
            <a:prstGeom prst="rect">
              <a:avLst/>
            </a:prstGeom>
            <a:noFill/>
          </p:spPr>
          <p:txBody>
            <a:bodyPr wrap="square" rtlCol="0">
              <a:spAutoFit/>
            </a:bodyPr>
            <a:lstStyle/>
            <a:p>
              <a:r>
                <a:rPr lang="en-US" sz="3600" dirty="0">
                  <a:sym typeface="Wingdings"/>
                </a:rPr>
                <a:t></a:t>
              </a:r>
              <a:endParaRPr lang="en-US" sz="3600" dirty="0"/>
            </a:p>
          </p:txBody>
        </p:sp>
        <p:sp>
          <p:nvSpPr>
            <p:cNvPr id="20" name="TextBox 19"/>
            <p:cNvSpPr txBox="1"/>
            <p:nvPr/>
          </p:nvSpPr>
          <p:spPr>
            <a:xfrm>
              <a:off x="479968" y="5588783"/>
              <a:ext cx="513587" cy="523220"/>
            </a:xfrm>
            <a:prstGeom prst="rect">
              <a:avLst/>
            </a:prstGeom>
            <a:noFill/>
          </p:spPr>
          <p:txBody>
            <a:bodyPr wrap="square" rtlCol="0">
              <a:spAutoFit/>
            </a:bodyPr>
            <a:lstStyle/>
            <a:p>
              <a:r>
                <a:rPr lang="en-US" sz="2800" b="1" dirty="0" smtClean="0">
                  <a:solidFill>
                    <a:srgbClr val="FF0000"/>
                  </a:solidFill>
                  <a:sym typeface="Wingdings"/>
                </a:rPr>
                <a:t></a:t>
              </a:r>
              <a:endParaRPr lang="en-US" sz="2800" dirty="0">
                <a:solidFill>
                  <a:srgbClr val="FF0000"/>
                </a:solidFill>
              </a:endParaRPr>
            </a:p>
          </p:txBody>
        </p:sp>
      </p:grpSp>
      <p:sp>
        <p:nvSpPr>
          <p:cNvPr id="21" name="Rectangle 20"/>
          <p:cNvSpPr/>
          <p:nvPr/>
        </p:nvSpPr>
        <p:spPr>
          <a:xfrm>
            <a:off x="1159315" y="1786806"/>
            <a:ext cx="3310247" cy="308758"/>
          </a:xfrm>
          <a:prstGeom prst="rect">
            <a:avLst/>
          </a:prstGeom>
          <a:solidFill>
            <a:srgbClr val="00B05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a:off x="1159314" y="2343298"/>
            <a:ext cx="3310247" cy="308758"/>
          </a:xfrm>
          <a:prstGeom prst="rect">
            <a:avLst/>
          </a:prstGeom>
          <a:solidFill>
            <a:srgbClr val="00B05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26"/>
          <p:cNvGrpSpPr/>
          <p:nvPr/>
        </p:nvGrpSpPr>
        <p:grpSpPr>
          <a:xfrm>
            <a:off x="378512" y="4823112"/>
            <a:ext cx="7800101" cy="731121"/>
            <a:chOff x="420593" y="5411006"/>
            <a:chExt cx="7800101" cy="731121"/>
          </a:xfrm>
        </p:grpSpPr>
        <p:sp>
          <p:nvSpPr>
            <p:cNvPr id="28" name="TextBox 27"/>
            <p:cNvSpPr txBox="1"/>
            <p:nvPr/>
          </p:nvSpPr>
          <p:spPr>
            <a:xfrm>
              <a:off x="495795" y="5411006"/>
              <a:ext cx="7724899" cy="646331"/>
            </a:xfrm>
            <a:prstGeom prst="rect">
              <a:avLst/>
            </a:prstGeom>
            <a:noFill/>
          </p:spPr>
          <p:txBody>
            <a:bodyPr wrap="square" rtlCol="0">
              <a:spAutoFit/>
            </a:bodyPr>
            <a:lstStyle/>
            <a:p>
              <a:r>
                <a:rPr lang="en-US" sz="3600" b="1" dirty="0" smtClean="0">
                  <a:sym typeface="Wingdings"/>
                </a:rPr>
                <a:t>    </a:t>
              </a:r>
              <a:r>
                <a:rPr lang="en-US" b="1" dirty="0" smtClean="0"/>
                <a:t>Genes that control the way seekers die.</a:t>
              </a:r>
              <a:endParaRPr lang="en-US" b="1" dirty="0"/>
            </a:p>
          </p:txBody>
        </p:sp>
        <p:sp>
          <p:nvSpPr>
            <p:cNvPr id="29" name="TextBox 28"/>
            <p:cNvSpPr txBox="1"/>
            <p:nvPr/>
          </p:nvSpPr>
          <p:spPr>
            <a:xfrm>
              <a:off x="420593" y="5495796"/>
              <a:ext cx="724395" cy="646331"/>
            </a:xfrm>
            <a:prstGeom prst="rect">
              <a:avLst/>
            </a:prstGeom>
            <a:noFill/>
          </p:spPr>
          <p:txBody>
            <a:bodyPr wrap="square" rtlCol="0">
              <a:spAutoFit/>
            </a:bodyPr>
            <a:lstStyle/>
            <a:p>
              <a:r>
                <a:rPr lang="en-US" sz="3600" dirty="0">
                  <a:sym typeface="Wingdings"/>
                </a:rPr>
                <a:t></a:t>
              </a:r>
              <a:endParaRPr lang="en-US" sz="3600" dirty="0"/>
            </a:p>
          </p:txBody>
        </p:sp>
        <p:sp>
          <p:nvSpPr>
            <p:cNvPr id="30" name="TextBox 29"/>
            <p:cNvSpPr txBox="1"/>
            <p:nvPr/>
          </p:nvSpPr>
          <p:spPr>
            <a:xfrm>
              <a:off x="479968" y="5588783"/>
              <a:ext cx="513587" cy="523220"/>
            </a:xfrm>
            <a:prstGeom prst="rect">
              <a:avLst/>
            </a:prstGeom>
            <a:noFill/>
          </p:spPr>
          <p:txBody>
            <a:bodyPr wrap="square" rtlCol="0">
              <a:spAutoFit/>
            </a:bodyPr>
            <a:lstStyle/>
            <a:p>
              <a:r>
                <a:rPr lang="en-US" sz="2800" b="1" dirty="0" smtClean="0">
                  <a:solidFill>
                    <a:srgbClr val="92D050"/>
                  </a:solidFill>
                  <a:sym typeface="Wingdings"/>
                </a:rPr>
                <a:t></a:t>
              </a:r>
              <a:endParaRPr lang="en-US" sz="2800" dirty="0">
                <a:solidFill>
                  <a:srgbClr val="92D050"/>
                </a:solidFill>
              </a:endParaRPr>
            </a:p>
          </p:txBody>
        </p:sp>
      </p:grpSp>
      <p:sp>
        <p:nvSpPr>
          <p:cNvPr id="31" name="TextBox 30"/>
          <p:cNvSpPr txBox="1"/>
          <p:nvPr/>
        </p:nvSpPr>
        <p:spPr>
          <a:xfrm>
            <a:off x="323113" y="1395409"/>
            <a:ext cx="513587" cy="523220"/>
          </a:xfrm>
          <a:prstGeom prst="rect">
            <a:avLst/>
          </a:prstGeom>
          <a:noFill/>
        </p:spPr>
        <p:txBody>
          <a:bodyPr wrap="square" rtlCol="0">
            <a:spAutoFit/>
          </a:bodyPr>
          <a:lstStyle/>
          <a:p>
            <a:r>
              <a:rPr lang="en-US" sz="2800" b="1" dirty="0" smtClean="0">
                <a:solidFill>
                  <a:srgbClr val="92D050"/>
                </a:solidFill>
                <a:sym typeface="Wingdings"/>
              </a:rPr>
              <a:t></a:t>
            </a:r>
            <a:endParaRPr lang="en-US" sz="2800" dirty="0">
              <a:solidFill>
                <a:srgbClr val="92D050"/>
              </a:solidFill>
            </a:endParaRPr>
          </a:p>
        </p:txBody>
      </p:sp>
      <p:sp>
        <p:nvSpPr>
          <p:cNvPr id="32" name="TextBox 31"/>
          <p:cNvSpPr txBox="1"/>
          <p:nvPr/>
        </p:nvSpPr>
        <p:spPr>
          <a:xfrm>
            <a:off x="333013" y="1951559"/>
            <a:ext cx="513587" cy="523220"/>
          </a:xfrm>
          <a:prstGeom prst="rect">
            <a:avLst/>
          </a:prstGeom>
          <a:noFill/>
        </p:spPr>
        <p:txBody>
          <a:bodyPr wrap="square" rtlCol="0">
            <a:spAutoFit/>
          </a:bodyPr>
          <a:lstStyle/>
          <a:p>
            <a:r>
              <a:rPr lang="en-US" sz="2800" b="1" dirty="0" smtClean="0">
                <a:solidFill>
                  <a:srgbClr val="92D050"/>
                </a:solidFill>
                <a:sym typeface="Wingdings"/>
              </a:rPr>
              <a:t></a:t>
            </a:r>
            <a:endParaRPr lang="en-US" sz="2800" dirty="0">
              <a:solidFill>
                <a:srgbClr val="92D050"/>
              </a:solidFill>
            </a:endParaRPr>
          </a:p>
        </p:txBody>
      </p:sp>
      <p:sp>
        <p:nvSpPr>
          <p:cNvPr id="33" name="TextBox 32"/>
          <p:cNvSpPr txBox="1"/>
          <p:nvPr/>
        </p:nvSpPr>
        <p:spPr>
          <a:xfrm>
            <a:off x="342913" y="2507709"/>
            <a:ext cx="513587" cy="523220"/>
          </a:xfrm>
          <a:prstGeom prst="rect">
            <a:avLst/>
          </a:prstGeom>
          <a:noFill/>
        </p:spPr>
        <p:txBody>
          <a:bodyPr wrap="square" rtlCol="0">
            <a:spAutoFit/>
          </a:bodyPr>
          <a:lstStyle/>
          <a:p>
            <a:r>
              <a:rPr lang="en-US" sz="2800" b="1" dirty="0" smtClean="0">
                <a:solidFill>
                  <a:srgbClr val="92D050"/>
                </a:solidFill>
                <a:sym typeface="Wingdings"/>
              </a:rPr>
              <a:t></a:t>
            </a:r>
            <a:endParaRPr lang="en-US" sz="2800" dirty="0">
              <a:solidFill>
                <a:srgbClr val="92D050"/>
              </a:solidFill>
            </a:endParaRPr>
          </a:p>
        </p:txBody>
      </p:sp>
      <p:sp>
        <p:nvSpPr>
          <p:cNvPr id="34" name="TextBox 33"/>
          <p:cNvSpPr txBox="1"/>
          <p:nvPr/>
        </p:nvSpPr>
        <p:spPr>
          <a:xfrm>
            <a:off x="329063" y="3146984"/>
            <a:ext cx="513587" cy="523220"/>
          </a:xfrm>
          <a:prstGeom prst="rect">
            <a:avLst/>
          </a:prstGeom>
          <a:noFill/>
        </p:spPr>
        <p:txBody>
          <a:bodyPr wrap="square" rtlCol="0">
            <a:spAutoFit/>
          </a:bodyPr>
          <a:lstStyle/>
          <a:p>
            <a:r>
              <a:rPr lang="en-US" sz="2800" b="1" dirty="0" smtClean="0">
                <a:solidFill>
                  <a:srgbClr val="92D050"/>
                </a:solidFill>
                <a:sym typeface="Wingdings"/>
              </a:rPr>
              <a:t></a:t>
            </a:r>
            <a:endParaRPr lang="en-US" sz="2800" dirty="0">
              <a:solidFill>
                <a:srgbClr val="92D050"/>
              </a:solidFill>
            </a:endParaRPr>
          </a:p>
        </p:txBody>
      </p:sp>
      <p:sp>
        <p:nvSpPr>
          <p:cNvPr id="35" name="Rectangle 34"/>
          <p:cNvSpPr/>
          <p:nvPr/>
        </p:nvSpPr>
        <p:spPr>
          <a:xfrm>
            <a:off x="1181090" y="3494897"/>
            <a:ext cx="3785260" cy="339485"/>
          </a:xfrm>
          <a:prstGeom prst="rect">
            <a:avLst/>
          </a:prstGeom>
          <a:solidFill>
            <a:srgbClr val="00B05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p:cNvSpPr/>
          <p:nvPr/>
        </p:nvSpPr>
        <p:spPr>
          <a:xfrm>
            <a:off x="1202865" y="4062922"/>
            <a:ext cx="2934188" cy="339485"/>
          </a:xfrm>
          <a:prstGeom prst="rect">
            <a:avLst/>
          </a:prstGeom>
          <a:solidFill>
            <a:srgbClr val="FF00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TextBox 36"/>
          <p:cNvSpPr txBox="1"/>
          <p:nvPr/>
        </p:nvSpPr>
        <p:spPr>
          <a:xfrm>
            <a:off x="0" y="6484115"/>
            <a:ext cx="599844" cy="400110"/>
          </a:xfrm>
          <a:prstGeom prst="rect">
            <a:avLst/>
          </a:prstGeom>
          <a:noFill/>
        </p:spPr>
        <p:txBody>
          <a:bodyPr wrap="none" rtlCol="0">
            <a:spAutoFit/>
          </a:bodyPr>
          <a:lstStyle/>
          <a:p>
            <a:r>
              <a:rPr lang="en-US" sz="2000" b="1" dirty="0" smtClean="0"/>
              <a:t>A11</a:t>
            </a:r>
            <a:endParaRPr lang="en-US" b="1" dirty="0"/>
          </a:p>
        </p:txBody>
      </p:sp>
    </p:spTree>
    <p:extLst>
      <p:ext uri="{BB962C8B-B14F-4D97-AF65-F5344CB8AC3E}">
        <p14:creationId xmlns:p14="http://schemas.microsoft.com/office/powerpoint/2010/main" val="1910973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additive="base">
                                        <p:cTn id="12" dur="500" fill="hold"/>
                                        <p:tgtEl>
                                          <p:spTgt spid="21"/>
                                        </p:tgtEl>
                                        <p:attrNameLst>
                                          <p:attrName>ppt_x</p:attrName>
                                        </p:attrNameLst>
                                      </p:cBhvr>
                                      <p:tavLst>
                                        <p:tav tm="0">
                                          <p:val>
                                            <p:strVal val="#ppt_x"/>
                                          </p:val>
                                        </p:tav>
                                        <p:tav tm="100000">
                                          <p:val>
                                            <p:strVal val="#ppt_x"/>
                                          </p:val>
                                        </p:tav>
                                      </p:tavLst>
                                    </p:anim>
                                    <p:anim calcmode="lin" valueType="num">
                                      <p:cBhvr additive="base">
                                        <p:cTn id="13" dur="500" fill="hold"/>
                                        <p:tgtEl>
                                          <p:spTgt spid="21"/>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additive="base">
                                        <p:cTn id="16" dur="500" fill="hold"/>
                                        <p:tgtEl>
                                          <p:spTgt spid="31"/>
                                        </p:tgtEl>
                                        <p:attrNameLst>
                                          <p:attrName>ppt_x</p:attrName>
                                        </p:attrNameLst>
                                      </p:cBhvr>
                                      <p:tavLst>
                                        <p:tav tm="0">
                                          <p:val>
                                            <p:strVal val="#ppt_x"/>
                                          </p:val>
                                        </p:tav>
                                        <p:tav tm="100000">
                                          <p:val>
                                            <p:strVal val="#ppt_x"/>
                                          </p:val>
                                        </p:tav>
                                      </p:tavLst>
                                    </p:anim>
                                    <p:anim calcmode="lin" valueType="num">
                                      <p:cBhvr additive="base">
                                        <p:cTn id="17" dur="500" fill="hold"/>
                                        <p:tgtEl>
                                          <p:spTgt spid="31"/>
                                        </p:tgtEl>
                                        <p:attrNameLst>
                                          <p:attrName>ppt_y</p:attrName>
                                        </p:attrNameLst>
                                      </p:cBhvr>
                                      <p:tavLst>
                                        <p:tav tm="0">
                                          <p:val>
                                            <p:strVal val="1+#ppt_h/2"/>
                                          </p:val>
                                        </p:tav>
                                        <p:tav tm="100000">
                                          <p:val>
                                            <p:strVal val="#ppt_y"/>
                                          </p:val>
                                        </p:tav>
                                      </p:tavLst>
                                    </p:anim>
                                  </p:childTnLst>
                                </p:cTn>
                              </p:par>
                            </p:childTnLst>
                          </p:cTn>
                        </p:par>
                        <p:par>
                          <p:cTn id="18" fill="hold">
                            <p:stCondLst>
                              <p:cond delay="1000"/>
                            </p:stCondLst>
                            <p:childTnLst>
                              <p:par>
                                <p:cTn id="19" presetID="2" presetClass="entr" presetSubtype="4"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 calcmode="lin" valueType="num">
                                      <p:cBhvr additive="base">
                                        <p:cTn id="21" dur="500" fill="hold"/>
                                        <p:tgtEl>
                                          <p:spTgt spid="26"/>
                                        </p:tgtEl>
                                        <p:attrNameLst>
                                          <p:attrName>ppt_x</p:attrName>
                                        </p:attrNameLst>
                                      </p:cBhvr>
                                      <p:tavLst>
                                        <p:tav tm="0">
                                          <p:val>
                                            <p:strVal val="#ppt_x"/>
                                          </p:val>
                                        </p:tav>
                                        <p:tav tm="100000">
                                          <p:val>
                                            <p:strVal val="#ppt_x"/>
                                          </p:val>
                                        </p:tav>
                                      </p:tavLst>
                                    </p:anim>
                                    <p:anim calcmode="lin" valueType="num">
                                      <p:cBhvr additive="base">
                                        <p:cTn id="22" dur="500" fill="hold"/>
                                        <p:tgtEl>
                                          <p:spTgt spid="2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additive="base">
                                        <p:cTn id="25" dur="500" fill="hold"/>
                                        <p:tgtEl>
                                          <p:spTgt spid="32"/>
                                        </p:tgtEl>
                                        <p:attrNameLst>
                                          <p:attrName>ppt_x</p:attrName>
                                        </p:attrNameLst>
                                      </p:cBhvr>
                                      <p:tavLst>
                                        <p:tav tm="0">
                                          <p:val>
                                            <p:strVal val="#ppt_x"/>
                                          </p:val>
                                        </p:tav>
                                        <p:tav tm="100000">
                                          <p:val>
                                            <p:strVal val="#ppt_x"/>
                                          </p:val>
                                        </p:tav>
                                      </p:tavLst>
                                    </p:anim>
                                    <p:anim calcmode="lin" valueType="num">
                                      <p:cBhvr additive="base">
                                        <p:cTn id="26" dur="500" fill="hold"/>
                                        <p:tgtEl>
                                          <p:spTgt spid="32"/>
                                        </p:tgtEl>
                                        <p:attrNameLst>
                                          <p:attrName>ppt_y</p:attrName>
                                        </p:attrNameLst>
                                      </p:cBhvr>
                                      <p:tavLst>
                                        <p:tav tm="0">
                                          <p:val>
                                            <p:strVal val="1+#ppt_h/2"/>
                                          </p:val>
                                        </p:tav>
                                        <p:tav tm="100000">
                                          <p:val>
                                            <p:strVal val="#ppt_y"/>
                                          </p:val>
                                        </p:tav>
                                      </p:tavLst>
                                    </p:anim>
                                  </p:childTnLst>
                                </p:cTn>
                              </p:par>
                            </p:childTnLst>
                          </p:cTn>
                        </p:par>
                        <p:par>
                          <p:cTn id="27" fill="hold">
                            <p:stCondLst>
                              <p:cond delay="1500"/>
                            </p:stCondLst>
                            <p:childTnLst>
                              <p:par>
                                <p:cTn id="28" presetID="2" presetClass="entr" presetSubtype="4"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fill="hold"/>
                                        <p:tgtEl>
                                          <p:spTgt spid="23"/>
                                        </p:tgtEl>
                                        <p:attrNameLst>
                                          <p:attrName>ppt_x</p:attrName>
                                        </p:attrNameLst>
                                      </p:cBhvr>
                                      <p:tavLst>
                                        <p:tav tm="0">
                                          <p:val>
                                            <p:strVal val="#ppt_x"/>
                                          </p:val>
                                        </p:tav>
                                        <p:tav tm="100000">
                                          <p:val>
                                            <p:strVal val="#ppt_x"/>
                                          </p:val>
                                        </p:tav>
                                      </p:tavLst>
                                    </p:anim>
                                    <p:anim calcmode="lin" valueType="num">
                                      <p:cBhvr additive="base">
                                        <p:cTn id="31" dur="500" fill="hold"/>
                                        <p:tgtEl>
                                          <p:spTgt spid="23"/>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33"/>
                                        </p:tgtEl>
                                        <p:attrNameLst>
                                          <p:attrName>style.visibility</p:attrName>
                                        </p:attrNameLst>
                                      </p:cBhvr>
                                      <p:to>
                                        <p:strVal val="visible"/>
                                      </p:to>
                                    </p:set>
                                    <p:anim calcmode="lin" valueType="num">
                                      <p:cBhvr additive="base">
                                        <p:cTn id="34" dur="500" fill="hold"/>
                                        <p:tgtEl>
                                          <p:spTgt spid="33"/>
                                        </p:tgtEl>
                                        <p:attrNameLst>
                                          <p:attrName>ppt_x</p:attrName>
                                        </p:attrNameLst>
                                      </p:cBhvr>
                                      <p:tavLst>
                                        <p:tav tm="0">
                                          <p:val>
                                            <p:strVal val="#ppt_x"/>
                                          </p:val>
                                        </p:tav>
                                        <p:tav tm="100000">
                                          <p:val>
                                            <p:strVal val="#ppt_x"/>
                                          </p:val>
                                        </p:tav>
                                      </p:tavLst>
                                    </p:anim>
                                    <p:anim calcmode="lin" valueType="num">
                                      <p:cBhvr additive="base">
                                        <p:cTn id="35" dur="500" fill="hold"/>
                                        <p:tgtEl>
                                          <p:spTgt spid="33"/>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 calcmode="lin" valueType="num">
                                      <p:cBhvr additive="base">
                                        <p:cTn id="39" dur="500" fill="hold"/>
                                        <p:tgtEl>
                                          <p:spTgt spid="35"/>
                                        </p:tgtEl>
                                        <p:attrNameLst>
                                          <p:attrName>ppt_x</p:attrName>
                                        </p:attrNameLst>
                                      </p:cBhvr>
                                      <p:tavLst>
                                        <p:tav tm="0">
                                          <p:val>
                                            <p:strVal val="#ppt_x"/>
                                          </p:val>
                                        </p:tav>
                                        <p:tav tm="100000">
                                          <p:val>
                                            <p:strVal val="#ppt_x"/>
                                          </p:val>
                                        </p:tav>
                                      </p:tavLst>
                                    </p:anim>
                                    <p:anim calcmode="lin" valueType="num">
                                      <p:cBhvr additive="base">
                                        <p:cTn id="40" dur="500" fill="hold"/>
                                        <p:tgtEl>
                                          <p:spTgt spid="35"/>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34"/>
                                        </p:tgtEl>
                                        <p:attrNameLst>
                                          <p:attrName>style.visibility</p:attrName>
                                        </p:attrNameLst>
                                      </p:cBhvr>
                                      <p:to>
                                        <p:strVal val="visible"/>
                                      </p:to>
                                    </p:set>
                                    <p:anim calcmode="lin" valueType="num">
                                      <p:cBhvr additive="base">
                                        <p:cTn id="43" dur="500" fill="hold"/>
                                        <p:tgtEl>
                                          <p:spTgt spid="34"/>
                                        </p:tgtEl>
                                        <p:attrNameLst>
                                          <p:attrName>ppt_x</p:attrName>
                                        </p:attrNameLst>
                                      </p:cBhvr>
                                      <p:tavLst>
                                        <p:tav tm="0">
                                          <p:val>
                                            <p:strVal val="#ppt_x"/>
                                          </p:val>
                                        </p:tav>
                                        <p:tav tm="100000">
                                          <p:val>
                                            <p:strVal val="#ppt_x"/>
                                          </p:val>
                                        </p:tav>
                                      </p:tavLst>
                                    </p:anim>
                                    <p:anim calcmode="lin" valueType="num">
                                      <p:cBhvr additive="base">
                                        <p:cTn id="44"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500" fill="hold"/>
                                        <p:tgtEl>
                                          <p:spTgt spid="5"/>
                                        </p:tgtEl>
                                        <p:attrNameLst>
                                          <p:attrName>ppt_x</p:attrName>
                                        </p:attrNameLst>
                                      </p:cBhvr>
                                      <p:tavLst>
                                        <p:tav tm="0">
                                          <p:val>
                                            <p:strVal val="#ppt_x"/>
                                          </p:val>
                                        </p:tav>
                                        <p:tav tm="100000">
                                          <p:val>
                                            <p:strVal val="#ppt_x"/>
                                          </p:val>
                                        </p:tav>
                                      </p:tavLst>
                                    </p:anim>
                                    <p:anim calcmode="lin" valueType="num">
                                      <p:cBhvr additive="base">
                                        <p:cTn id="50" dur="500" fill="hold"/>
                                        <p:tgtEl>
                                          <p:spTgt spid="5"/>
                                        </p:tgtEl>
                                        <p:attrNameLst>
                                          <p:attrName>ppt_y</p:attrName>
                                        </p:attrNameLst>
                                      </p:cBhvr>
                                      <p:tavLst>
                                        <p:tav tm="0">
                                          <p:val>
                                            <p:strVal val="1+#ppt_h/2"/>
                                          </p:val>
                                        </p:tav>
                                        <p:tav tm="100000">
                                          <p:val>
                                            <p:strVal val="#ppt_y"/>
                                          </p:val>
                                        </p:tav>
                                      </p:tavLst>
                                    </p:anim>
                                  </p:childTnLst>
                                </p:cTn>
                              </p:par>
                            </p:childTnLst>
                          </p:cTn>
                        </p:par>
                        <p:par>
                          <p:cTn id="51" fill="hold">
                            <p:stCondLst>
                              <p:cond delay="500"/>
                            </p:stCondLst>
                            <p:childTnLst>
                              <p:par>
                                <p:cTn id="52" presetID="2" presetClass="entr" presetSubtype="4" fill="hold" grpId="0" nodeType="afterEffect">
                                  <p:stCondLst>
                                    <p:cond delay="0"/>
                                  </p:stCondLst>
                                  <p:childTnLst>
                                    <p:set>
                                      <p:cBhvr>
                                        <p:cTn id="53" dur="1" fill="hold">
                                          <p:stCondLst>
                                            <p:cond delay="0"/>
                                          </p:stCondLst>
                                        </p:cTn>
                                        <p:tgtEl>
                                          <p:spTgt spid="36"/>
                                        </p:tgtEl>
                                        <p:attrNameLst>
                                          <p:attrName>style.visibility</p:attrName>
                                        </p:attrNameLst>
                                      </p:cBhvr>
                                      <p:to>
                                        <p:strVal val="visible"/>
                                      </p:to>
                                    </p:set>
                                    <p:anim calcmode="lin" valueType="num">
                                      <p:cBhvr additive="base">
                                        <p:cTn id="54" dur="500" fill="hold"/>
                                        <p:tgtEl>
                                          <p:spTgt spid="36"/>
                                        </p:tgtEl>
                                        <p:attrNameLst>
                                          <p:attrName>ppt_x</p:attrName>
                                        </p:attrNameLst>
                                      </p:cBhvr>
                                      <p:tavLst>
                                        <p:tav tm="0">
                                          <p:val>
                                            <p:strVal val="#ppt_x"/>
                                          </p:val>
                                        </p:tav>
                                        <p:tav tm="100000">
                                          <p:val>
                                            <p:strVal val="#ppt_x"/>
                                          </p:val>
                                        </p:tav>
                                      </p:tavLst>
                                    </p:anim>
                                    <p:anim calcmode="lin" valueType="num">
                                      <p:cBhvr additive="base">
                                        <p:cTn id="55" dur="500" fill="hold"/>
                                        <p:tgtEl>
                                          <p:spTgt spid="3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anim calcmode="lin" valueType="num">
                                      <p:cBhvr additive="base">
                                        <p:cTn id="58" dur="500" fill="hold"/>
                                        <p:tgtEl>
                                          <p:spTgt spid="24"/>
                                        </p:tgtEl>
                                        <p:attrNameLst>
                                          <p:attrName>ppt_x</p:attrName>
                                        </p:attrNameLst>
                                      </p:cBhvr>
                                      <p:tavLst>
                                        <p:tav tm="0">
                                          <p:val>
                                            <p:strVal val="#ppt_x"/>
                                          </p:val>
                                        </p:tav>
                                        <p:tav tm="100000">
                                          <p:val>
                                            <p:strVal val="#ppt_x"/>
                                          </p:val>
                                        </p:tav>
                                      </p:tavLst>
                                    </p:anim>
                                    <p:anim calcmode="lin" valueType="num">
                                      <p:cBhvr additive="base">
                                        <p:cTn id="59"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p:bldP spid="21" grpId="0" animBg="1"/>
      <p:bldP spid="26" grpId="0" animBg="1"/>
      <p:bldP spid="31" grpId="0"/>
      <p:bldP spid="32" grpId="0"/>
      <p:bldP spid="33" grpId="0"/>
      <p:bldP spid="34" grpId="0"/>
      <p:bldP spid="35" grpId="0" animBg="1"/>
      <p:bldP spid="3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0"/>
            <a:ext cx="8229600" cy="9144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Efficiency Laboratory #I</a:t>
            </a:r>
            <a:endParaRPr lang="en-US" dirty="0"/>
          </a:p>
        </p:txBody>
      </p:sp>
      <p:sp>
        <p:nvSpPr>
          <p:cNvPr id="3" name="TextBox 2"/>
          <p:cNvSpPr txBox="1"/>
          <p:nvPr/>
        </p:nvSpPr>
        <p:spPr>
          <a:xfrm>
            <a:off x="535502" y="3846960"/>
            <a:ext cx="7932717" cy="1569660"/>
          </a:xfrm>
          <a:prstGeom prst="rect">
            <a:avLst/>
          </a:prstGeom>
          <a:noFill/>
        </p:spPr>
        <p:txBody>
          <a:bodyPr wrap="square" rtlCol="0">
            <a:spAutoFit/>
          </a:bodyPr>
          <a:lstStyle/>
          <a:p>
            <a:r>
              <a:rPr lang="en-US" sz="2400" b="1" u="sng" dirty="0" smtClean="0">
                <a:latin typeface="Script MT Bold"/>
              </a:rPr>
              <a:t>R</a:t>
            </a:r>
            <a:r>
              <a:rPr lang="en-US" sz="2400" b="1" u="sng" dirty="0" smtClean="0"/>
              <a:t> = ER/EI can </a:t>
            </a:r>
            <a:r>
              <a:rPr lang="en-US" sz="2400" b="1" u="sng" dirty="0"/>
              <a:t>be measured for:</a:t>
            </a:r>
          </a:p>
          <a:p>
            <a:pPr marL="742950" lvl="1" indent="-285750">
              <a:buFont typeface="Arial" panose="020B0604020202020204" pitchFamily="34" charset="0"/>
              <a:buChar char="•"/>
            </a:pPr>
            <a:r>
              <a:rPr lang="en-US" sz="2400" dirty="0"/>
              <a:t>All individual agents – </a:t>
            </a:r>
            <a:r>
              <a:rPr lang="en-US" sz="2400" dirty="0" smtClean="0"/>
              <a:t>Instantaneous</a:t>
            </a:r>
            <a:endParaRPr lang="en-US" sz="2400" dirty="0"/>
          </a:p>
          <a:p>
            <a:pPr marL="742950" lvl="1" indent="-285750">
              <a:buFont typeface="Arial" panose="020B0604020202020204" pitchFamily="34" charset="0"/>
              <a:buChar char="•"/>
            </a:pPr>
            <a:r>
              <a:rPr lang="en-US" sz="2400" dirty="0"/>
              <a:t>All individual agents – Life-Time </a:t>
            </a:r>
            <a:r>
              <a:rPr lang="en-US" sz="2400" dirty="0" smtClean="0"/>
              <a:t>Efficiency</a:t>
            </a:r>
            <a:endParaRPr lang="en-US" sz="2400" dirty="0"/>
          </a:p>
          <a:p>
            <a:pPr marL="742950" lvl="1" indent="-285750">
              <a:buFont typeface="Arial" panose="020B0604020202020204" pitchFamily="34" charset="0"/>
              <a:buChar char="•"/>
            </a:pPr>
            <a:r>
              <a:rPr lang="en-US" sz="2400" dirty="0"/>
              <a:t>For the system </a:t>
            </a:r>
            <a:r>
              <a:rPr lang="en-US" sz="2400" dirty="0" smtClean="0"/>
              <a:t>as-a-whole</a:t>
            </a:r>
            <a:endParaRPr lang="en-US" sz="2400" dirty="0"/>
          </a:p>
        </p:txBody>
      </p:sp>
      <p:sp>
        <p:nvSpPr>
          <p:cNvPr id="6" name="TextBox 5"/>
          <p:cNvSpPr txBox="1"/>
          <p:nvPr/>
        </p:nvSpPr>
        <p:spPr>
          <a:xfrm>
            <a:off x="866900" y="920337"/>
            <a:ext cx="7897091" cy="2000548"/>
          </a:xfrm>
          <a:prstGeom prst="rect">
            <a:avLst/>
          </a:prstGeom>
          <a:noFill/>
        </p:spPr>
        <p:txBody>
          <a:bodyPr wrap="square" rtlCol="0">
            <a:spAutoFit/>
          </a:bodyPr>
          <a:lstStyle/>
          <a:p>
            <a:r>
              <a:rPr lang="en-US" sz="2400" b="1" u="sng" dirty="0" smtClean="0">
                <a:sym typeface="Symbol"/>
              </a:rPr>
              <a:t>“Per Tick” cycle:</a:t>
            </a:r>
          </a:p>
          <a:p>
            <a:pPr marL="747713" lvl="1" indent="-290513">
              <a:buFont typeface="+mj-lt"/>
              <a:buAutoNum type="arabicPeriod"/>
            </a:pPr>
            <a:r>
              <a:rPr lang="en-US" sz="2000" b="1" dirty="0" smtClean="0">
                <a:sym typeface="Symbol"/>
              </a:rPr>
              <a:t>System energizes as 40 </a:t>
            </a:r>
            <a:r>
              <a:rPr lang="en-US" sz="2000" b="1" dirty="0" err="1" smtClean="0">
                <a:sym typeface="Symbol"/>
              </a:rPr>
              <a:t>eu</a:t>
            </a:r>
            <a:r>
              <a:rPr lang="en-US" sz="2000" b="1" dirty="0" smtClean="0">
                <a:sym typeface="Symbol"/>
              </a:rPr>
              <a:t> of fruit grows in random places</a:t>
            </a:r>
          </a:p>
          <a:p>
            <a:pPr marL="742950" lvl="1" indent="-285750">
              <a:buFont typeface="+mj-lt"/>
              <a:buAutoNum type="arabicPeriod"/>
            </a:pPr>
            <a:r>
              <a:rPr lang="en-US" sz="2000" dirty="0" smtClean="0">
                <a:sym typeface="Symbol"/>
              </a:rPr>
              <a:t>Seekers move at an investment of EPM </a:t>
            </a:r>
            <a:r>
              <a:rPr lang="en-US" sz="2000" dirty="0" err="1" smtClean="0">
                <a:sym typeface="Symbol"/>
              </a:rPr>
              <a:t>eu</a:t>
            </a:r>
            <a:r>
              <a:rPr lang="en-US" sz="2000" dirty="0" smtClean="0">
                <a:sym typeface="Symbol"/>
              </a:rPr>
              <a:t> (</a:t>
            </a:r>
            <a:r>
              <a:rPr lang="en-US" sz="2000" dirty="0" smtClean="0">
                <a:sym typeface="Wingdings"/>
              </a:rPr>
              <a:t></a:t>
            </a:r>
            <a:r>
              <a:rPr lang="en-US" sz="2000" dirty="0" smtClean="0">
                <a:sym typeface="Symbol"/>
              </a:rPr>
              <a:t>EI)</a:t>
            </a:r>
          </a:p>
          <a:p>
            <a:pPr marL="742950" lvl="1" indent="-285750">
              <a:buFont typeface="+mj-lt"/>
              <a:buAutoNum type="arabicPeriod"/>
            </a:pPr>
            <a:r>
              <a:rPr lang="en-US" sz="2000" dirty="0" smtClean="0">
                <a:sym typeface="Symbol"/>
              </a:rPr>
              <a:t>Seekers feed on fruit with a possible return of 40 </a:t>
            </a:r>
            <a:r>
              <a:rPr lang="en-US" sz="2000" dirty="0" err="1" smtClean="0">
                <a:sym typeface="Symbol"/>
              </a:rPr>
              <a:t>eu</a:t>
            </a:r>
            <a:r>
              <a:rPr lang="en-US" sz="2000" dirty="0" smtClean="0">
                <a:sym typeface="Symbol"/>
              </a:rPr>
              <a:t> (</a:t>
            </a:r>
            <a:r>
              <a:rPr lang="en-US" sz="2000" dirty="0" smtClean="0">
                <a:sym typeface="Wingdings"/>
              </a:rPr>
              <a:t></a:t>
            </a:r>
            <a:r>
              <a:rPr lang="en-US" sz="2000" dirty="0" smtClean="0">
                <a:sym typeface="Symbol"/>
              </a:rPr>
              <a:t>ER)</a:t>
            </a:r>
          </a:p>
          <a:p>
            <a:pPr marL="742950" lvl="1" indent="-285750">
              <a:buFont typeface="+mj-lt"/>
              <a:buAutoNum type="arabicPeriod"/>
            </a:pPr>
            <a:r>
              <a:rPr lang="en-US" sz="2000" dirty="0" smtClean="0">
                <a:sym typeface="Symbol"/>
              </a:rPr>
              <a:t>Seekers may reproduce via fission (if old enough and well enough)</a:t>
            </a:r>
          </a:p>
          <a:p>
            <a:pPr marL="742950" lvl="1" indent="-285750">
              <a:buFont typeface="+mj-lt"/>
              <a:buAutoNum type="arabicPeriod"/>
            </a:pPr>
            <a:r>
              <a:rPr lang="en-US" sz="2000" dirty="0" smtClean="0">
                <a:sym typeface="Symbol"/>
              </a:rPr>
              <a:t>Seekers may die (of hunger or old age)</a:t>
            </a:r>
          </a:p>
        </p:txBody>
      </p:sp>
      <p:grpSp>
        <p:nvGrpSpPr>
          <p:cNvPr id="7" name="Group 6"/>
          <p:cNvGrpSpPr/>
          <p:nvPr/>
        </p:nvGrpSpPr>
        <p:grpSpPr>
          <a:xfrm>
            <a:off x="556593" y="1354445"/>
            <a:ext cx="341284" cy="1710047"/>
            <a:chOff x="336431" y="2723727"/>
            <a:chExt cx="690114" cy="2109348"/>
          </a:xfrm>
          <a:solidFill>
            <a:schemeClr val="accent6">
              <a:lumMod val="20000"/>
              <a:lumOff val="80000"/>
            </a:schemeClr>
          </a:solidFill>
        </p:grpSpPr>
        <p:sp>
          <p:nvSpPr>
            <p:cNvPr id="8" name="Curved Left Arrow 7"/>
            <p:cNvSpPr/>
            <p:nvPr/>
          </p:nvSpPr>
          <p:spPr>
            <a:xfrm>
              <a:off x="681488" y="2780695"/>
              <a:ext cx="345057" cy="2052380"/>
            </a:xfrm>
            <a:prstGeom prst="curvedLeftArrow">
              <a:avLst>
                <a:gd name="adj1" fmla="val 14979"/>
                <a:gd name="adj2" fmla="val 93079"/>
                <a:gd name="adj3" fmla="val 25000"/>
              </a:avLst>
            </a:prstGeom>
            <a:grpFill/>
            <a:ln w="31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Curved Left Arrow 8"/>
            <p:cNvSpPr/>
            <p:nvPr/>
          </p:nvSpPr>
          <p:spPr>
            <a:xfrm rot="10800000">
              <a:off x="336431" y="2723727"/>
              <a:ext cx="345057" cy="2052380"/>
            </a:xfrm>
            <a:prstGeom prst="curvedLeftArrow">
              <a:avLst>
                <a:gd name="adj1" fmla="val 19709"/>
                <a:gd name="adj2" fmla="val 84774"/>
                <a:gd name="adj3" fmla="val 29402"/>
              </a:avLst>
            </a:prstGeom>
            <a:grpFill/>
            <a:ln w="31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4" name="TextBox 3"/>
          <p:cNvSpPr txBox="1"/>
          <p:nvPr/>
        </p:nvSpPr>
        <p:spPr>
          <a:xfrm>
            <a:off x="812556" y="3075709"/>
            <a:ext cx="7490493" cy="646331"/>
          </a:xfrm>
          <a:prstGeom prst="rect">
            <a:avLst/>
          </a:prstGeom>
          <a:noFill/>
        </p:spPr>
        <p:txBody>
          <a:bodyPr wrap="square" rtlCol="0">
            <a:spAutoFit/>
          </a:bodyPr>
          <a:lstStyle/>
          <a:p>
            <a:r>
              <a:rPr lang="en-US" dirty="0" smtClean="0"/>
              <a:t>Cycle through: all seekers for each step, </a:t>
            </a:r>
          </a:p>
          <a:p>
            <a:r>
              <a:rPr lang="en-US" dirty="0"/>
              <a:t> </a:t>
            </a:r>
            <a:r>
              <a:rPr lang="en-US" dirty="0" smtClean="0"/>
              <a:t>                          all five steps for each tick of the clock.</a:t>
            </a:r>
            <a:endParaRPr lang="en-US" dirty="0"/>
          </a:p>
        </p:txBody>
      </p:sp>
      <p:pic>
        <p:nvPicPr>
          <p:cNvPr id="1024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7841" y="5808277"/>
            <a:ext cx="2543175" cy="542925"/>
          </a:xfrm>
          <a:prstGeom prst="rect">
            <a:avLst/>
          </a:prstGeom>
          <a:noFill/>
          <a:ln w="57150">
            <a:solidFill>
              <a:srgbClr val="00B0F0"/>
            </a:solidFill>
            <a:miter lim="800000"/>
            <a:headEnd/>
            <a:tailEnd/>
          </a:ln>
          <a:extLst>
            <a:ext uri="{909E8E84-426E-40DD-AFC4-6F175D3DCCD1}">
              <a14:hiddenFill xmlns:a14="http://schemas.microsoft.com/office/drawing/2010/main">
                <a:solidFill>
                  <a:schemeClr val="accent1"/>
                </a:solidFill>
              </a14:hiddenFill>
            </a:ext>
          </a:extLst>
        </p:spPr>
      </p:pic>
      <p:pic>
        <p:nvPicPr>
          <p:cNvPr id="1024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05362" y="5817802"/>
            <a:ext cx="2238375" cy="533400"/>
          </a:xfrm>
          <a:prstGeom prst="rect">
            <a:avLst/>
          </a:prstGeom>
          <a:noFill/>
          <a:ln w="57150">
            <a:solidFill>
              <a:srgbClr val="FF0000"/>
            </a:solidFill>
            <a:miter lim="800000"/>
            <a:headEnd/>
            <a:tailEnd/>
          </a:ln>
          <a:extLst>
            <a:ext uri="{909E8E84-426E-40DD-AFC4-6F175D3DCCD1}">
              <a14:hiddenFill xmlns:a14="http://schemas.microsoft.com/office/drawing/2010/main">
                <a:solidFill>
                  <a:schemeClr val="accent1"/>
                </a:solidFill>
              </a14:hiddenFill>
            </a:ext>
          </a:extLst>
        </p:spPr>
      </p:pic>
      <p:grpSp>
        <p:nvGrpSpPr>
          <p:cNvPr id="11" name="Group 10"/>
          <p:cNvGrpSpPr/>
          <p:nvPr/>
        </p:nvGrpSpPr>
        <p:grpSpPr>
          <a:xfrm>
            <a:off x="5971407" y="5298980"/>
            <a:ext cx="2914650" cy="1037643"/>
            <a:chOff x="5677769" y="5992407"/>
            <a:chExt cx="2914650" cy="1037643"/>
          </a:xfrm>
        </p:grpSpPr>
        <p:pic>
          <p:nvPicPr>
            <p:cNvPr id="10247"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77769" y="6468075"/>
              <a:ext cx="2914650" cy="561975"/>
            </a:xfrm>
            <a:prstGeom prst="rect">
              <a:avLst/>
            </a:prstGeom>
            <a:noFill/>
            <a:ln w="57150">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pic>
          <p:nvPicPr>
            <p:cNvPr id="10248"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4469" y="5992407"/>
              <a:ext cx="2381250" cy="438150"/>
            </a:xfrm>
            <a:prstGeom prst="rect">
              <a:avLst/>
            </a:prstGeom>
            <a:noFill/>
            <a:ln w="57150">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grpSp>
      <p:sp>
        <p:nvSpPr>
          <p:cNvPr id="12" name="Freeform 11"/>
          <p:cNvSpPr/>
          <p:nvPr/>
        </p:nvSpPr>
        <p:spPr>
          <a:xfrm>
            <a:off x="700644" y="4417621"/>
            <a:ext cx="391886" cy="1323221"/>
          </a:xfrm>
          <a:custGeom>
            <a:avLst/>
            <a:gdLst>
              <a:gd name="connsiteX0" fmla="*/ 391886 w 391886"/>
              <a:gd name="connsiteY0" fmla="*/ 0 h 1175657"/>
              <a:gd name="connsiteX1" fmla="*/ 142504 w 391886"/>
              <a:gd name="connsiteY1" fmla="*/ 190005 h 1175657"/>
              <a:gd name="connsiteX2" fmla="*/ 0 w 391886"/>
              <a:gd name="connsiteY2" fmla="*/ 605641 h 1175657"/>
              <a:gd name="connsiteX3" fmla="*/ 142504 w 391886"/>
              <a:gd name="connsiteY3" fmla="*/ 1175657 h 1175657"/>
            </a:gdLst>
            <a:ahLst/>
            <a:cxnLst>
              <a:cxn ang="0">
                <a:pos x="connsiteX0" y="connsiteY0"/>
              </a:cxn>
              <a:cxn ang="0">
                <a:pos x="connsiteX1" y="connsiteY1"/>
              </a:cxn>
              <a:cxn ang="0">
                <a:pos x="connsiteX2" y="connsiteY2"/>
              </a:cxn>
              <a:cxn ang="0">
                <a:pos x="connsiteX3" y="connsiteY3"/>
              </a:cxn>
            </a:cxnLst>
            <a:rect l="l" t="t" r="r" b="b"/>
            <a:pathLst>
              <a:path w="391886" h="1175657">
                <a:moveTo>
                  <a:pt x="391886" y="0"/>
                </a:moveTo>
                <a:cubicBezTo>
                  <a:pt x="299852" y="44532"/>
                  <a:pt x="207818" y="89065"/>
                  <a:pt x="142504" y="190005"/>
                </a:cubicBezTo>
                <a:cubicBezTo>
                  <a:pt x="77190" y="290945"/>
                  <a:pt x="0" y="441366"/>
                  <a:pt x="0" y="605641"/>
                </a:cubicBezTo>
                <a:cubicBezTo>
                  <a:pt x="0" y="769916"/>
                  <a:pt x="71252" y="972786"/>
                  <a:pt x="142504" y="1175657"/>
                </a:cubicBezTo>
              </a:path>
            </a:pathLst>
          </a:custGeom>
          <a:noFill/>
          <a:ln w="57150">
            <a:solidFill>
              <a:srgbClr val="00B0F0"/>
            </a:solidFill>
            <a:headEnd type="diamond"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2"/>
          <p:cNvSpPr/>
          <p:nvPr/>
        </p:nvSpPr>
        <p:spPr>
          <a:xfrm>
            <a:off x="5225143" y="4987635"/>
            <a:ext cx="238362" cy="820641"/>
          </a:xfrm>
          <a:custGeom>
            <a:avLst/>
            <a:gdLst>
              <a:gd name="connsiteX0" fmla="*/ 23751 w 238362"/>
              <a:gd name="connsiteY0" fmla="*/ 0 h 558141"/>
              <a:gd name="connsiteX1" fmla="*/ 237506 w 238362"/>
              <a:gd name="connsiteY1" fmla="*/ 237507 h 558141"/>
              <a:gd name="connsiteX2" fmla="*/ 95002 w 238362"/>
              <a:gd name="connsiteY2" fmla="*/ 439387 h 558141"/>
              <a:gd name="connsiteX3" fmla="*/ 0 w 238362"/>
              <a:gd name="connsiteY3" fmla="*/ 558141 h 558141"/>
            </a:gdLst>
            <a:ahLst/>
            <a:cxnLst>
              <a:cxn ang="0">
                <a:pos x="connsiteX0" y="connsiteY0"/>
              </a:cxn>
              <a:cxn ang="0">
                <a:pos x="connsiteX1" y="connsiteY1"/>
              </a:cxn>
              <a:cxn ang="0">
                <a:pos x="connsiteX2" y="connsiteY2"/>
              </a:cxn>
              <a:cxn ang="0">
                <a:pos x="connsiteX3" y="connsiteY3"/>
              </a:cxn>
            </a:cxnLst>
            <a:rect l="l" t="t" r="r" b="b"/>
            <a:pathLst>
              <a:path w="238362" h="558141">
                <a:moveTo>
                  <a:pt x="23751" y="0"/>
                </a:moveTo>
                <a:cubicBezTo>
                  <a:pt x="124691" y="82138"/>
                  <a:pt x="225631" y="164276"/>
                  <a:pt x="237506" y="237507"/>
                </a:cubicBezTo>
                <a:cubicBezTo>
                  <a:pt x="249381" y="310738"/>
                  <a:pt x="134586" y="385948"/>
                  <a:pt x="95002" y="439387"/>
                </a:cubicBezTo>
                <a:cubicBezTo>
                  <a:pt x="55418" y="492826"/>
                  <a:pt x="15834" y="542307"/>
                  <a:pt x="0" y="558141"/>
                </a:cubicBezTo>
              </a:path>
            </a:pathLst>
          </a:custGeom>
          <a:noFill/>
          <a:ln w="57150">
            <a:solidFill>
              <a:srgbClr val="FF0000"/>
            </a:solidFill>
            <a:headEnd type="diamond"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13"/>
          <p:cNvSpPr/>
          <p:nvPr/>
        </p:nvSpPr>
        <p:spPr>
          <a:xfrm>
            <a:off x="3128128" y="4975188"/>
            <a:ext cx="4068319" cy="652113"/>
          </a:xfrm>
          <a:custGeom>
            <a:avLst/>
            <a:gdLst>
              <a:gd name="connsiteX0" fmla="*/ 6958 w 3998682"/>
              <a:gd name="connsiteY0" fmla="*/ 201806 h 360817"/>
              <a:gd name="connsiteX1" fmla="*/ 232589 w 3998682"/>
              <a:gd name="connsiteY1" fmla="*/ 344310 h 360817"/>
              <a:gd name="connsiteX2" fmla="*/ 1538875 w 3998682"/>
              <a:gd name="connsiteY2" fmla="*/ 320559 h 360817"/>
              <a:gd name="connsiteX3" fmla="*/ 3474553 w 3998682"/>
              <a:gd name="connsiteY3" fmla="*/ 11801 h 360817"/>
              <a:gd name="connsiteX4" fmla="*/ 3937690 w 3998682"/>
              <a:gd name="connsiteY4" fmla="*/ 83053 h 360817"/>
              <a:gd name="connsiteX5" fmla="*/ 3997067 w 3998682"/>
              <a:gd name="connsiteY5" fmla="*/ 261182 h 360817"/>
              <a:gd name="connsiteX0" fmla="*/ 6958 w 4068319"/>
              <a:gd name="connsiteY0" fmla="*/ 200448 h 359459"/>
              <a:gd name="connsiteX1" fmla="*/ 232589 w 4068319"/>
              <a:gd name="connsiteY1" fmla="*/ 342952 h 359459"/>
              <a:gd name="connsiteX2" fmla="*/ 1538875 w 4068319"/>
              <a:gd name="connsiteY2" fmla="*/ 319201 h 359459"/>
              <a:gd name="connsiteX3" fmla="*/ 3474553 w 4068319"/>
              <a:gd name="connsiteY3" fmla="*/ 10443 h 359459"/>
              <a:gd name="connsiteX4" fmla="*/ 3937690 w 4068319"/>
              <a:gd name="connsiteY4" fmla="*/ 81695 h 359459"/>
              <a:gd name="connsiteX5" fmla="*/ 4068319 w 4068319"/>
              <a:gd name="connsiteY5" fmla="*/ 172743 h 359459"/>
              <a:gd name="connsiteX0" fmla="*/ 6958 w 4068319"/>
              <a:gd name="connsiteY0" fmla="*/ 208828 h 367839"/>
              <a:gd name="connsiteX1" fmla="*/ 232589 w 4068319"/>
              <a:gd name="connsiteY1" fmla="*/ 351332 h 367839"/>
              <a:gd name="connsiteX2" fmla="*/ 1538875 w 4068319"/>
              <a:gd name="connsiteY2" fmla="*/ 327581 h 367839"/>
              <a:gd name="connsiteX3" fmla="*/ 3474553 w 4068319"/>
              <a:gd name="connsiteY3" fmla="*/ 18823 h 367839"/>
              <a:gd name="connsiteX4" fmla="*/ 3985191 w 4068319"/>
              <a:gd name="connsiteY4" fmla="*/ 49884 h 367839"/>
              <a:gd name="connsiteX5" fmla="*/ 4068319 w 4068319"/>
              <a:gd name="connsiteY5" fmla="*/ 181123 h 3678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68319" h="367839">
                <a:moveTo>
                  <a:pt x="6958" y="208828"/>
                </a:moveTo>
                <a:cubicBezTo>
                  <a:pt x="-7886" y="270184"/>
                  <a:pt x="-22730" y="331540"/>
                  <a:pt x="232589" y="351332"/>
                </a:cubicBezTo>
                <a:cubicBezTo>
                  <a:pt x="487908" y="371124"/>
                  <a:pt x="998548" y="382999"/>
                  <a:pt x="1538875" y="327581"/>
                </a:cubicBezTo>
                <a:cubicBezTo>
                  <a:pt x="2079202" y="272163"/>
                  <a:pt x="3066834" y="65106"/>
                  <a:pt x="3474553" y="18823"/>
                </a:cubicBezTo>
                <a:cubicBezTo>
                  <a:pt x="3882272" y="-27460"/>
                  <a:pt x="3886230" y="22834"/>
                  <a:pt x="3985191" y="49884"/>
                </a:cubicBezTo>
                <a:cubicBezTo>
                  <a:pt x="4084152" y="76934"/>
                  <a:pt x="4062381" y="141539"/>
                  <a:pt x="4068319" y="181123"/>
                </a:cubicBezTo>
              </a:path>
            </a:pathLst>
          </a:custGeom>
          <a:noFill/>
          <a:ln w="57150">
            <a:solidFill>
              <a:srgbClr val="00B050"/>
            </a:solidFill>
            <a:headEnd type="diamond"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p:cNvSpPr txBox="1"/>
          <p:nvPr/>
        </p:nvSpPr>
        <p:spPr>
          <a:xfrm>
            <a:off x="0" y="6484115"/>
            <a:ext cx="599844" cy="400110"/>
          </a:xfrm>
          <a:prstGeom prst="rect">
            <a:avLst/>
          </a:prstGeom>
          <a:noFill/>
        </p:spPr>
        <p:txBody>
          <a:bodyPr wrap="none" rtlCol="0">
            <a:spAutoFit/>
          </a:bodyPr>
          <a:lstStyle/>
          <a:p>
            <a:r>
              <a:rPr lang="en-US" sz="2000" b="1" dirty="0" smtClean="0"/>
              <a:t>A12</a:t>
            </a:r>
            <a:endParaRPr lang="en-US" b="1" dirty="0"/>
          </a:p>
        </p:txBody>
      </p:sp>
      <p:grpSp>
        <p:nvGrpSpPr>
          <p:cNvPr id="18" name="Group 17"/>
          <p:cNvGrpSpPr/>
          <p:nvPr/>
        </p:nvGrpSpPr>
        <p:grpSpPr>
          <a:xfrm>
            <a:off x="931790" y="1623042"/>
            <a:ext cx="433872" cy="347785"/>
            <a:chOff x="336431" y="2723727"/>
            <a:chExt cx="690114" cy="2109348"/>
          </a:xfrm>
          <a:solidFill>
            <a:schemeClr val="accent6">
              <a:lumMod val="20000"/>
              <a:lumOff val="80000"/>
            </a:schemeClr>
          </a:solidFill>
        </p:grpSpPr>
        <p:sp>
          <p:nvSpPr>
            <p:cNvPr id="19" name="Curved Left Arrow 18"/>
            <p:cNvSpPr/>
            <p:nvPr/>
          </p:nvSpPr>
          <p:spPr>
            <a:xfrm>
              <a:off x="681488" y="2780695"/>
              <a:ext cx="345057" cy="2052380"/>
            </a:xfrm>
            <a:prstGeom prst="curvedLeftArrow">
              <a:avLst>
                <a:gd name="adj1" fmla="val 14979"/>
                <a:gd name="adj2" fmla="val 93079"/>
                <a:gd name="adj3" fmla="val 25000"/>
              </a:avLst>
            </a:prstGeom>
            <a:grpFill/>
            <a:ln w="31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0" name="Curved Left Arrow 19"/>
            <p:cNvSpPr/>
            <p:nvPr/>
          </p:nvSpPr>
          <p:spPr>
            <a:xfrm rot="10800000">
              <a:off x="336431" y="2723727"/>
              <a:ext cx="345057" cy="2052380"/>
            </a:xfrm>
            <a:prstGeom prst="curvedLeftArrow">
              <a:avLst>
                <a:gd name="adj1" fmla="val 19709"/>
                <a:gd name="adj2" fmla="val 84774"/>
                <a:gd name="adj3" fmla="val 29402"/>
              </a:avLst>
            </a:prstGeom>
            <a:grpFill/>
            <a:ln w="31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24" name="Group 23"/>
          <p:cNvGrpSpPr/>
          <p:nvPr/>
        </p:nvGrpSpPr>
        <p:grpSpPr>
          <a:xfrm>
            <a:off x="931790" y="1964003"/>
            <a:ext cx="433872" cy="347785"/>
            <a:chOff x="336431" y="2723727"/>
            <a:chExt cx="690114" cy="2109348"/>
          </a:xfrm>
          <a:solidFill>
            <a:schemeClr val="accent6">
              <a:lumMod val="20000"/>
              <a:lumOff val="80000"/>
            </a:schemeClr>
          </a:solidFill>
        </p:grpSpPr>
        <p:sp>
          <p:nvSpPr>
            <p:cNvPr id="25" name="Curved Left Arrow 24"/>
            <p:cNvSpPr/>
            <p:nvPr/>
          </p:nvSpPr>
          <p:spPr>
            <a:xfrm>
              <a:off x="681488" y="2780695"/>
              <a:ext cx="345057" cy="2052380"/>
            </a:xfrm>
            <a:prstGeom prst="curvedLeftArrow">
              <a:avLst>
                <a:gd name="adj1" fmla="val 14979"/>
                <a:gd name="adj2" fmla="val 93079"/>
                <a:gd name="adj3" fmla="val 25000"/>
              </a:avLst>
            </a:prstGeom>
            <a:grpFill/>
            <a:ln w="31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6" name="Curved Left Arrow 25"/>
            <p:cNvSpPr/>
            <p:nvPr/>
          </p:nvSpPr>
          <p:spPr>
            <a:xfrm rot="10800000">
              <a:off x="336431" y="2723727"/>
              <a:ext cx="345057" cy="2052380"/>
            </a:xfrm>
            <a:prstGeom prst="curvedLeftArrow">
              <a:avLst>
                <a:gd name="adj1" fmla="val 19709"/>
                <a:gd name="adj2" fmla="val 84774"/>
                <a:gd name="adj3" fmla="val 29402"/>
              </a:avLst>
            </a:prstGeom>
            <a:grpFill/>
            <a:ln w="31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27" name="Group 26"/>
          <p:cNvGrpSpPr/>
          <p:nvPr/>
        </p:nvGrpSpPr>
        <p:grpSpPr>
          <a:xfrm>
            <a:off x="931790" y="2288861"/>
            <a:ext cx="433872" cy="347785"/>
            <a:chOff x="336431" y="2723727"/>
            <a:chExt cx="690114" cy="2109348"/>
          </a:xfrm>
          <a:solidFill>
            <a:schemeClr val="accent6">
              <a:lumMod val="20000"/>
              <a:lumOff val="80000"/>
            </a:schemeClr>
          </a:solidFill>
        </p:grpSpPr>
        <p:sp>
          <p:nvSpPr>
            <p:cNvPr id="28" name="Curved Left Arrow 27"/>
            <p:cNvSpPr/>
            <p:nvPr/>
          </p:nvSpPr>
          <p:spPr>
            <a:xfrm>
              <a:off x="681488" y="2780695"/>
              <a:ext cx="345057" cy="2052380"/>
            </a:xfrm>
            <a:prstGeom prst="curvedLeftArrow">
              <a:avLst>
                <a:gd name="adj1" fmla="val 14979"/>
                <a:gd name="adj2" fmla="val 93079"/>
                <a:gd name="adj3" fmla="val 25000"/>
              </a:avLst>
            </a:prstGeom>
            <a:grpFill/>
            <a:ln w="31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9" name="Curved Left Arrow 28"/>
            <p:cNvSpPr/>
            <p:nvPr/>
          </p:nvSpPr>
          <p:spPr>
            <a:xfrm rot="10800000">
              <a:off x="336431" y="2723727"/>
              <a:ext cx="345057" cy="2052380"/>
            </a:xfrm>
            <a:prstGeom prst="curvedLeftArrow">
              <a:avLst>
                <a:gd name="adj1" fmla="val 19709"/>
                <a:gd name="adj2" fmla="val 84774"/>
                <a:gd name="adj3" fmla="val 29402"/>
              </a:avLst>
            </a:prstGeom>
            <a:grpFill/>
            <a:ln w="31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30" name="Group 29"/>
          <p:cNvGrpSpPr/>
          <p:nvPr/>
        </p:nvGrpSpPr>
        <p:grpSpPr>
          <a:xfrm>
            <a:off x="931791" y="2568904"/>
            <a:ext cx="433872" cy="347785"/>
            <a:chOff x="336431" y="2723727"/>
            <a:chExt cx="690114" cy="2109348"/>
          </a:xfrm>
          <a:solidFill>
            <a:schemeClr val="accent6">
              <a:lumMod val="20000"/>
              <a:lumOff val="80000"/>
            </a:schemeClr>
          </a:solidFill>
        </p:grpSpPr>
        <p:sp>
          <p:nvSpPr>
            <p:cNvPr id="31" name="Curved Left Arrow 30"/>
            <p:cNvSpPr/>
            <p:nvPr/>
          </p:nvSpPr>
          <p:spPr>
            <a:xfrm>
              <a:off x="681488" y="2780695"/>
              <a:ext cx="345057" cy="2052380"/>
            </a:xfrm>
            <a:prstGeom prst="curvedLeftArrow">
              <a:avLst>
                <a:gd name="adj1" fmla="val 14979"/>
                <a:gd name="adj2" fmla="val 93079"/>
                <a:gd name="adj3" fmla="val 25000"/>
              </a:avLst>
            </a:prstGeom>
            <a:grpFill/>
            <a:ln w="31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2" name="Curved Left Arrow 31"/>
            <p:cNvSpPr/>
            <p:nvPr/>
          </p:nvSpPr>
          <p:spPr>
            <a:xfrm rot="10800000">
              <a:off x="336431" y="2723727"/>
              <a:ext cx="345057" cy="2052380"/>
            </a:xfrm>
            <a:prstGeom prst="curvedLeftArrow">
              <a:avLst>
                <a:gd name="adj1" fmla="val 19709"/>
                <a:gd name="adj2" fmla="val 84774"/>
                <a:gd name="adj3" fmla="val 29402"/>
              </a:avLst>
            </a:prstGeom>
            <a:grpFill/>
            <a:ln w="31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5" name="Right Arrow 4"/>
          <p:cNvSpPr/>
          <p:nvPr/>
        </p:nvSpPr>
        <p:spPr>
          <a:xfrm>
            <a:off x="1037230" y="1370510"/>
            <a:ext cx="328432" cy="23310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98111" y="1075924"/>
            <a:ext cx="865880" cy="6494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10305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26"/>
                                        </p:tgtEl>
                                        <p:attrNameLst>
                                          <p:attrName>style.visibility</p:attrName>
                                        </p:attrNameLst>
                                      </p:cBhvr>
                                      <p:to>
                                        <p:strVal val="visible"/>
                                      </p:to>
                                    </p:set>
                                    <p:anim calcmode="lin" valueType="num">
                                      <p:cBhvr additive="base">
                                        <p:cTn id="15" dur="500" fill="hold"/>
                                        <p:tgtEl>
                                          <p:spTgt spid="1026"/>
                                        </p:tgtEl>
                                        <p:attrNameLst>
                                          <p:attrName>ppt_x</p:attrName>
                                        </p:attrNameLst>
                                      </p:cBhvr>
                                      <p:tavLst>
                                        <p:tav tm="0">
                                          <p:val>
                                            <p:strVal val="#ppt_x"/>
                                          </p:val>
                                        </p:tav>
                                        <p:tav tm="100000">
                                          <p:val>
                                            <p:strVal val="#ppt_x"/>
                                          </p:val>
                                        </p:tav>
                                      </p:tavLst>
                                    </p:anim>
                                    <p:anim calcmode="lin" valueType="num">
                                      <p:cBhvr additive="base">
                                        <p:cTn id="16"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 calcmode="lin" valueType="num">
                                      <p:cBhvr additive="base">
                                        <p:cTn id="21"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6">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6">
                                            <p:txEl>
                                              <p:pRg st="4" end="4"/>
                                            </p:txEl>
                                          </p:spTgt>
                                        </p:tgtEl>
                                        <p:attrNameLst>
                                          <p:attrName>style.visibility</p:attrName>
                                        </p:attrNameLst>
                                      </p:cBhvr>
                                      <p:to>
                                        <p:strVal val="visible"/>
                                      </p:to>
                                    </p:set>
                                    <p:anim calcmode="lin" valueType="num">
                                      <p:cBhvr additive="base">
                                        <p:cTn id="2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6">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6">
                                            <p:txEl>
                                              <p:pRg st="5" end="5"/>
                                            </p:txEl>
                                          </p:spTgt>
                                        </p:tgtEl>
                                        <p:attrNameLst>
                                          <p:attrName>style.visibility</p:attrName>
                                        </p:attrNameLst>
                                      </p:cBhvr>
                                      <p:to>
                                        <p:strVal val="visible"/>
                                      </p:to>
                                    </p:set>
                                    <p:anim calcmode="lin" valueType="num">
                                      <p:cBhvr additive="base">
                                        <p:cTn id="33"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4">
                                            <p:txEl>
                                              <p:pRg st="0" end="0"/>
                                            </p:txEl>
                                          </p:spTgt>
                                        </p:tgtEl>
                                        <p:attrNameLst>
                                          <p:attrName>style.visibility</p:attrName>
                                        </p:attrNameLst>
                                      </p:cBhvr>
                                      <p:to>
                                        <p:strVal val="visible"/>
                                      </p:to>
                                    </p:set>
                                    <p:anim calcmode="lin" valueType="num">
                                      <p:cBhvr additive="base">
                                        <p:cTn id="39"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4">
                                            <p:txEl>
                                              <p:pRg st="0" end="0"/>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2" presetClass="entr" presetSubtype="4"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additive="base">
                                        <p:cTn id="48" dur="500" fill="hold"/>
                                        <p:tgtEl>
                                          <p:spTgt spid="24"/>
                                        </p:tgtEl>
                                        <p:attrNameLst>
                                          <p:attrName>ppt_x</p:attrName>
                                        </p:attrNameLst>
                                      </p:cBhvr>
                                      <p:tavLst>
                                        <p:tav tm="0">
                                          <p:val>
                                            <p:strVal val="#ppt_x"/>
                                          </p:val>
                                        </p:tav>
                                        <p:tav tm="100000">
                                          <p:val>
                                            <p:strVal val="#ppt_x"/>
                                          </p:val>
                                        </p:tav>
                                      </p:tavLst>
                                    </p:anim>
                                    <p:anim calcmode="lin" valueType="num">
                                      <p:cBhvr additive="base">
                                        <p:cTn id="49" dur="500" fill="hold"/>
                                        <p:tgtEl>
                                          <p:spTgt spid="24"/>
                                        </p:tgtEl>
                                        <p:attrNameLst>
                                          <p:attrName>ppt_y</p:attrName>
                                        </p:attrNameLst>
                                      </p:cBhvr>
                                      <p:tavLst>
                                        <p:tav tm="0">
                                          <p:val>
                                            <p:strVal val="1+#ppt_h/2"/>
                                          </p:val>
                                        </p:tav>
                                        <p:tav tm="100000">
                                          <p:val>
                                            <p:strVal val="#ppt_y"/>
                                          </p:val>
                                        </p:tav>
                                      </p:tavLst>
                                    </p:anim>
                                  </p:childTnLst>
                                </p:cTn>
                              </p:par>
                            </p:childTnLst>
                          </p:cTn>
                        </p:par>
                        <p:par>
                          <p:cTn id="50" fill="hold">
                            <p:stCondLst>
                              <p:cond delay="1000"/>
                            </p:stCondLst>
                            <p:childTnLst>
                              <p:par>
                                <p:cTn id="51" presetID="2" presetClass="entr" presetSubtype="4" fill="hold" nodeType="after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500" fill="hold"/>
                                        <p:tgtEl>
                                          <p:spTgt spid="27"/>
                                        </p:tgtEl>
                                        <p:attrNameLst>
                                          <p:attrName>ppt_x</p:attrName>
                                        </p:attrNameLst>
                                      </p:cBhvr>
                                      <p:tavLst>
                                        <p:tav tm="0">
                                          <p:val>
                                            <p:strVal val="#ppt_x"/>
                                          </p:val>
                                        </p:tav>
                                        <p:tav tm="100000">
                                          <p:val>
                                            <p:strVal val="#ppt_x"/>
                                          </p:val>
                                        </p:tav>
                                      </p:tavLst>
                                    </p:anim>
                                    <p:anim calcmode="lin" valueType="num">
                                      <p:cBhvr additive="base">
                                        <p:cTn id="54" dur="500" fill="hold"/>
                                        <p:tgtEl>
                                          <p:spTgt spid="27"/>
                                        </p:tgtEl>
                                        <p:attrNameLst>
                                          <p:attrName>ppt_y</p:attrName>
                                        </p:attrNameLst>
                                      </p:cBhvr>
                                      <p:tavLst>
                                        <p:tav tm="0">
                                          <p:val>
                                            <p:strVal val="1+#ppt_h/2"/>
                                          </p:val>
                                        </p:tav>
                                        <p:tav tm="100000">
                                          <p:val>
                                            <p:strVal val="#ppt_y"/>
                                          </p:val>
                                        </p:tav>
                                      </p:tavLst>
                                    </p:anim>
                                  </p:childTnLst>
                                </p:cTn>
                              </p:par>
                            </p:childTnLst>
                          </p:cTn>
                        </p:par>
                        <p:par>
                          <p:cTn id="55" fill="hold">
                            <p:stCondLst>
                              <p:cond delay="1500"/>
                            </p:stCondLst>
                            <p:childTnLst>
                              <p:par>
                                <p:cTn id="56" presetID="2" presetClass="entr" presetSubtype="4" fill="hold" nodeType="afterEffect">
                                  <p:stCondLst>
                                    <p:cond delay="0"/>
                                  </p:stCondLst>
                                  <p:childTnLst>
                                    <p:set>
                                      <p:cBhvr>
                                        <p:cTn id="57" dur="1" fill="hold">
                                          <p:stCondLst>
                                            <p:cond delay="0"/>
                                          </p:stCondLst>
                                        </p:cTn>
                                        <p:tgtEl>
                                          <p:spTgt spid="30"/>
                                        </p:tgtEl>
                                        <p:attrNameLst>
                                          <p:attrName>style.visibility</p:attrName>
                                        </p:attrNameLst>
                                      </p:cBhvr>
                                      <p:to>
                                        <p:strVal val="visible"/>
                                      </p:to>
                                    </p:set>
                                    <p:anim calcmode="lin" valueType="num">
                                      <p:cBhvr additive="base">
                                        <p:cTn id="58" dur="500" fill="hold"/>
                                        <p:tgtEl>
                                          <p:spTgt spid="30"/>
                                        </p:tgtEl>
                                        <p:attrNameLst>
                                          <p:attrName>ppt_x</p:attrName>
                                        </p:attrNameLst>
                                      </p:cBhvr>
                                      <p:tavLst>
                                        <p:tav tm="0">
                                          <p:val>
                                            <p:strVal val="#ppt_x"/>
                                          </p:val>
                                        </p:tav>
                                        <p:tav tm="100000">
                                          <p:val>
                                            <p:strVal val="#ppt_x"/>
                                          </p:val>
                                        </p:tav>
                                      </p:tavLst>
                                    </p:anim>
                                    <p:anim calcmode="lin" valueType="num">
                                      <p:cBhvr additive="base">
                                        <p:cTn id="59"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nodeType="clickEffect">
                                  <p:stCondLst>
                                    <p:cond delay="0"/>
                                  </p:stCondLst>
                                  <p:childTnLst>
                                    <p:set>
                                      <p:cBhvr>
                                        <p:cTn id="63" dur="1" fill="hold">
                                          <p:stCondLst>
                                            <p:cond delay="0"/>
                                          </p:stCondLst>
                                        </p:cTn>
                                        <p:tgtEl>
                                          <p:spTgt spid="4">
                                            <p:txEl>
                                              <p:pRg st="1" end="1"/>
                                            </p:txEl>
                                          </p:spTgt>
                                        </p:tgtEl>
                                        <p:attrNameLst>
                                          <p:attrName>style.visibility</p:attrName>
                                        </p:attrNameLst>
                                      </p:cBhvr>
                                      <p:to>
                                        <p:strVal val="visible"/>
                                      </p:to>
                                    </p:set>
                                    <p:anim calcmode="lin" valueType="num">
                                      <p:cBhvr additive="base">
                                        <p:cTn id="64"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65" dur="500" fill="hold"/>
                                        <p:tgtEl>
                                          <p:spTgt spid="4">
                                            <p:txEl>
                                              <p:pRg st="1" end="1"/>
                                            </p:txEl>
                                          </p:spTgt>
                                        </p:tgtEl>
                                        <p:attrNameLst>
                                          <p:attrName>ppt_y</p:attrName>
                                        </p:attrNameLst>
                                      </p:cBhvr>
                                      <p:tavLst>
                                        <p:tav tm="0">
                                          <p:val>
                                            <p:strVal val="1+#ppt_h/2"/>
                                          </p:val>
                                        </p:tav>
                                        <p:tav tm="100000">
                                          <p:val>
                                            <p:strVal val="#ppt_y"/>
                                          </p:val>
                                        </p:tav>
                                      </p:tavLst>
                                    </p:anim>
                                  </p:childTnLst>
                                </p:cTn>
                              </p:par>
                              <p:par>
                                <p:cTn id="66" presetID="2" presetClass="entr" presetSubtype="4" fill="hold" nodeType="withEffect">
                                  <p:stCondLst>
                                    <p:cond delay="0"/>
                                  </p:stCondLst>
                                  <p:childTnLst>
                                    <p:set>
                                      <p:cBhvr>
                                        <p:cTn id="67" dur="1" fill="hold">
                                          <p:stCondLst>
                                            <p:cond delay="0"/>
                                          </p:stCondLst>
                                        </p:cTn>
                                        <p:tgtEl>
                                          <p:spTgt spid="7"/>
                                        </p:tgtEl>
                                        <p:attrNameLst>
                                          <p:attrName>style.visibility</p:attrName>
                                        </p:attrNameLst>
                                      </p:cBhvr>
                                      <p:to>
                                        <p:strVal val="visible"/>
                                      </p:to>
                                    </p:set>
                                    <p:anim calcmode="lin" valueType="num">
                                      <p:cBhvr additive="base">
                                        <p:cTn id="68" dur="500" fill="hold"/>
                                        <p:tgtEl>
                                          <p:spTgt spid="7"/>
                                        </p:tgtEl>
                                        <p:attrNameLst>
                                          <p:attrName>ppt_x</p:attrName>
                                        </p:attrNameLst>
                                      </p:cBhvr>
                                      <p:tavLst>
                                        <p:tav tm="0">
                                          <p:val>
                                            <p:strVal val="#ppt_x"/>
                                          </p:val>
                                        </p:tav>
                                        <p:tav tm="100000">
                                          <p:val>
                                            <p:strVal val="#ppt_x"/>
                                          </p:val>
                                        </p:tav>
                                      </p:tavLst>
                                    </p:anim>
                                    <p:anim calcmode="lin" valueType="num">
                                      <p:cBhvr additive="base">
                                        <p:cTn id="6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1" presetClass="entr" presetSubtype="0" fill="hold" nodeType="clickEffect">
                                  <p:stCondLst>
                                    <p:cond delay="0"/>
                                  </p:stCondLst>
                                  <p:childTnLst>
                                    <p:set>
                                      <p:cBhvr>
                                        <p:cTn id="73" dur="1" fill="hold">
                                          <p:stCondLst>
                                            <p:cond delay="0"/>
                                          </p:stCondLst>
                                        </p:cTn>
                                        <p:tgtEl>
                                          <p:spTgt spid="3">
                                            <p:txEl>
                                              <p:pRg st="0" end="0"/>
                                            </p:txEl>
                                          </p:spTgt>
                                        </p:tgtEl>
                                        <p:attrNameLst>
                                          <p:attrName>style.visibility</p:attrName>
                                        </p:attrNameLst>
                                      </p:cBhvr>
                                      <p:to>
                                        <p:strVal val="visible"/>
                                      </p:to>
                                    </p:set>
                                  </p:childTnLst>
                                </p:cTn>
                              </p:par>
                              <p:par>
                                <p:cTn id="74" presetID="1" presetClass="entr" presetSubtype="0" fill="hold" nodeType="withEffect">
                                  <p:stCondLst>
                                    <p:cond delay="0"/>
                                  </p:stCondLst>
                                  <p:childTnLst>
                                    <p:set>
                                      <p:cBhvr>
                                        <p:cTn id="75" dur="1" fill="hold">
                                          <p:stCondLst>
                                            <p:cond delay="0"/>
                                          </p:stCondLst>
                                        </p:cTn>
                                        <p:tgtEl>
                                          <p:spTgt spid="3">
                                            <p:txEl>
                                              <p:pRg st="1" end="1"/>
                                            </p:txEl>
                                          </p:spTgt>
                                        </p:tgtEl>
                                        <p:attrNameLst>
                                          <p:attrName>style.visibility</p:attrName>
                                        </p:attrNameLst>
                                      </p:cBhvr>
                                      <p:to>
                                        <p:strVal val="visible"/>
                                      </p:to>
                                    </p:set>
                                  </p:childTnLst>
                                </p:cTn>
                              </p:par>
                              <p:par>
                                <p:cTn id="76" presetID="1" presetClass="entr" presetSubtype="0" fill="hold" grpId="0" nodeType="withEffect">
                                  <p:stCondLst>
                                    <p:cond delay="0"/>
                                  </p:stCondLst>
                                  <p:childTnLst>
                                    <p:set>
                                      <p:cBhvr>
                                        <p:cTn id="77" dur="1" fill="hold">
                                          <p:stCondLst>
                                            <p:cond delay="0"/>
                                          </p:stCondLst>
                                        </p:cTn>
                                        <p:tgtEl>
                                          <p:spTgt spid="12"/>
                                        </p:tgtEl>
                                        <p:attrNameLst>
                                          <p:attrName>style.visibility</p:attrName>
                                        </p:attrNameLst>
                                      </p:cBhvr>
                                      <p:to>
                                        <p:strVal val="visible"/>
                                      </p:to>
                                    </p:set>
                                  </p:childTnLst>
                                </p:cTn>
                              </p:par>
                              <p:par>
                                <p:cTn id="78" presetID="1" presetClass="entr" presetSubtype="0" fill="hold" nodeType="withEffect">
                                  <p:stCondLst>
                                    <p:cond delay="0"/>
                                  </p:stCondLst>
                                  <p:childTnLst>
                                    <p:set>
                                      <p:cBhvr>
                                        <p:cTn id="79" dur="1" fill="hold">
                                          <p:stCondLst>
                                            <p:cond delay="0"/>
                                          </p:stCondLst>
                                        </p:cTn>
                                        <p:tgtEl>
                                          <p:spTgt spid="10244"/>
                                        </p:tgtEl>
                                        <p:attrNameLst>
                                          <p:attrName>style.visibility</p:attrName>
                                        </p:attrNameLst>
                                      </p:cBhvr>
                                      <p:to>
                                        <p:strVal val="visible"/>
                                      </p:to>
                                    </p:set>
                                  </p:childTnLst>
                                </p:cTn>
                              </p:par>
                            </p:childTnLst>
                          </p:cTn>
                        </p:par>
                      </p:childTnLst>
                    </p:cTn>
                  </p:par>
                  <p:par>
                    <p:cTn id="80" fill="hold">
                      <p:stCondLst>
                        <p:cond delay="indefinite"/>
                      </p:stCondLst>
                      <p:childTnLst>
                        <p:par>
                          <p:cTn id="81" fill="hold">
                            <p:stCondLst>
                              <p:cond delay="0"/>
                            </p:stCondLst>
                            <p:childTnLst>
                              <p:par>
                                <p:cTn id="82" presetID="1" presetClass="entr" presetSubtype="0" fill="hold" nodeType="clickEffect">
                                  <p:stCondLst>
                                    <p:cond delay="0"/>
                                  </p:stCondLst>
                                  <p:childTnLst>
                                    <p:set>
                                      <p:cBhvr>
                                        <p:cTn id="83" dur="1" fill="hold">
                                          <p:stCondLst>
                                            <p:cond delay="0"/>
                                          </p:stCondLst>
                                        </p:cTn>
                                        <p:tgtEl>
                                          <p:spTgt spid="3">
                                            <p:txEl>
                                              <p:pRg st="2" end="2"/>
                                            </p:txEl>
                                          </p:spTgt>
                                        </p:tgtEl>
                                        <p:attrNameLst>
                                          <p:attrName>style.visibility</p:attrName>
                                        </p:attrNameLst>
                                      </p:cBhvr>
                                      <p:to>
                                        <p:strVal val="visible"/>
                                      </p:to>
                                    </p:set>
                                  </p:childTnLst>
                                </p:cTn>
                              </p:par>
                              <p:par>
                                <p:cTn id="84" presetID="1" presetClass="entr" presetSubtype="0" fill="hold" grpId="0" nodeType="withEffect">
                                  <p:stCondLst>
                                    <p:cond delay="0"/>
                                  </p:stCondLst>
                                  <p:childTnLst>
                                    <p:set>
                                      <p:cBhvr>
                                        <p:cTn id="85" dur="1" fill="hold">
                                          <p:stCondLst>
                                            <p:cond delay="0"/>
                                          </p:stCondLst>
                                        </p:cTn>
                                        <p:tgtEl>
                                          <p:spTgt spid="13"/>
                                        </p:tgtEl>
                                        <p:attrNameLst>
                                          <p:attrName>style.visibility</p:attrName>
                                        </p:attrNameLst>
                                      </p:cBhvr>
                                      <p:to>
                                        <p:strVal val="visible"/>
                                      </p:to>
                                    </p:set>
                                  </p:childTnLst>
                                </p:cTn>
                              </p:par>
                              <p:par>
                                <p:cTn id="86" presetID="1" presetClass="entr" presetSubtype="0" fill="hold" nodeType="withEffect">
                                  <p:stCondLst>
                                    <p:cond delay="0"/>
                                  </p:stCondLst>
                                  <p:childTnLst>
                                    <p:set>
                                      <p:cBhvr>
                                        <p:cTn id="87" dur="1" fill="hold">
                                          <p:stCondLst>
                                            <p:cond delay="0"/>
                                          </p:stCondLst>
                                        </p:cTn>
                                        <p:tgtEl>
                                          <p:spTgt spid="10246"/>
                                        </p:tgtEl>
                                        <p:attrNameLst>
                                          <p:attrName>style.visibility</p:attrName>
                                        </p:attrNameLst>
                                      </p:cBhvr>
                                      <p:to>
                                        <p:strVal val="visible"/>
                                      </p:to>
                                    </p:set>
                                  </p:childTnLst>
                                </p:cTn>
                              </p:par>
                            </p:childTnLst>
                          </p:cTn>
                        </p:par>
                      </p:childTnLst>
                    </p:cTn>
                  </p:par>
                  <p:par>
                    <p:cTn id="88" fill="hold">
                      <p:stCondLst>
                        <p:cond delay="indefinite"/>
                      </p:stCondLst>
                      <p:childTnLst>
                        <p:par>
                          <p:cTn id="89" fill="hold">
                            <p:stCondLst>
                              <p:cond delay="0"/>
                            </p:stCondLst>
                            <p:childTnLst>
                              <p:par>
                                <p:cTn id="90" presetID="1" presetClass="entr" presetSubtype="0" fill="hold" nodeType="clickEffect">
                                  <p:stCondLst>
                                    <p:cond delay="0"/>
                                  </p:stCondLst>
                                  <p:childTnLst>
                                    <p:set>
                                      <p:cBhvr>
                                        <p:cTn id="91" dur="1" fill="hold">
                                          <p:stCondLst>
                                            <p:cond delay="0"/>
                                          </p:stCondLst>
                                        </p:cTn>
                                        <p:tgtEl>
                                          <p:spTgt spid="3">
                                            <p:txEl>
                                              <p:pRg st="3" end="3"/>
                                            </p:txEl>
                                          </p:spTgt>
                                        </p:tgtEl>
                                        <p:attrNameLst>
                                          <p:attrName>style.visibility</p:attrName>
                                        </p:attrNameLst>
                                      </p:cBhvr>
                                      <p:to>
                                        <p:strVal val="visible"/>
                                      </p:to>
                                    </p:set>
                                  </p:childTnLst>
                                </p:cTn>
                              </p:par>
                              <p:par>
                                <p:cTn id="92" presetID="1" presetClass="entr" presetSubtype="0" fill="hold" grpId="0" nodeType="withEffect">
                                  <p:stCondLst>
                                    <p:cond delay="0"/>
                                  </p:stCondLst>
                                  <p:childTnLst>
                                    <p:set>
                                      <p:cBhvr>
                                        <p:cTn id="93" dur="1" fill="hold">
                                          <p:stCondLst>
                                            <p:cond delay="0"/>
                                          </p:stCondLst>
                                        </p:cTn>
                                        <p:tgtEl>
                                          <p:spTgt spid="14"/>
                                        </p:tgtEl>
                                        <p:attrNameLst>
                                          <p:attrName>style.visibility</p:attrName>
                                        </p:attrNameLst>
                                      </p:cBhvr>
                                      <p:to>
                                        <p:strVal val="visible"/>
                                      </p:to>
                                    </p:set>
                                  </p:childTnLst>
                                </p:cTn>
                              </p:par>
                              <p:par>
                                <p:cTn id="94" presetID="1" presetClass="entr" presetSubtype="0" fill="hold" nodeType="withEffect">
                                  <p:stCondLst>
                                    <p:cond delay="0"/>
                                  </p:stCondLst>
                                  <p:childTnLst>
                                    <p:set>
                                      <p:cBhvr>
                                        <p:cTn id="95"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0"/>
            <a:ext cx="8229600" cy="9144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Instantaneous Efficiency</a:t>
            </a:r>
            <a:endParaRPr lang="en-US" dirty="0"/>
          </a:p>
        </p:txBody>
      </p:sp>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8152" y="914401"/>
            <a:ext cx="6555180" cy="4480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 name="Straight Connector 4"/>
          <p:cNvCxnSpPr/>
          <p:nvPr/>
        </p:nvCxnSpPr>
        <p:spPr>
          <a:xfrm>
            <a:off x="4146592" y="1944213"/>
            <a:ext cx="0" cy="2457168"/>
          </a:xfrm>
          <a:prstGeom prst="line">
            <a:avLst/>
          </a:prstGeom>
          <a:ln w="7620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rot="16200000">
            <a:off x="3387341" y="2113169"/>
            <a:ext cx="707245" cy="369332"/>
          </a:xfrm>
          <a:prstGeom prst="rect">
            <a:avLst/>
          </a:prstGeom>
          <a:noFill/>
        </p:spPr>
        <p:txBody>
          <a:bodyPr wrap="none" rtlCol="0">
            <a:spAutoFit/>
          </a:bodyPr>
          <a:lstStyle/>
          <a:p>
            <a:r>
              <a:rPr lang="en-US" dirty="0" smtClean="0">
                <a:latin typeface="Script MT Bold"/>
              </a:rPr>
              <a:t>R</a:t>
            </a:r>
            <a:r>
              <a:rPr lang="en-US" b="1" dirty="0" smtClean="0"/>
              <a:t> = 1</a:t>
            </a:r>
            <a:endParaRPr lang="en-US" b="1" dirty="0"/>
          </a:p>
        </p:txBody>
      </p:sp>
      <p:pic>
        <p:nvPicPr>
          <p:cNvPr id="8"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8152" y="5415400"/>
            <a:ext cx="3443021" cy="735027"/>
          </a:xfrm>
          <a:prstGeom prst="rect">
            <a:avLst/>
          </a:prstGeom>
          <a:noFill/>
          <a:ln w="57150">
            <a:solidFill>
              <a:srgbClr val="00B0F0"/>
            </a:solidFill>
            <a:miter lim="800000"/>
            <a:headEnd/>
            <a:tailEnd/>
          </a:ln>
          <a:extLst>
            <a:ext uri="{909E8E84-426E-40DD-AFC4-6F175D3DCCD1}">
              <a14:hiddenFill xmlns:a14="http://schemas.microsoft.com/office/drawing/2010/main">
                <a:solidFill>
                  <a:schemeClr val="accent1"/>
                </a:solidFill>
              </a14:hiddenFill>
            </a:ext>
          </a:extLst>
        </p:spPr>
      </p:pic>
      <p:sp>
        <p:nvSpPr>
          <p:cNvPr id="4" name="TextBox 3"/>
          <p:cNvSpPr txBox="1"/>
          <p:nvPr/>
        </p:nvSpPr>
        <p:spPr>
          <a:xfrm>
            <a:off x="5868602" y="5394989"/>
            <a:ext cx="2004730" cy="246221"/>
          </a:xfrm>
          <a:prstGeom prst="rect">
            <a:avLst/>
          </a:prstGeom>
          <a:noFill/>
        </p:spPr>
        <p:txBody>
          <a:bodyPr wrap="square" rtlCol="0">
            <a:spAutoFit/>
          </a:bodyPr>
          <a:lstStyle/>
          <a:p>
            <a:pPr algn="r"/>
            <a:r>
              <a:rPr lang="en-US" sz="1000" b="1" i="1" dirty="0"/>
              <a:t>170606 </a:t>
            </a:r>
            <a:r>
              <a:rPr lang="en-US" sz="1000" b="1" i="1" dirty="0" err="1"/>
              <a:t>Ind</a:t>
            </a:r>
            <a:r>
              <a:rPr lang="en-US" sz="1000" b="1" i="1" dirty="0"/>
              <a:t>-EROI All Seekers R1</a:t>
            </a:r>
          </a:p>
        </p:txBody>
      </p:sp>
      <p:sp>
        <p:nvSpPr>
          <p:cNvPr id="3" name="Right Brace 2"/>
          <p:cNvSpPr/>
          <p:nvPr/>
        </p:nvSpPr>
        <p:spPr>
          <a:xfrm rot="16200000">
            <a:off x="5342281" y="2160178"/>
            <a:ext cx="1010936" cy="3435757"/>
          </a:xfrm>
          <a:prstGeom prst="rightBrace">
            <a:avLst/>
          </a:prstGeom>
          <a:ln w="571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TextBox 6"/>
          <p:cNvSpPr txBox="1"/>
          <p:nvPr/>
        </p:nvSpPr>
        <p:spPr>
          <a:xfrm>
            <a:off x="5011380" y="2475950"/>
            <a:ext cx="2648197" cy="923330"/>
          </a:xfrm>
          <a:prstGeom prst="rect">
            <a:avLst/>
          </a:prstGeom>
          <a:solidFill>
            <a:schemeClr val="bg1"/>
          </a:solidFill>
          <a:ln w="76200">
            <a:solidFill>
              <a:schemeClr val="tx1"/>
            </a:solidFill>
          </a:ln>
        </p:spPr>
        <p:txBody>
          <a:bodyPr wrap="square" rtlCol="0">
            <a:spAutoFit/>
          </a:bodyPr>
          <a:lstStyle/>
          <a:p>
            <a:pPr algn="r"/>
            <a:r>
              <a:rPr lang="en-US" b="1" dirty="0" smtClean="0"/>
              <a:t>Why NYSE is a bad indicator of economic health.</a:t>
            </a:r>
            <a:endParaRPr lang="en-US" b="1" dirty="0"/>
          </a:p>
        </p:txBody>
      </p:sp>
      <p:sp>
        <p:nvSpPr>
          <p:cNvPr id="10" name="TextBox 9"/>
          <p:cNvSpPr txBox="1"/>
          <p:nvPr/>
        </p:nvSpPr>
        <p:spPr>
          <a:xfrm>
            <a:off x="0" y="6484115"/>
            <a:ext cx="599844" cy="400110"/>
          </a:xfrm>
          <a:prstGeom prst="rect">
            <a:avLst/>
          </a:prstGeom>
          <a:noFill/>
        </p:spPr>
        <p:txBody>
          <a:bodyPr wrap="none" rtlCol="0">
            <a:spAutoFit/>
          </a:bodyPr>
          <a:lstStyle/>
          <a:p>
            <a:r>
              <a:rPr lang="en-US" sz="2000" b="1" dirty="0" smtClean="0"/>
              <a:t>A13</a:t>
            </a:r>
            <a:endParaRPr lang="en-US" b="1" dirty="0"/>
          </a:p>
        </p:txBody>
      </p:sp>
    </p:spTree>
    <p:extLst>
      <p:ext uri="{BB962C8B-B14F-4D97-AF65-F5344CB8AC3E}">
        <p14:creationId xmlns:p14="http://schemas.microsoft.com/office/powerpoint/2010/main" val="1125234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0"/>
            <a:ext cx="8229600" cy="9144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Instantaneous Efficiency</a:t>
            </a:r>
            <a:endParaRPr lang="en-US"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787" y="973983"/>
            <a:ext cx="6113813" cy="4112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74545" y="5431860"/>
            <a:ext cx="2914650" cy="561975"/>
          </a:xfrm>
          <a:prstGeom prst="rect">
            <a:avLst/>
          </a:prstGeom>
          <a:noFill/>
          <a:ln w="57150">
            <a:solidFill>
              <a:schemeClr val="accent4">
                <a:lumMod val="75000"/>
              </a:schemeClr>
            </a:solidFill>
            <a:miter lim="800000"/>
            <a:headEnd/>
            <a:tailEnd/>
          </a:ln>
          <a:extLst>
            <a:ext uri="{909E8E84-426E-40DD-AFC4-6F175D3DCCD1}">
              <a14:hiddenFill xmlns:a14="http://schemas.microsoft.com/office/drawing/2010/main">
                <a:solidFill>
                  <a:schemeClr val="accent1"/>
                </a:solidFill>
              </a14:hiddenFill>
            </a:ext>
          </a:extLst>
        </p:spPr>
      </p:pic>
      <p:pic>
        <p:nvPicPr>
          <p:cNvPr id="6"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64925" y="2801927"/>
            <a:ext cx="2309508" cy="438150"/>
          </a:xfrm>
          <a:prstGeom prst="rect">
            <a:avLst/>
          </a:prstGeom>
          <a:noFill/>
          <a:ln w="57150">
            <a:solidFill>
              <a:srgbClr val="FF0000"/>
            </a:solidFill>
            <a:miter lim="800000"/>
            <a:headEnd/>
            <a:tailEnd/>
          </a:ln>
          <a:extLst>
            <a:ext uri="{909E8E84-426E-40DD-AFC4-6F175D3DCCD1}">
              <a14:hiddenFill xmlns:a14="http://schemas.microsoft.com/office/drawing/2010/main">
                <a:solidFill>
                  <a:schemeClr val="accent1"/>
                </a:solidFill>
              </a14:hiddenFill>
            </a:ext>
          </a:extLst>
        </p:spPr>
      </p:pic>
      <p:pic>
        <p:nvPicPr>
          <p:cNvPr id="7"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1352" y="5427866"/>
            <a:ext cx="2607867" cy="556736"/>
          </a:xfrm>
          <a:prstGeom prst="rect">
            <a:avLst/>
          </a:prstGeom>
          <a:noFill/>
          <a:ln w="57150">
            <a:solidFill>
              <a:srgbClr val="00B0F0"/>
            </a:solidFill>
            <a:miter lim="800000"/>
            <a:headEnd/>
            <a:tailEnd/>
          </a:ln>
          <a:extLst>
            <a:ext uri="{909E8E84-426E-40DD-AFC4-6F175D3DCCD1}">
              <a14:hiddenFill xmlns:a14="http://schemas.microsoft.com/office/drawing/2010/main">
                <a:solidFill>
                  <a:schemeClr val="accent1"/>
                </a:solidFill>
              </a14:hiddenFill>
            </a:ext>
          </a:extLst>
        </p:spPr>
      </p:pic>
      <p:pic>
        <p:nvPicPr>
          <p:cNvPr id="15362"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64925" y="2012249"/>
            <a:ext cx="2309508" cy="476250"/>
          </a:xfrm>
          <a:prstGeom prst="rect">
            <a:avLst/>
          </a:prstGeom>
          <a:noFill/>
          <a:ln w="57150">
            <a:solidFill>
              <a:schemeClr val="tx2">
                <a:lumMod val="60000"/>
                <a:lumOff val="40000"/>
              </a:schemeClr>
            </a:solidFill>
            <a:miter lim="800000"/>
            <a:headEnd/>
            <a:tailEnd/>
          </a:ln>
          <a:extLst>
            <a:ext uri="{909E8E84-426E-40DD-AFC4-6F175D3DCCD1}">
              <a14:hiddenFill xmlns:a14="http://schemas.microsoft.com/office/drawing/2010/main">
                <a:solidFill>
                  <a:schemeClr val="accent1"/>
                </a:solidFill>
              </a14:hiddenFill>
            </a:ext>
          </a:extLst>
        </p:spPr>
      </p:pic>
      <p:pic>
        <p:nvPicPr>
          <p:cNvPr id="15363"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64925" y="3484481"/>
            <a:ext cx="2309508" cy="390525"/>
          </a:xfrm>
          <a:prstGeom prst="rect">
            <a:avLst/>
          </a:prstGeom>
          <a:noFill/>
          <a:ln w="57150">
            <a:solidFill>
              <a:schemeClr val="accent3">
                <a:lumMod val="60000"/>
                <a:lumOff val="40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9" name="TextBox 8"/>
          <p:cNvSpPr txBox="1"/>
          <p:nvPr/>
        </p:nvSpPr>
        <p:spPr>
          <a:xfrm>
            <a:off x="0" y="6484115"/>
            <a:ext cx="599844" cy="400110"/>
          </a:xfrm>
          <a:prstGeom prst="rect">
            <a:avLst/>
          </a:prstGeom>
          <a:noFill/>
        </p:spPr>
        <p:txBody>
          <a:bodyPr wrap="none" rtlCol="0">
            <a:spAutoFit/>
          </a:bodyPr>
          <a:lstStyle/>
          <a:p>
            <a:r>
              <a:rPr lang="en-US" sz="2000" b="1" dirty="0" smtClean="0"/>
              <a:t>A14</a:t>
            </a:r>
            <a:endParaRPr lang="en-US" b="1" dirty="0"/>
          </a:p>
        </p:txBody>
      </p:sp>
    </p:spTree>
    <p:extLst>
      <p:ext uri="{BB962C8B-B14F-4D97-AF65-F5344CB8AC3E}">
        <p14:creationId xmlns:p14="http://schemas.microsoft.com/office/powerpoint/2010/main" val="40388096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0"/>
            <a:ext cx="8229600" cy="914400"/>
          </a:xfrm>
          <a:prstGeom prst="rect">
            <a:avLst/>
          </a:prstGeom>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Instantaneous Efficiency</a:t>
            </a:r>
          </a:p>
          <a:p>
            <a:r>
              <a:rPr lang="en-US" sz="2400" b="1" i="1" dirty="0" smtClean="0"/>
              <a:t>Raw Graph from “</a:t>
            </a:r>
            <a:r>
              <a:rPr lang="en-US" sz="2400" b="1" i="1" dirty="0" err="1" smtClean="0"/>
              <a:t>EffLab</a:t>
            </a:r>
            <a:r>
              <a:rPr lang="en-US" sz="2400" b="1" i="1" dirty="0" smtClean="0"/>
              <a:t> I”</a:t>
            </a:r>
            <a:endParaRPr lang="en-US" sz="2400" b="1" i="1" dirty="0"/>
          </a:p>
        </p:txBody>
      </p:sp>
      <p:sp>
        <p:nvSpPr>
          <p:cNvPr id="3" name="TextBox 2"/>
          <p:cNvSpPr txBox="1"/>
          <p:nvPr/>
        </p:nvSpPr>
        <p:spPr>
          <a:xfrm>
            <a:off x="1371600" y="4980459"/>
            <a:ext cx="7315200" cy="1477328"/>
          </a:xfrm>
          <a:prstGeom prst="rect">
            <a:avLst/>
          </a:prstGeom>
          <a:noFill/>
        </p:spPr>
        <p:txBody>
          <a:bodyPr wrap="square" rtlCol="0">
            <a:spAutoFit/>
          </a:bodyPr>
          <a:lstStyle/>
          <a:p>
            <a:pPr marL="285750" indent="-285750">
              <a:buFont typeface="Wingdings" panose="05000000000000000000" pitchFamily="2" charset="2"/>
              <a:buChar char="q"/>
            </a:pPr>
            <a:r>
              <a:rPr lang="en-US" b="1" dirty="0" smtClean="0"/>
              <a:t>Min and Max are spreading, but Mean is consistently above </a:t>
            </a:r>
            <a:r>
              <a:rPr lang="en-US" b="1" dirty="0" smtClean="0">
                <a:latin typeface="Script MT Bold"/>
              </a:rPr>
              <a:t>R</a:t>
            </a:r>
            <a:r>
              <a:rPr lang="en-US" b="1" dirty="0" smtClean="0"/>
              <a:t> = 1.</a:t>
            </a:r>
          </a:p>
          <a:p>
            <a:pPr marL="285750" indent="-285750">
              <a:buFont typeface="Wingdings" panose="05000000000000000000" pitchFamily="2" charset="2"/>
              <a:buChar char="q"/>
            </a:pPr>
            <a:r>
              <a:rPr lang="en-US" b="1" dirty="0" smtClean="0"/>
              <a:t>System-Wide </a:t>
            </a:r>
            <a:r>
              <a:rPr lang="en-US" b="1" dirty="0">
                <a:latin typeface="Script MT Bold"/>
              </a:rPr>
              <a:t>R</a:t>
            </a:r>
            <a:r>
              <a:rPr lang="en-US" b="1" dirty="0" smtClean="0"/>
              <a:t> is above 1, but drops to about 1 when Decomposers and Detrivores are included.  </a:t>
            </a:r>
          </a:p>
          <a:p>
            <a:pPr marL="285750" indent="-285750">
              <a:buFont typeface="Wingdings" panose="05000000000000000000" pitchFamily="2" charset="2"/>
              <a:buChar char="q"/>
            </a:pPr>
            <a:r>
              <a:rPr lang="en-US" b="1" dirty="0" smtClean="0"/>
              <a:t>They are the ultimate consumers, the ultimate Point Of Use, taking </a:t>
            </a:r>
            <a:r>
              <a:rPr lang="en-US" b="1" dirty="0" smtClean="0">
                <a:latin typeface="Script MT Bold"/>
              </a:rPr>
              <a:t>R</a:t>
            </a:r>
            <a:r>
              <a:rPr lang="en-US" b="1" dirty="0"/>
              <a:t> </a:t>
            </a:r>
            <a:r>
              <a:rPr lang="en-US" b="1" dirty="0" smtClean="0"/>
              <a:t>down to 1. </a:t>
            </a:r>
            <a:endParaRPr lang="en-US" b="1" dirty="0"/>
          </a:p>
        </p:txBody>
      </p:sp>
      <p:pic>
        <p:nvPicPr>
          <p:cNvPr id="10"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50525" y="2963206"/>
            <a:ext cx="2309508" cy="438150"/>
          </a:xfrm>
          <a:prstGeom prst="rect">
            <a:avLst/>
          </a:prstGeom>
          <a:noFill/>
          <a:ln w="57150">
            <a:solidFill>
              <a:srgbClr val="92D050"/>
            </a:solidFill>
            <a:miter lim="800000"/>
            <a:headEnd/>
            <a:tailEnd/>
          </a:ln>
          <a:extLst>
            <a:ext uri="{909E8E84-426E-40DD-AFC4-6F175D3DCCD1}">
              <a14:hiddenFill xmlns:a14="http://schemas.microsoft.com/office/drawing/2010/main">
                <a:solidFill>
                  <a:schemeClr val="accent1"/>
                </a:solidFill>
              </a14:hiddenFill>
            </a:ext>
          </a:extLst>
        </p:spPr>
      </p:pic>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50525" y="1418482"/>
            <a:ext cx="2309508" cy="476250"/>
          </a:xfrm>
          <a:prstGeom prst="rect">
            <a:avLst/>
          </a:prstGeom>
          <a:noFill/>
          <a:ln w="57150">
            <a:solidFill>
              <a:srgbClr val="FF0000"/>
            </a:solidFill>
            <a:miter lim="800000"/>
            <a:headEnd/>
            <a:tailEnd/>
          </a:ln>
          <a:extLst>
            <a:ext uri="{909E8E84-426E-40DD-AFC4-6F175D3DCCD1}">
              <a14:hiddenFill xmlns:a14="http://schemas.microsoft.com/office/drawing/2010/main">
                <a:solidFill>
                  <a:schemeClr val="accent1"/>
                </a:solidFill>
              </a14:hiddenFill>
            </a:ext>
          </a:extLst>
        </p:spPr>
      </p:pic>
      <p:pic>
        <p:nvPicPr>
          <p:cNvPr id="12"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50525" y="4327630"/>
            <a:ext cx="2309508" cy="390525"/>
          </a:xfrm>
          <a:prstGeom prst="rect">
            <a:avLst/>
          </a:prstGeom>
          <a:noFill/>
          <a:ln w="57150">
            <a:solidFill>
              <a:schemeClr val="accent1">
                <a:lumMod val="75000"/>
              </a:schemeClr>
            </a:solidFill>
            <a:miter lim="800000"/>
            <a:headEnd/>
            <a:tailEnd/>
          </a:ln>
          <a:extLst>
            <a:ext uri="{909E8E84-426E-40DD-AFC4-6F175D3DCCD1}">
              <a14:hiddenFill xmlns:a14="http://schemas.microsoft.com/office/drawing/2010/main">
                <a:solidFill>
                  <a:schemeClr val="accent1"/>
                </a:solidFill>
              </a14:hiddenFill>
            </a:ext>
          </a:extLst>
        </p:spPr>
      </p:pic>
      <p:pic>
        <p:nvPicPr>
          <p:cNvPr id="1638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9397" y="1021278"/>
            <a:ext cx="4572000" cy="39307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438897" y="3531981"/>
            <a:ext cx="2914650" cy="561975"/>
          </a:xfrm>
          <a:prstGeom prst="rect">
            <a:avLst/>
          </a:prstGeom>
          <a:solidFill>
            <a:schemeClr val="accent4">
              <a:lumMod val="60000"/>
              <a:lumOff val="40000"/>
            </a:schemeClr>
          </a:solidFill>
          <a:ln w="57150">
            <a:solidFill>
              <a:schemeClr val="accent4">
                <a:lumMod val="60000"/>
                <a:lumOff val="40000"/>
              </a:schemeClr>
            </a:solidFill>
            <a:miter lim="800000"/>
            <a:headEnd/>
            <a:tailEnd/>
          </a:ln>
        </p:spPr>
      </p:pic>
      <p:sp>
        <p:nvSpPr>
          <p:cNvPr id="13" name="TextBox 12"/>
          <p:cNvSpPr txBox="1"/>
          <p:nvPr/>
        </p:nvSpPr>
        <p:spPr>
          <a:xfrm>
            <a:off x="0" y="6484115"/>
            <a:ext cx="599844" cy="400110"/>
          </a:xfrm>
          <a:prstGeom prst="rect">
            <a:avLst/>
          </a:prstGeom>
          <a:noFill/>
        </p:spPr>
        <p:txBody>
          <a:bodyPr wrap="none" rtlCol="0">
            <a:spAutoFit/>
          </a:bodyPr>
          <a:lstStyle/>
          <a:p>
            <a:r>
              <a:rPr lang="en-US" sz="2000" b="1" dirty="0" smtClean="0"/>
              <a:t>A15</a:t>
            </a:r>
            <a:endParaRPr lang="en-US" b="1" dirty="0"/>
          </a:p>
        </p:txBody>
      </p:sp>
      <p:sp>
        <p:nvSpPr>
          <p:cNvPr id="4" name="TextBox 3"/>
          <p:cNvSpPr txBox="1"/>
          <p:nvPr/>
        </p:nvSpPr>
        <p:spPr>
          <a:xfrm>
            <a:off x="457200" y="4952009"/>
            <a:ext cx="1037967" cy="461665"/>
          </a:xfrm>
          <a:prstGeom prst="rect">
            <a:avLst/>
          </a:prstGeom>
          <a:noFill/>
        </p:spPr>
        <p:txBody>
          <a:bodyPr wrap="square" rtlCol="0">
            <a:spAutoFit/>
          </a:bodyPr>
          <a:lstStyle/>
          <a:p>
            <a:r>
              <a:rPr lang="en-US" sz="2400" b="1" dirty="0" smtClean="0"/>
              <a:t>NOTE:</a:t>
            </a:r>
            <a:endParaRPr lang="en-US" sz="2400" b="1" dirty="0"/>
          </a:p>
        </p:txBody>
      </p:sp>
    </p:spTree>
    <p:extLst>
      <p:ext uri="{BB962C8B-B14F-4D97-AF65-F5344CB8AC3E}">
        <p14:creationId xmlns:p14="http://schemas.microsoft.com/office/powerpoint/2010/main" val="13476999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0"/>
            <a:ext cx="8229600" cy="914400"/>
          </a:xfrm>
          <a:prstGeom prst="rect">
            <a:avLst/>
          </a:prstGeom>
        </p:spPr>
        <p:txBody>
          <a:bodyPr vert="horz" lIns="91440" tIns="45720" rIns="91440" bIns="45720" rtlCol="0" anchor="ct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Distributions of Life-Time Efficiencies</a:t>
            </a:r>
          </a:p>
          <a:p>
            <a:r>
              <a:rPr lang="en-US" sz="2800" b="1" i="1" dirty="0" smtClean="0"/>
              <a:t>Broken Out By Type of Death</a:t>
            </a:r>
            <a:endParaRPr lang="en-US" b="1" i="1"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989" y="914400"/>
            <a:ext cx="7367663" cy="50945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5070764" y="6127668"/>
            <a:ext cx="3059888" cy="246221"/>
          </a:xfrm>
          <a:prstGeom prst="rect">
            <a:avLst/>
          </a:prstGeom>
          <a:noFill/>
        </p:spPr>
        <p:txBody>
          <a:bodyPr wrap="square" rtlCol="0">
            <a:spAutoFit/>
          </a:bodyPr>
          <a:lstStyle/>
          <a:p>
            <a:pPr algn="r"/>
            <a:r>
              <a:rPr lang="pt-BR" sz="1000" b="1" i="1" dirty="0"/>
              <a:t>170603 Data Manipulations re EffLab I </a:t>
            </a:r>
            <a:r>
              <a:rPr lang="pt-BR" sz="1000" b="1" i="1" dirty="0" smtClean="0"/>
              <a:t>R1.docx</a:t>
            </a:r>
            <a:endParaRPr lang="en-US" sz="1000" b="1" i="1" dirty="0"/>
          </a:p>
        </p:txBody>
      </p:sp>
      <p:cxnSp>
        <p:nvCxnSpPr>
          <p:cNvPr id="6" name="Straight Connector 5"/>
          <p:cNvCxnSpPr/>
          <p:nvPr/>
        </p:nvCxnSpPr>
        <p:spPr>
          <a:xfrm>
            <a:off x="3939737" y="2066306"/>
            <a:ext cx="0" cy="2878778"/>
          </a:xfrm>
          <a:prstGeom prst="line">
            <a:avLst/>
          </a:prstGeom>
          <a:ln w="7620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rot="16200000">
            <a:off x="3221448" y="2235262"/>
            <a:ext cx="707245" cy="369332"/>
          </a:xfrm>
          <a:prstGeom prst="rect">
            <a:avLst/>
          </a:prstGeom>
          <a:noFill/>
        </p:spPr>
        <p:txBody>
          <a:bodyPr wrap="none" rtlCol="0">
            <a:spAutoFit/>
          </a:bodyPr>
          <a:lstStyle/>
          <a:p>
            <a:r>
              <a:rPr lang="en-US" dirty="0" smtClean="0">
                <a:latin typeface="Script MT Bold"/>
              </a:rPr>
              <a:t>R</a:t>
            </a:r>
            <a:r>
              <a:rPr lang="en-US" b="1" dirty="0" smtClean="0"/>
              <a:t> = 1</a:t>
            </a:r>
            <a:endParaRPr lang="en-US" b="1" dirty="0"/>
          </a:p>
        </p:txBody>
      </p:sp>
      <p:sp>
        <p:nvSpPr>
          <p:cNvPr id="10" name="TextBox 9"/>
          <p:cNvSpPr txBox="1"/>
          <p:nvPr/>
        </p:nvSpPr>
        <p:spPr>
          <a:xfrm>
            <a:off x="0" y="6484115"/>
            <a:ext cx="599844" cy="400110"/>
          </a:xfrm>
          <a:prstGeom prst="rect">
            <a:avLst/>
          </a:prstGeom>
          <a:noFill/>
        </p:spPr>
        <p:txBody>
          <a:bodyPr wrap="none" rtlCol="0">
            <a:spAutoFit/>
          </a:bodyPr>
          <a:lstStyle/>
          <a:p>
            <a:r>
              <a:rPr lang="en-US" sz="2000" b="1" dirty="0" smtClean="0"/>
              <a:t>A17</a:t>
            </a:r>
            <a:endParaRPr lang="en-US" b="1" dirty="0"/>
          </a:p>
        </p:txBody>
      </p:sp>
      <p:pic>
        <p:nvPicPr>
          <p:cNvPr id="8"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94508" y="1914612"/>
            <a:ext cx="3194015" cy="761127"/>
          </a:xfrm>
          <a:prstGeom prst="rect">
            <a:avLst/>
          </a:prstGeom>
          <a:noFill/>
          <a:ln w="57150">
            <a:solidFill>
              <a:srgbClr val="FF0000"/>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04451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0"/>
            <a:ext cx="8229600" cy="9144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Jevon’s Paradox</a:t>
            </a:r>
            <a:endParaRPr lang="en-US"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5802" y="3222724"/>
            <a:ext cx="3767316" cy="232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53119" y="3222724"/>
            <a:ext cx="3746680" cy="2324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5058888" y="6280850"/>
            <a:ext cx="2939028" cy="261610"/>
          </a:xfrm>
          <a:prstGeom prst="rect">
            <a:avLst/>
          </a:prstGeom>
          <a:noFill/>
        </p:spPr>
        <p:txBody>
          <a:bodyPr wrap="square" rtlCol="0">
            <a:spAutoFit/>
          </a:bodyPr>
          <a:lstStyle/>
          <a:p>
            <a:r>
              <a:rPr lang="en-US" sz="1050" b="1" dirty="0"/>
              <a:t>https://en.wikipedia.org/wiki/Jevons_paradox</a:t>
            </a:r>
          </a:p>
        </p:txBody>
      </p:sp>
      <p:sp>
        <p:nvSpPr>
          <p:cNvPr id="4" name="TextBox 3"/>
          <p:cNvSpPr txBox="1"/>
          <p:nvPr/>
        </p:nvSpPr>
        <p:spPr>
          <a:xfrm>
            <a:off x="683824" y="912424"/>
            <a:ext cx="7513997" cy="2031325"/>
          </a:xfrm>
          <a:prstGeom prst="rect">
            <a:avLst/>
          </a:prstGeom>
          <a:noFill/>
        </p:spPr>
        <p:txBody>
          <a:bodyPr wrap="square" rtlCol="0">
            <a:spAutoFit/>
          </a:bodyPr>
          <a:lstStyle/>
          <a:p>
            <a:r>
              <a:rPr lang="en-US" b="1" dirty="0"/>
              <a:t>In economics, the Jevons paradox </a:t>
            </a:r>
            <a:r>
              <a:rPr lang="en-US" b="1" dirty="0" smtClean="0"/>
              <a:t>[…] </a:t>
            </a:r>
            <a:r>
              <a:rPr lang="en-US" b="1" dirty="0"/>
              <a:t>occurs when technological progress increases the efficiency </a:t>
            </a:r>
            <a:r>
              <a:rPr lang="en-US" b="1" dirty="0" smtClean="0"/>
              <a:t>[…], </a:t>
            </a:r>
            <a:r>
              <a:rPr lang="en-US" b="1" dirty="0"/>
              <a:t>but the rate of consumption of that resource rises because of increasing </a:t>
            </a:r>
            <a:r>
              <a:rPr lang="en-US" b="1" dirty="0" smtClean="0"/>
              <a:t>demand.  The </a:t>
            </a:r>
            <a:r>
              <a:rPr lang="en-US" b="1" dirty="0"/>
              <a:t>Jevons paradox is perhaps the most widely known paradox in environmental </a:t>
            </a:r>
            <a:r>
              <a:rPr lang="en-US" b="1" dirty="0" smtClean="0"/>
              <a:t>economics.  However</a:t>
            </a:r>
            <a:r>
              <a:rPr lang="en-US" b="1" dirty="0"/>
              <a:t>, governments and environmentalists generally assume that efficiency gains will lower resource consumption, ignoring the possibility of the paradox </a:t>
            </a:r>
            <a:r>
              <a:rPr lang="en-US" b="1" dirty="0" smtClean="0"/>
              <a:t>arising.</a:t>
            </a:r>
          </a:p>
          <a:p>
            <a:r>
              <a:rPr lang="en-US" b="1" dirty="0" smtClean="0"/>
              <a:t>                                                                                                                        Wikipedia</a:t>
            </a:r>
            <a:endParaRPr lang="en-US" b="1" dirty="0"/>
          </a:p>
        </p:txBody>
      </p:sp>
      <p:pic>
        <p:nvPicPr>
          <p:cNvPr id="1229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97800" y="5662900"/>
            <a:ext cx="1925410" cy="5183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2"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84882" y="5662900"/>
            <a:ext cx="1687039" cy="4418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8"/>
          <p:cNvSpPr txBox="1"/>
          <p:nvPr/>
        </p:nvSpPr>
        <p:spPr>
          <a:xfrm>
            <a:off x="683824" y="912424"/>
            <a:ext cx="7513997" cy="2031325"/>
          </a:xfrm>
          <a:prstGeom prst="rect">
            <a:avLst/>
          </a:prstGeom>
          <a:noFill/>
        </p:spPr>
        <p:txBody>
          <a:bodyPr wrap="square" rtlCol="0">
            <a:spAutoFit/>
          </a:bodyPr>
          <a:lstStyle/>
          <a:p>
            <a:r>
              <a:rPr lang="en-US" b="1" dirty="0"/>
              <a:t>In economics, the Jevons paradox </a:t>
            </a:r>
            <a:r>
              <a:rPr lang="en-US" b="1" dirty="0" smtClean="0"/>
              <a:t>[…] </a:t>
            </a:r>
            <a:r>
              <a:rPr lang="en-US" b="1" dirty="0">
                <a:solidFill>
                  <a:srgbClr val="FF0000"/>
                </a:solidFill>
              </a:rPr>
              <a:t>occurs when technological progress increases the efficiency</a:t>
            </a:r>
            <a:r>
              <a:rPr lang="en-US" b="1" dirty="0"/>
              <a:t> </a:t>
            </a:r>
            <a:r>
              <a:rPr lang="en-US" b="1" dirty="0" smtClean="0"/>
              <a:t>[…], </a:t>
            </a:r>
            <a:r>
              <a:rPr lang="en-US" b="1" dirty="0"/>
              <a:t>but the rate of consumption of that resource rises because of increasing </a:t>
            </a:r>
            <a:r>
              <a:rPr lang="en-US" b="1" dirty="0" smtClean="0"/>
              <a:t>demand.  The </a:t>
            </a:r>
            <a:r>
              <a:rPr lang="en-US" b="1" dirty="0"/>
              <a:t>Jevons paradox is perhaps the most widely known paradox in environmental </a:t>
            </a:r>
            <a:r>
              <a:rPr lang="en-US" b="1" dirty="0" smtClean="0"/>
              <a:t>economics.  However</a:t>
            </a:r>
            <a:r>
              <a:rPr lang="en-US" b="1" dirty="0"/>
              <a:t>, governments and environmentalists generally assume that efficiency gains will lower resource consumption, ignoring the possibility of the paradox </a:t>
            </a:r>
            <a:r>
              <a:rPr lang="en-US" b="1" dirty="0" smtClean="0"/>
              <a:t>arising.</a:t>
            </a:r>
          </a:p>
          <a:p>
            <a:r>
              <a:rPr lang="en-US" b="1" dirty="0" smtClean="0"/>
              <a:t>                                                                                                                        Wikipedia</a:t>
            </a:r>
            <a:endParaRPr lang="en-US" b="1" dirty="0"/>
          </a:p>
        </p:txBody>
      </p:sp>
      <p:sp>
        <p:nvSpPr>
          <p:cNvPr id="11" name="TextBox 10"/>
          <p:cNvSpPr txBox="1"/>
          <p:nvPr/>
        </p:nvSpPr>
        <p:spPr>
          <a:xfrm>
            <a:off x="683824" y="912424"/>
            <a:ext cx="7513997" cy="2031325"/>
          </a:xfrm>
          <a:prstGeom prst="rect">
            <a:avLst/>
          </a:prstGeom>
          <a:noFill/>
        </p:spPr>
        <p:txBody>
          <a:bodyPr wrap="square" rtlCol="0">
            <a:spAutoFit/>
          </a:bodyPr>
          <a:lstStyle/>
          <a:p>
            <a:r>
              <a:rPr lang="en-US" b="1" dirty="0"/>
              <a:t>In economics, the Jevons paradox </a:t>
            </a:r>
            <a:r>
              <a:rPr lang="en-US" b="1" dirty="0" smtClean="0"/>
              <a:t>[…] </a:t>
            </a:r>
            <a:r>
              <a:rPr lang="en-US" b="1" dirty="0">
                <a:solidFill>
                  <a:srgbClr val="FF0000"/>
                </a:solidFill>
              </a:rPr>
              <a:t>occurs when technological progress increases the efficiency</a:t>
            </a:r>
            <a:r>
              <a:rPr lang="en-US" b="1" dirty="0"/>
              <a:t> </a:t>
            </a:r>
            <a:r>
              <a:rPr lang="en-US" b="1" dirty="0" smtClean="0"/>
              <a:t>[…], </a:t>
            </a:r>
            <a:r>
              <a:rPr lang="en-US" b="1" dirty="0">
                <a:solidFill>
                  <a:schemeClr val="accent6">
                    <a:lumMod val="75000"/>
                  </a:schemeClr>
                </a:solidFill>
              </a:rPr>
              <a:t>but the rate of consumption of that resource rises because of increasing </a:t>
            </a:r>
            <a:r>
              <a:rPr lang="en-US" b="1" dirty="0" smtClean="0">
                <a:solidFill>
                  <a:schemeClr val="accent6">
                    <a:lumMod val="75000"/>
                  </a:schemeClr>
                </a:solidFill>
              </a:rPr>
              <a:t>demand</a:t>
            </a:r>
            <a:r>
              <a:rPr lang="en-US" b="1" dirty="0" smtClean="0"/>
              <a:t>.  The </a:t>
            </a:r>
            <a:r>
              <a:rPr lang="en-US" b="1" dirty="0"/>
              <a:t>Jevons paradox is perhaps the most widely known paradox in environmental </a:t>
            </a:r>
            <a:r>
              <a:rPr lang="en-US" b="1" dirty="0" smtClean="0"/>
              <a:t>economics.  However</a:t>
            </a:r>
            <a:r>
              <a:rPr lang="en-US" b="1" dirty="0"/>
              <a:t>, governments and environmentalists generally assume that efficiency gains will lower resource consumption, ignoring the possibility of the paradox </a:t>
            </a:r>
            <a:r>
              <a:rPr lang="en-US" b="1" dirty="0" smtClean="0"/>
              <a:t>arising.</a:t>
            </a:r>
          </a:p>
          <a:p>
            <a:r>
              <a:rPr lang="en-US" b="1" dirty="0" smtClean="0"/>
              <a:t>                                                                                                                        Wikipedia</a:t>
            </a:r>
            <a:endParaRPr lang="en-US" b="1" dirty="0"/>
          </a:p>
        </p:txBody>
      </p:sp>
      <p:sp>
        <p:nvSpPr>
          <p:cNvPr id="5" name="Freeform 4"/>
          <p:cNvSpPr/>
          <p:nvPr/>
        </p:nvSpPr>
        <p:spPr>
          <a:xfrm>
            <a:off x="7885213" y="1058500"/>
            <a:ext cx="765322" cy="2919734"/>
          </a:xfrm>
          <a:custGeom>
            <a:avLst/>
            <a:gdLst>
              <a:gd name="connsiteX0" fmla="*/ 11875 w 765322"/>
              <a:gd name="connsiteY0" fmla="*/ 45905 h 2919734"/>
              <a:gd name="connsiteX1" fmla="*/ 391886 w 765322"/>
              <a:gd name="connsiteY1" fmla="*/ 34030 h 2919734"/>
              <a:gd name="connsiteX2" fmla="*/ 676893 w 765322"/>
              <a:gd name="connsiteY2" fmla="*/ 425916 h 2919734"/>
              <a:gd name="connsiteX3" fmla="*/ 712519 w 765322"/>
              <a:gd name="connsiteY3" fmla="*/ 2112212 h 2919734"/>
              <a:gd name="connsiteX4" fmla="*/ 0 w 765322"/>
              <a:gd name="connsiteY4" fmla="*/ 2919734 h 2919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322" h="2919734">
                <a:moveTo>
                  <a:pt x="11875" y="45905"/>
                </a:moveTo>
                <a:cubicBezTo>
                  <a:pt x="146462" y="8300"/>
                  <a:pt x="281050" y="-29305"/>
                  <a:pt x="391886" y="34030"/>
                </a:cubicBezTo>
                <a:cubicBezTo>
                  <a:pt x="502722" y="97365"/>
                  <a:pt x="623454" y="79552"/>
                  <a:pt x="676893" y="425916"/>
                </a:cubicBezTo>
                <a:cubicBezTo>
                  <a:pt x="730332" y="772280"/>
                  <a:pt x="825335" y="1696576"/>
                  <a:pt x="712519" y="2112212"/>
                </a:cubicBezTo>
                <a:cubicBezTo>
                  <a:pt x="599703" y="2527848"/>
                  <a:pt x="299851" y="2723791"/>
                  <a:pt x="0" y="2919734"/>
                </a:cubicBezTo>
              </a:path>
            </a:pathLst>
          </a:custGeom>
          <a:noFill/>
          <a:ln w="57150">
            <a:solidFill>
              <a:srgbClr val="FF0000"/>
            </a:solidFill>
            <a:headEnd type="diamond"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6"/>
          <p:cNvSpPr/>
          <p:nvPr/>
        </p:nvSpPr>
        <p:spPr>
          <a:xfrm>
            <a:off x="263545" y="1686297"/>
            <a:ext cx="912112" cy="1935677"/>
          </a:xfrm>
          <a:custGeom>
            <a:avLst/>
            <a:gdLst>
              <a:gd name="connsiteX0" fmla="*/ 579047 w 1054060"/>
              <a:gd name="connsiteY0" fmla="*/ 5713 h 2570783"/>
              <a:gd name="connsiteX1" fmla="*/ 365291 w 1054060"/>
              <a:gd name="connsiteY1" fmla="*/ 5713 h 2570783"/>
              <a:gd name="connsiteX2" fmla="*/ 175286 w 1054060"/>
              <a:gd name="connsiteY2" fmla="*/ 65090 h 2570783"/>
              <a:gd name="connsiteX3" fmla="*/ 32782 w 1054060"/>
              <a:gd name="connsiteY3" fmla="*/ 338222 h 2570783"/>
              <a:gd name="connsiteX4" fmla="*/ 104034 w 1054060"/>
              <a:gd name="connsiteY4" fmla="*/ 1787012 h 2570783"/>
              <a:gd name="connsiteX5" fmla="*/ 1054060 w 1054060"/>
              <a:gd name="connsiteY5" fmla="*/ 2570783 h 2570783"/>
              <a:gd name="connsiteX0" fmla="*/ 579047 w 1054060"/>
              <a:gd name="connsiteY0" fmla="*/ 0 h 2565070"/>
              <a:gd name="connsiteX1" fmla="*/ 175286 w 1054060"/>
              <a:gd name="connsiteY1" fmla="*/ 59377 h 2565070"/>
              <a:gd name="connsiteX2" fmla="*/ 32782 w 1054060"/>
              <a:gd name="connsiteY2" fmla="*/ 332509 h 2565070"/>
              <a:gd name="connsiteX3" fmla="*/ 104034 w 1054060"/>
              <a:gd name="connsiteY3" fmla="*/ 1781299 h 2565070"/>
              <a:gd name="connsiteX4" fmla="*/ 1054060 w 1054060"/>
              <a:gd name="connsiteY4" fmla="*/ 2565070 h 2565070"/>
              <a:gd name="connsiteX0" fmla="*/ 507827 w 1054060"/>
              <a:gd name="connsiteY0" fmla="*/ 0 h 2588821"/>
              <a:gd name="connsiteX1" fmla="*/ 175286 w 1054060"/>
              <a:gd name="connsiteY1" fmla="*/ 83128 h 2588821"/>
              <a:gd name="connsiteX2" fmla="*/ 32782 w 1054060"/>
              <a:gd name="connsiteY2" fmla="*/ 356260 h 2588821"/>
              <a:gd name="connsiteX3" fmla="*/ 104034 w 1054060"/>
              <a:gd name="connsiteY3" fmla="*/ 1805050 h 2588821"/>
              <a:gd name="connsiteX4" fmla="*/ 1054060 w 1054060"/>
              <a:gd name="connsiteY4" fmla="*/ 2588821 h 2588821"/>
              <a:gd name="connsiteX0" fmla="*/ 555159 w 1101392"/>
              <a:gd name="connsiteY0" fmla="*/ 13941 h 2602762"/>
              <a:gd name="connsiteX1" fmla="*/ 222618 w 1101392"/>
              <a:gd name="connsiteY1" fmla="*/ 97069 h 2602762"/>
              <a:gd name="connsiteX2" fmla="*/ 8893 w 1101392"/>
              <a:gd name="connsiteY2" fmla="*/ 975842 h 2602762"/>
              <a:gd name="connsiteX3" fmla="*/ 151366 w 1101392"/>
              <a:gd name="connsiteY3" fmla="*/ 1818991 h 2602762"/>
              <a:gd name="connsiteX4" fmla="*/ 1101392 w 1101392"/>
              <a:gd name="connsiteY4" fmla="*/ 2602762 h 2602762"/>
              <a:gd name="connsiteX0" fmla="*/ 547815 w 1094048"/>
              <a:gd name="connsiteY0" fmla="*/ 0 h 2588821"/>
              <a:gd name="connsiteX1" fmla="*/ 115565 w 1094048"/>
              <a:gd name="connsiteY1" fmla="*/ 368136 h 2588821"/>
              <a:gd name="connsiteX2" fmla="*/ 1549 w 1094048"/>
              <a:gd name="connsiteY2" fmla="*/ 961901 h 2588821"/>
              <a:gd name="connsiteX3" fmla="*/ 144022 w 1094048"/>
              <a:gd name="connsiteY3" fmla="*/ 1805050 h 2588821"/>
              <a:gd name="connsiteX4" fmla="*/ 1094048 w 1094048"/>
              <a:gd name="connsiteY4" fmla="*/ 2588821 h 2588821"/>
              <a:gd name="connsiteX0" fmla="*/ 433863 w 1094048"/>
              <a:gd name="connsiteY0" fmla="*/ 0 h 2493818"/>
              <a:gd name="connsiteX1" fmla="*/ 115565 w 1094048"/>
              <a:gd name="connsiteY1" fmla="*/ 273133 h 2493818"/>
              <a:gd name="connsiteX2" fmla="*/ 1549 w 1094048"/>
              <a:gd name="connsiteY2" fmla="*/ 866898 h 2493818"/>
              <a:gd name="connsiteX3" fmla="*/ 144022 w 1094048"/>
              <a:gd name="connsiteY3" fmla="*/ 1710047 h 2493818"/>
              <a:gd name="connsiteX4" fmla="*/ 1094048 w 1094048"/>
              <a:gd name="connsiteY4" fmla="*/ 2493818 h 2493818"/>
              <a:gd name="connsiteX0" fmla="*/ 433863 w 1094048"/>
              <a:gd name="connsiteY0" fmla="*/ 0 h 2493818"/>
              <a:gd name="connsiteX1" fmla="*/ 115565 w 1094048"/>
              <a:gd name="connsiteY1" fmla="*/ 273133 h 2493818"/>
              <a:gd name="connsiteX2" fmla="*/ 1549 w 1094048"/>
              <a:gd name="connsiteY2" fmla="*/ 866898 h 2493818"/>
              <a:gd name="connsiteX3" fmla="*/ 144022 w 1094048"/>
              <a:gd name="connsiteY3" fmla="*/ 1710047 h 2493818"/>
              <a:gd name="connsiteX4" fmla="*/ 1094048 w 1094048"/>
              <a:gd name="connsiteY4" fmla="*/ 2493818 h 2493818"/>
              <a:gd name="connsiteX0" fmla="*/ 462351 w 1094048"/>
              <a:gd name="connsiteY0" fmla="*/ 0 h 2529444"/>
              <a:gd name="connsiteX1" fmla="*/ 115565 w 1094048"/>
              <a:gd name="connsiteY1" fmla="*/ 308759 h 2529444"/>
              <a:gd name="connsiteX2" fmla="*/ 1549 w 1094048"/>
              <a:gd name="connsiteY2" fmla="*/ 902524 h 2529444"/>
              <a:gd name="connsiteX3" fmla="*/ 144022 w 1094048"/>
              <a:gd name="connsiteY3" fmla="*/ 1745673 h 2529444"/>
              <a:gd name="connsiteX4" fmla="*/ 1094048 w 1094048"/>
              <a:gd name="connsiteY4" fmla="*/ 2529444 h 25294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4048" h="2529444">
                <a:moveTo>
                  <a:pt x="462351" y="0"/>
                </a:moveTo>
                <a:cubicBezTo>
                  <a:pt x="292770" y="142999"/>
                  <a:pt x="192365" y="158338"/>
                  <a:pt x="115565" y="308759"/>
                </a:cubicBezTo>
                <a:cubicBezTo>
                  <a:pt x="38765" y="459180"/>
                  <a:pt x="-3194" y="663038"/>
                  <a:pt x="1549" y="902524"/>
                </a:cubicBezTo>
                <a:cubicBezTo>
                  <a:pt x="6292" y="1142010"/>
                  <a:pt x="-38061" y="1474520"/>
                  <a:pt x="144022" y="1745673"/>
                </a:cubicBezTo>
                <a:cubicBezTo>
                  <a:pt x="326105" y="2016826"/>
                  <a:pt x="704141" y="2323605"/>
                  <a:pt x="1094048" y="2529444"/>
                </a:cubicBezTo>
              </a:path>
            </a:pathLst>
          </a:custGeom>
          <a:noFill/>
          <a:ln w="57150">
            <a:solidFill>
              <a:schemeClr val="accent6">
                <a:lumMod val="75000"/>
              </a:schemeClr>
            </a:solidFill>
            <a:headEnd type="diamond"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0" y="6484115"/>
            <a:ext cx="599844" cy="400110"/>
          </a:xfrm>
          <a:prstGeom prst="rect">
            <a:avLst/>
          </a:prstGeom>
          <a:noFill/>
        </p:spPr>
        <p:txBody>
          <a:bodyPr wrap="none" rtlCol="0">
            <a:spAutoFit/>
          </a:bodyPr>
          <a:lstStyle/>
          <a:p>
            <a:r>
              <a:rPr lang="en-US" sz="2000" b="1" dirty="0" smtClean="0"/>
              <a:t>A19</a:t>
            </a:r>
            <a:endParaRPr lang="en-US" b="1" dirty="0"/>
          </a:p>
        </p:txBody>
      </p:sp>
    </p:spTree>
    <p:extLst>
      <p:ext uri="{BB962C8B-B14F-4D97-AF65-F5344CB8AC3E}">
        <p14:creationId xmlns:p14="http://schemas.microsoft.com/office/powerpoint/2010/main" val="786681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229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29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2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229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5"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0951" y="914400"/>
            <a:ext cx="7772400" cy="5177641"/>
          </a:xfrm>
        </p:spPr>
        <p:txBody>
          <a:bodyPr>
            <a:normAutofit fontScale="92500" lnSpcReduction="10000"/>
          </a:bodyPr>
          <a:lstStyle/>
          <a:p>
            <a:pPr marL="0" indent="0">
              <a:buNone/>
            </a:pPr>
            <a:r>
              <a:rPr lang="en-US" sz="2800" b="1" u="sng" dirty="0" smtClean="0"/>
              <a:t>Scope of My Computational Demonstrations Re EROI:</a:t>
            </a:r>
          </a:p>
          <a:p>
            <a:pPr marL="344488" indent="-344488">
              <a:buFont typeface="Wingdings" panose="05000000000000000000" pitchFamily="2" charset="2"/>
              <a:buChar char="q"/>
            </a:pPr>
            <a:r>
              <a:rPr lang="en-US" sz="2800" dirty="0" smtClean="0"/>
              <a:t>Build a model of a simple sustainable ecosystem</a:t>
            </a:r>
          </a:p>
          <a:p>
            <a:pPr marL="344488" indent="-344488">
              <a:buFont typeface="Wingdings" panose="05000000000000000000" pitchFamily="2" charset="2"/>
              <a:buChar char="q"/>
            </a:pPr>
            <a:r>
              <a:rPr lang="en-US" sz="2800" dirty="0" smtClean="0"/>
              <a:t>Define instantaneous, life-time, and system-wide </a:t>
            </a:r>
            <a:r>
              <a:rPr lang="en-US" sz="2800" dirty="0">
                <a:latin typeface="Script MT Bold"/>
                <a:sym typeface="Symbol"/>
              </a:rPr>
              <a:t>R</a:t>
            </a:r>
            <a:endParaRPr lang="en-US" sz="2800" dirty="0" smtClean="0"/>
          </a:p>
          <a:p>
            <a:pPr marL="344488" indent="-344488">
              <a:buFont typeface="Wingdings" panose="05000000000000000000" pitchFamily="2" charset="2"/>
              <a:buChar char="q"/>
            </a:pPr>
            <a:r>
              <a:rPr lang="en-US" sz="2800" dirty="0" smtClean="0"/>
              <a:t>Collect data over 65,000 ticks (8,000 generations)</a:t>
            </a:r>
          </a:p>
          <a:p>
            <a:pPr marL="344488" indent="-344488">
              <a:buFont typeface="Wingdings" panose="05000000000000000000" pitchFamily="2" charset="2"/>
              <a:buChar char="q"/>
            </a:pPr>
            <a:r>
              <a:rPr lang="en-US" sz="2800" dirty="0" smtClean="0"/>
              <a:t>Show distribution of </a:t>
            </a:r>
            <a:r>
              <a:rPr lang="en-US" sz="2800" dirty="0" smtClean="0">
                <a:latin typeface="Script MT Bold"/>
                <a:sym typeface="Symbol"/>
              </a:rPr>
              <a:t>R</a:t>
            </a:r>
            <a:r>
              <a:rPr lang="en-US" sz="2800" dirty="0" smtClean="0">
                <a:sym typeface="Symbol"/>
              </a:rPr>
              <a:t> at one instant</a:t>
            </a:r>
          </a:p>
          <a:p>
            <a:pPr marL="344488" indent="-344488">
              <a:buFont typeface="Wingdings" panose="05000000000000000000" pitchFamily="2" charset="2"/>
              <a:buChar char="q"/>
            </a:pPr>
            <a:r>
              <a:rPr lang="en-US" sz="2800" dirty="0" smtClean="0">
                <a:sym typeface="Symbol"/>
              </a:rPr>
              <a:t>Show development of distribution of </a:t>
            </a:r>
            <a:r>
              <a:rPr lang="en-US" sz="2800" dirty="0">
                <a:latin typeface="Script MT Bold"/>
                <a:sym typeface="Symbol"/>
              </a:rPr>
              <a:t>R</a:t>
            </a:r>
            <a:r>
              <a:rPr lang="en-US" sz="2800" dirty="0">
                <a:sym typeface="Symbol"/>
              </a:rPr>
              <a:t> </a:t>
            </a:r>
            <a:r>
              <a:rPr lang="en-US" sz="2800" dirty="0" smtClean="0">
                <a:sym typeface="Symbol"/>
              </a:rPr>
              <a:t>over time</a:t>
            </a:r>
          </a:p>
          <a:p>
            <a:pPr marL="344488" indent="-344488">
              <a:buFont typeface="Wingdings" panose="05000000000000000000" pitchFamily="2" charset="2"/>
              <a:buChar char="q"/>
            </a:pPr>
            <a:r>
              <a:rPr lang="en-US" sz="2800" dirty="0" smtClean="0">
                <a:sym typeface="Symbol"/>
              </a:rPr>
              <a:t>Contrast individual </a:t>
            </a:r>
            <a:r>
              <a:rPr lang="en-US" sz="2800" dirty="0">
                <a:latin typeface="Script MT Bold"/>
                <a:sym typeface="Symbol"/>
              </a:rPr>
              <a:t>R</a:t>
            </a:r>
            <a:r>
              <a:rPr lang="en-US" sz="2800" dirty="0">
                <a:sym typeface="Symbol"/>
              </a:rPr>
              <a:t> </a:t>
            </a:r>
            <a:r>
              <a:rPr lang="en-US" sz="2800" dirty="0" smtClean="0">
                <a:sym typeface="Symbol"/>
              </a:rPr>
              <a:t>with system-wide </a:t>
            </a:r>
            <a:r>
              <a:rPr lang="en-US" sz="2800" dirty="0" smtClean="0">
                <a:latin typeface="Script MT Bold"/>
                <a:sym typeface="Symbol"/>
              </a:rPr>
              <a:t>R</a:t>
            </a:r>
            <a:r>
              <a:rPr lang="en-US" sz="2800" dirty="0" smtClean="0">
                <a:sym typeface="Symbol"/>
              </a:rPr>
              <a:t>, with effects of D&amp;D </a:t>
            </a:r>
          </a:p>
          <a:p>
            <a:pPr marL="344488" indent="-344488">
              <a:buFont typeface="Wingdings" panose="05000000000000000000" pitchFamily="2" charset="2"/>
              <a:buChar char="q"/>
            </a:pPr>
            <a:r>
              <a:rPr lang="en-US" sz="2800" dirty="0">
                <a:sym typeface="Symbol"/>
              </a:rPr>
              <a:t>D</a:t>
            </a:r>
            <a:r>
              <a:rPr lang="en-US" sz="2800" dirty="0" smtClean="0">
                <a:sym typeface="Symbol"/>
              </a:rPr>
              <a:t>emonstrate the connection between </a:t>
            </a:r>
            <a:r>
              <a:rPr lang="en-US" sz="2800" dirty="0" smtClean="0">
                <a:latin typeface="Script MT Bold"/>
                <a:sym typeface="Symbol"/>
              </a:rPr>
              <a:t>R</a:t>
            </a:r>
            <a:r>
              <a:rPr lang="en-US" sz="2800" dirty="0">
                <a:sym typeface="Symbol"/>
              </a:rPr>
              <a:t> </a:t>
            </a:r>
            <a:r>
              <a:rPr lang="en-US" sz="2800" dirty="0" smtClean="0">
                <a:sym typeface="Symbol"/>
              </a:rPr>
              <a:t>and mode of death</a:t>
            </a:r>
          </a:p>
          <a:p>
            <a:pPr marL="344488" indent="-344488">
              <a:buFont typeface="Wingdings" panose="05000000000000000000" pitchFamily="2" charset="2"/>
              <a:buChar char="q"/>
            </a:pPr>
            <a:r>
              <a:rPr lang="en-US" sz="2800" dirty="0" smtClean="0">
                <a:sym typeface="Symbol"/>
              </a:rPr>
              <a:t>Demonstrate evidence of Jevon’s Paradox operating in this extremely simple ecosystem  </a:t>
            </a:r>
          </a:p>
        </p:txBody>
      </p:sp>
      <p:sp>
        <p:nvSpPr>
          <p:cNvPr id="6" name="TextBox 5"/>
          <p:cNvSpPr txBox="1"/>
          <p:nvPr/>
        </p:nvSpPr>
        <p:spPr>
          <a:xfrm>
            <a:off x="0" y="6484115"/>
            <a:ext cx="599844" cy="400110"/>
          </a:xfrm>
          <a:prstGeom prst="rect">
            <a:avLst/>
          </a:prstGeom>
          <a:noFill/>
        </p:spPr>
        <p:txBody>
          <a:bodyPr wrap="none" rtlCol="0">
            <a:spAutoFit/>
          </a:bodyPr>
          <a:lstStyle/>
          <a:p>
            <a:r>
              <a:rPr lang="en-US" sz="2000" b="1" dirty="0" smtClean="0"/>
              <a:t>A20</a:t>
            </a:r>
            <a:endParaRPr lang="en-US" b="1" dirty="0"/>
          </a:p>
        </p:txBody>
      </p:sp>
    </p:spTree>
    <p:extLst>
      <p:ext uri="{BB962C8B-B14F-4D97-AF65-F5344CB8AC3E}">
        <p14:creationId xmlns:p14="http://schemas.microsoft.com/office/powerpoint/2010/main" val="71360255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761"/>
            <a:ext cx="8229600" cy="1143000"/>
          </a:xfrm>
        </p:spPr>
        <p:txBody>
          <a:bodyPr/>
          <a:lstStyle/>
          <a:p>
            <a:r>
              <a:rPr lang="en-US" dirty="0" smtClean="0"/>
              <a:t>Outline of Presentation</a:t>
            </a:r>
            <a:endParaRPr lang="en-US" dirty="0"/>
          </a:p>
        </p:txBody>
      </p:sp>
      <p:sp>
        <p:nvSpPr>
          <p:cNvPr id="3" name="Content Placeholder 2"/>
          <p:cNvSpPr>
            <a:spLocks noGrp="1"/>
          </p:cNvSpPr>
          <p:nvPr>
            <p:ph idx="1"/>
          </p:nvPr>
        </p:nvSpPr>
        <p:spPr>
          <a:xfrm>
            <a:off x="457200" y="1066800"/>
            <a:ext cx="8229600" cy="4525963"/>
          </a:xfrm>
        </p:spPr>
        <p:txBody>
          <a:bodyPr>
            <a:normAutofit fontScale="62500" lnSpcReduction="20000"/>
          </a:bodyPr>
          <a:lstStyle/>
          <a:p>
            <a:r>
              <a:rPr lang="en-US" dirty="0" smtClean="0"/>
              <a:t>Introduction/Context</a:t>
            </a:r>
          </a:p>
          <a:p>
            <a:r>
              <a:rPr lang="en-US" dirty="0" smtClean="0"/>
              <a:t>Computational Demonstrations</a:t>
            </a:r>
          </a:p>
          <a:p>
            <a:pPr lvl="1"/>
            <a:r>
              <a:rPr lang="en-US" dirty="0"/>
              <a:t>Brief Description of Model Ecosystem</a:t>
            </a:r>
          </a:p>
          <a:p>
            <a:pPr lvl="1"/>
            <a:r>
              <a:rPr lang="en-US" dirty="0" smtClean="0"/>
              <a:t>Demonstration of evolving population</a:t>
            </a:r>
          </a:p>
          <a:p>
            <a:pPr lvl="1"/>
            <a:r>
              <a:rPr lang="en-US" dirty="0" smtClean="0"/>
              <a:t>Demonstration of system-level behaviour</a:t>
            </a:r>
          </a:p>
          <a:p>
            <a:pPr lvl="1"/>
            <a:r>
              <a:rPr lang="en-US" dirty="0" smtClean="0"/>
              <a:t>Demonstration of Jevon’s Paradox</a:t>
            </a:r>
          </a:p>
          <a:p>
            <a:r>
              <a:rPr lang="en-US" dirty="0" smtClean="0"/>
              <a:t>Mathematical Explorations</a:t>
            </a:r>
          </a:p>
          <a:p>
            <a:pPr lvl="1"/>
            <a:r>
              <a:rPr lang="en-US" dirty="0" smtClean="0"/>
              <a:t>Definitions</a:t>
            </a:r>
          </a:p>
          <a:p>
            <a:pPr lvl="2"/>
            <a:r>
              <a:rPr lang="en-US" dirty="0" smtClean="0"/>
              <a:t>Micro-Factors of Production and ICBT Curve Sets</a:t>
            </a:r>
          </a:p>
          <a:p>
            <a:pPr lvl="2"/>
            <a:r>
              <a:rPr lang="en-US" dirty="0" smtClean="0"/>
              <a:t>Efficiency (</a:t>
            </a:r>
            <a:r>
              <a:rPr lang="en-US" dirty="0" smtClean="0">
                <a:sym typeface="Symbol"/>
              </a:rPr>
              <a:t></a:t>
            </a:r>
            <a:r>
              <a:rPr lang="en-US" dirty="0" smtClean="0"/>
              <a:t>), Return on Investment (</a:t>
            </a:r>
            <a:r>
              <a:rPr lang="en-US" dirty="0" smtClean="0">
                <a:latin typeface="Script MT Bold"/>
              </a:rPr>
              <a:t>R</a:t>
            </a:r>
            <a:r>
              <a:rPr lang="en-US" dirty="0" smtClean="0"/>
              <a:t>), Power (</a:t>
            </a:r>
            <a:r>
              <a:rPr lang="en-US" dirty="0" smtClean="0">
                <a:sym typeface="Symbol"/>
              </a:rPr>
              <a:t></a:t>
            </a:r>
            <a:r>
              <a:rPr lang="en-US" dirty="0" smtClean="0"/>
              <a:t>)</a:t>
            </a:r>
          </a:p>
          <a:p>
            <a:pPr lvl="1"/>
            <a:r>
              <a:rPr lang="en-US" dirty="0" smtClean="0"/>
              <a:t>Goldilocks Curves </a:t>
            </a:r>
          </a:p>
          <a:p>
            <a:pPr lvl="1"/>
            <a:r>
              <a:rPr lang="en-US" dirty="0" smtClean="0"/>
              <a:t>Galbraith’s Theory of the Firm</a:t>
            </a:r>
          </a:p>
          <a:p>
            <a:pPr lvl="1"/>
            <a:r>
              <a:rPr lang="en-US" dirty="0" smtClean="0"/>
              <a:t>Growth and Decay – Two Competing Paradigms</a:t>
            </a:r>
          </a:p>
          <a:p>
            <a:pPr lvl="1"/>
            <a:r>
              <a:rPr lang="en-US" dirty="0" smtClean="0"/>
              <a:t>Metabolic Growth – Discrete-time formulae</a:t>
            </a:r>
          </a:p>
          <a:p>
            <a:pPr lvl="1"/>
            <a:r>
              <a:rPr lang="en-US" dirty="0"/>
              <a:t>System boundaries – Eliminating externalities</a:t>
            </a:r>
          </a:p>
          <a:p>
            <a:pPr lvl="1"/>
            <a:endParaRPr lang="en-US" dirty="0" smtClean="0"/>
          </a:p>
          <a:p>
            <a:endParaRPr lang="en-US" dirty="0" smtClean="0"/>
          </a:p>
          <a:p>
            <a:endParaRPr lang="en-US" dirty="0"/>
          </a:p>
        </p:txBody>
      </p:sp>
      <p:sp>
        <p:nvSpPr>
          <p:cNvPr id="5" name="Left Arrow 4"/>
          <p:cNvSpPr/>
          <p:nvPr/>
        </p:nvSpPr>
        <p:spPr>
          <a:xfrm>
            <a:off x="5334000" y="1286988"/>
            <a:ext cx="1524000" cy="685800"/>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0" y="6484115"/>
            <a:ext cx="599844" cy="400110"/>
          </a:xfrm>
          <a:prstGeom prst="rect">
            <a:avLst/>
          </a:prstGeom>
          <a:noFill/>
        </p:spPr>
        <p:txBody>
          <a:bodyPr wrap="none" rtlCol="0">
            <a:spAutoFit/>
          </a:bodyPr>
          <a:lstStyle/>
          <a:p>
            <a:r>
              <a:rPr lang="en-US" sz="2000" b="1" dirty="0" smtClean="0"/>
              <a:t>A21</a:t>
            </a:r>
            <a:endParaRPr lang="en-US" b="1" dirty="0"/>
          </a:p>
        </p:txBody>
      </p:sp>
      <p:pic>
        <p:nvPicPr>
          <p:cNvPr id="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50911" y="3636161"/>
            <a:ext cx="2146324" cy="1213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24506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path" presetSubtype="0" accel="50000" decel="50000" fill="hold" grpId="0" nodeType="clickEffect">
                                  <p:stCondLst>
                                    <p:cond delay="0"/>
                                  </p:stCondLst>
                                  <p:childTnLst>
                                    <p:animMotion origin="layout" path="M 3.61111E-6 4.6346E-6 L -0.05105 0.03977 C -0.05903 0.04671 -0.07084 0.06128 -0.08073 0.07678 C -0.09045 0.09875 -0.09775 0.11447 -0.09948 0.12765 L -0.10486 0.18778 " pathEditMode="relative" rAng="13052954" ptsTypes="FffFF">
                                      <p:cBhvr>
                                        <p:cTn id="6" dur="2000" fill="hold"/>
                                        <p:tgtEl>
                                          <p:spTgt spid="5"/>
                                        </p:tgtEl>
                                        <p:attrNameLst>
                                          <p:attrName>ppt_x</p:attrName>
                                          <p:attrName>ppt_y</p:attrName>
                                        </p:attrNameLst>
                                      </p:cBhvr>
                                      <p:rCtr x="-6389" y="8210"/>
                                    </p:animMotion>
                                  </p:childTnLst>
                                </p:cTn>
                              </p:par>
                            </p:childTnLst>
                          </p:cTn>
                        </p:par>
                        <p:par>
                          <p:cTn id="7" fill="hold">
                            <p:stCondLst>
                              <p:cond delay="2000"/>
                            </p:stCondLst>
                            <p:childTnLst>
                              <p:par>
                                <p:cTn id="8" presetID="37" presetClass="path" presetSubtype="0" accel="50000" decel="50000" fill="hold" grpId="1" nodeType="afterEffect">
                                  <p:stCondLst>
                                    <p:cond delay="0"/>
                                  </p:stCondLst>
                                  <p:childTnLst>
                                    <p:animMotion origin="layout" path="M -0.10503 0.1871 L -0.14531 0.21439 C -0.15382 0.2204 -0.16753 0.22618 -0.18107 0.22988 C -0.19687 0.23451 -0.21024 0.23752 -0.21996 0.2359 L -0.26493 0.23335 " pathEditMode="relative" rAng="10068485" ptsTypes="FffFF">
                                      <p:cBhvr>
                                        <p:cTn id="9" dur="2000" fill="hold"/>
                                        <p:tgtEl>
                                          <p:spTgt spid="5"/>
                                        </p:tgtEl>
                                        <p:attrNameLst>
                                          <p:attrName>ppt_x</p:attrName>
                                          <p:attrName>ppt_y</p:attrName>
                                        </p:attrNameLst>
                                      </p:cBhvr>
                                      <p:rCtr x="-7830" y="333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1000"/>
            <a:ext cx="7258050" cy="5429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828800" y="6096000"/>
            <a:ext cx="6697924" cy="369332"/>
          </a:xfrm>
          <a:prstGeom prst="rect">
            <a:avLst/>
          </a:prstGeom>
          <a:noFill/>
        </p:spPr>
        <p:txBody>
          <a:bodyPr wrap="none" rtlCol="0">
            <a:spAutoFit/>
          </a:bodyPr>
          <a:lstStyle/>
          <a:p>
            <a:r>
              <a:rPr lang="en-US" dirty="0"/>
              <a:t>https://www.tutor2u.net/economics/reference/factors-of-production</a:t>
            </a:r>
          </a:p>
        </p:txBody>
      </p:sp>
      <p:sp>
        <p:nvSpPr>
          <p:cNvPr id="5" name="TextBox 4"/>
          <p:cNvSpPr txBox="1"/>
          <p:nvPr/>
        </p:nvSpPr>
        <p:spPr>
          <a:xfrm>
            <a:off x="0" y="6484115"/>
            <a:ext cx="599844" cy="400110"/>
          </a:xfrm>
          <a:prstGeom prst="rect">
            <a:avLst/>
          </a:prstGeom>
          <a:noFill/>
        </p:spPr>
        <p:txBody>
          <a:bodyPr wrap="none" rtlCol="0">
            <a:spAutoFit/>
          </a:bodyPr>
          <a:lstStyle/>
          <a:p>
            <a:r>
              <a:rPr lang="en-US" sz="2000" b="1" dirty="0" smtClean="0"/>
              <a:t>A22</a:t>
            </a:r>
            <a:endParaRPr lang="en-US" b="1" dirty="0"/>
          </a:p>
        </p:txBody>
      </p:sp>
    </p:spTree>
    <p:extLst>
      <p:ext uri="{BB962C8B-B14F-4D97-AF65-F5344CB8AC3E}">
        <p14:creationId xmlns:p14="http://schemas.microsoft.com/office/powerpoint/2010/main" val="385980769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lstStyle/>
          <a:p>
            <a:r>
              <a:rPr lang="en-US" dirty="0" smtClean="0"/>
              <a:t>ICBT Curve Set Definitions</a:t>
            </a:r>
            <a:endParaRPr lang="en-US" dirty="0"/>
          </a:p>
        </p:txBody>
      </p:sp>
      <p:sp>
        <p:nvSpPr>
          <p:cNvPr id="3" name="Content Placeholder 2"/>
          <p:cNvSpPr>
            <a:spLocks noGrp="1"/>
          </p:cNvSpPr>
          <p:nvPr>
            <p:ph idx="1"/>
          </p:nvPr>
        </p:nvSpPr>
        <p:spPr>
          <a:xfrm>
            <a:off x="457200" y="1143000"/>
            <a:ext cx="8229600" cy="5029200"/>
          </a:xfrm>
        </p:spPr>
        <p:txBody>
          <a:bodyPr>
            <a:normAutofit/>
          </a:bodyPr>
          <a:lstStyle/>
          <a:p>
            <a:r>
              <a:rPr lang="en-US" dirty="0" smtClean="0"/>
              <a:t>Micro-factor of production (MFP) – any single input that might be classified into one of the four major “factors of production”.</a:t>
            </a:r>
          </a:p>
          <a:p>
            <a:pPr lvl="1"/>
            <a:r>
              <a:rPr lang="en-US" b="1" dirty="0" smtClean="0">
                <a:solidFill>
                  <a:schemeClr val="accent2">
                    <a:lumMod val="75000"/>
                  </a:schemeClr>
                </a:solidFill>
              </a:rPr>
              <a:t>E.g. “Number of Worker days”</a:t>
            </a:r>
          </a:p>
          <a:p>
            <a:r>
              <a:rPr lang="en-US" dirty="0" smtClean="0"/>
              <a:t>ICB Curve Set – A set of three models of energy or capital flows, versus one MFP</a:t>
            </a:r>
          </a:p>
          <a:p>
            <a:pPr lvl="1"/>
            <a:r>
              <a:rPr lang="en-US" b="1" dirty="0" smtClean="0">
                <a:solidFill>
                  <a:schemeClr val="accent2">
                    <a:lumMod val="75000"/>
                  </a:schemeClr>
                </a:solidFill>
              </a:rPr>
              <a:t>Independent Variable: Consumption of MFP.</a:t>
            </a:r>
          </a:p>
          <a:p>
            <a:pPr lvl="2"/>
            <a:r>
              <a:rPr lang="en-US" dirty="0" smtClean="0"/>
              <a:t>E.g. “Worker days”</a:t>
            </a:r>
          </a:p>
          <a:p>
            <a:pPr lvl="1"/>
            <a:r>
              <a:rPr lang="en-US" b="1" dirty="0" smtClean="0">
                <a:solidFill>
                  <a:schemeClr val="accent2">
                    <a:lumMod val="75000"/>
                  </a:schemeClr>
                </a:solidFill>
              </a:rPr>
              <a:t>Dependent Variables: Income, Costs, and Benefits</a:t>
            </a:r>
          </a:p>
          <a:p>
            <a:endParaRPr lang="en-US" dirty="0" smtClean="0"/>
          </a:p>
          <a:p>
            <a:endParaRPr lang="en-US" dirty="0"/>
          </a:p>
        </p:txBody>
      </p:sp>
      <p:sp>
        <p:nvSpPr>
          <p:cNvPr id="4" name="TextBox 3"/>
          <p:cNvSpPr txBox="1"/>
          <p:nvPr/>
        </p:nvSpPr>
        <p:spPr>
          <a:xfrm>
            <a:off x="0" y="6484115"/>
            <a:ext cx="599844" cy="400110"/>
          </a:xfrm>
          <a:prstGeom prst="rect">
            <a:avLst/>
          </a:prstGeom>
          <a:noFill/>
        </p:spPr>
        <p:txBody>
          <a:bodyPr wrap="none" rtlCol="0">
            <a:spAutoFit/>
          </a:bodyPr>
          <a:lstStyle/>
          <a:p>
            <a:r>
              <a:rPr lang="en-US" sz="2000" b="1" dirty="0" smtClean="0"/>
              <a:t>A23</a:t>
            </a:r>
            <a:endParaRPr lang="en-US" b="1" dirty="0"/>
          </a:p>
        </p:txBody>
      </p:sp>
    </p:spTree>
    <p:extLst>
      <p:ext uri="{BB962C8B-B14F-4D97-AF65-F5344CB8AC3E}">
        <p14:creationId xmlns:p14="http://schemas.microsoft.com/office/powerpoint/2010/main" val="2836497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a:extLst>
              <a:ext uri="{28A0092B-C50C-407E-A947-70E740481C1C}">
                <a14:useLocalDpi xmlns:a14="http://schemas.microsoft.com/office/drawing/2010/main" val="0"/>
              </a:ext>
            </a:extLst>
          </a:blip>
          <a:srcRect/>
          <a:stretch>
            <a:fillRect/>
          </a:stretch>
        </p:blipFill>
        <p:spPr bwMode="auto">
          <a:xfrm>
            <a:off x="990600" y="1143000"/>
            <a:ext cx="4129405" cy="2504123"/>
          </a:xfrm>
          <a:prstGeom prst="rect">
            <a:avLst/>
          </a:prstGeom>
          <a:noFill/>
          <a:ln>
            <a:noFill/>
          </a:ln>
        </p:spPr>
      </p:pic>
      <p:sp>
        <p:nvSpPr>
          <p:cNvPr id="5" name="Title 1"/>
          <p:cNvSpPr>
            <a:spLocks noGrp="1"/>
          </p:cNvSpPr>
          <p:nvPr>
            <p:ph type="title"/>
          </p:nvPr>
        </p:nvSpPr>
        <p:spPr>
          <a:xfrm>
            <a:off x="457200" y="76200"/>
            <a:ext cx="8229600" cy="1143000"/>
          </a:xfrm>
        </p:spPr>
        <p:txBody>
          <a:bodyPr/>
          <a:lstStyle/>
          <a:p>
            <a:r>
              <a:rPr lang="en-US" dirty="0" smtClean="0"/>
              <a:t>Relationships – I, C, B &amp; T</a:t>
            </a:r>
            <a:endParaRPr lang="en-US" dirty="0"/>
          </a:p>
        </p:txBody>
      </p:sp>
      <p:sp>
        <p:nvSpPr>
          <p:cNvPr id="6" name="Content Placeholder 2"/>
          <p:cNvSpPr>
            <a:spLocks noGrp="1"/>
          </p:cNvSpPr>
          <p:nvPr>
            <p:ph idx="1"/>
          </p:nvPr>
        </p:nvSpPr>
        <p:spPr>
          <a:xfrm>
            <a:off x="457199" y="4351638"/>
            <a:ext cx="8414951" cy="1579605"/>
          </a:xfrm>
        </p:spPr>
        <p:txBody>
          <a:bodyPr>
            <a:normAutofit fontScale="77500" lnSpcReduction="20000"/>
          </a:bodyPr>
          <a:lstStyle/>
          <a:p>
            <a:r>
              <a:rPr lang="en-US" dirty="0" smtClean="0"/>
              <a:t>I(W) is </a:t>
            </a:r>
            <a:r>
              <a:rPr lang="en-US" dirty="0"/>
              <a:t>g</a:t>
            </a:r>
            <a:r>
              <a:rPr lang="en-US" dirty="0" smtClean="0"/>
              <a:t>ross income, expressed as a function of W (I.e. a function of the MFP).</a:t>
            </a:r>
          </a:p>
          <a:p>
            <a:r>
              <a:rPr lang="en-US" b="1" dirty="0" smtClean="0">
                <a:solidFill>
                  <a:schemeClr val="accent2">
                    <a:lumMod val="75000"/>
                  </a:schemeClr>
                </a:solidFill>
              </a:rPr>
              <a:t>C(W) is associated costs (or investments) – a function of W</a:t>
            </a:r>
          </a:p>
          <a:p>
            <a:r>
              <a:rPr lang="en-US" dirty="0" smtClean="0"/>
              <a:t>B(W) is associated net </a:t>
            </a:r>
            <a:r>
              <a:rPr lang="en-US" dirty="0"/>
              <a:t>b</a:t>
            </a:r>
            <a:r>
              <a:rPr lang="en-US" dirty="0" smtClean="0"/>
              <a:t>enefits (or profits) – a function of W</a:t>
            </a:r>
          </a:p>
          <a:p>
            <a:pPr marL="0" indent="0">
              <a:buNone/>
            </a:pPr>
            <a:endParaRPr lang="en-US" dirty="0" smtClean="0"/>
          </a:p>
        </p:txBody>
      </p:sp>
      <p:sp>
        <p:nvSpPr>
          <p:cNvPr id="7" name="Content Placeholder 2"/>
          <p:cNvSpPr txBox="1">
            <a:spLocks/>
          </p:cNvSpPr>
          <p:nvPr/>
        </p:nvSpPr>
        <p:spPr>
          <a:xfrm>
            <a:off x="5410200" y="1404461"/>
            <a:ext cx="3581400" cy="19812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b="1" u="sng" dirty="0" smtClean="0"/>
              <a:t>The role of Time</a:t>
            </a:r>
          </a:p>
          <a:p>
            <a:r>
              <a:rPr lang="en-US" dirty="0" smtClean="0"/>
              <a:t>All variables are for time </a:t>
            </a:r>
            <a:r>
              <a:rPr lang="en-US" dirty="0" smtClean="0">
                <a:sym typeface="Symbol"/>
              </a:rPr>
              <a:t>T</a:t>
            </a:r>
            <a:r>
              <a:rPr lang="en-US" dirty="0" smtClean="0"/>
              <a:t>.</a:t>
            </a:r>
          </a:p>
          <a:p>
            <a:endParaRPr lang="en-US" dirty="0"/>
          </a:p>
        </p:txBody>
      </p:sp>
      <p:sp>
        <p:nvSpPr>
          <p:cNvPr id="8" name="TextBox 7"/>
          <p:cNvSpPr txBox="1"/>
          <p:nvPr/>
        </p:nvSpPr>
        <p:spPr>
          <a:xfrm>
            <a:off x="0" y="6484115"/>
            <a:ext cx="599844" cy="400110"/>
          </a:xfrm>
          <a:prstGeom prst="rect">
            <a:avLst/>
          </a:prstGeom>
          <a:noFill/>
        </p:spPr>
        <p:txBody>
          <a:bodyPr wrap="none" rtlCol="0">
            <a:spAutoFit/>
          </a:bodyPr>
          <a:lstStyle/>
          <a:p>
            <a:r>
              <a:rPr lang="en-US" sz="2000" b="1" dirty="0" smtClean="0"/>
              <a:t>A24</a:t>
            </a:r>
            <a:endParaRPr lang="en-US" b="1" dirty="0"/>
          </a:p>
        </p:txBody>
      </p:sp>
    </p:spTree>
    <p:extLst>
      <p:ext uri="{BB962C8B-B14F-4D97-AF65-F5344CB8AC3E}">
        <p14:creationId xmlns:p14="http://schemas.microsoft.com/office/powerpoint/2010/main" val="4148817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457200" y="76200"/>
            <a:ext cx="8229600" cy="1143000"/>
          </a:xfrm>
        </p:spPr>
        <p:txBody>
          <a:bodyPr/>
          <a:lstStyle/>
          <a:p>
            <a:r>
              <a:rPr lang="en-US" dirty="0" smtClean="0"/>
              <a:t>“Power” – </a:t>
            </a:r>
            <a:r>
              <a:rPr lang="en-US" dirty="0"/>
              <a:t>F</a:t>
            </a:r>
            <a:r>
              <a:rPr lang="en-US" dirty="0" smtClean="0"/>
              <a:t>our definitions</a:t>
            </a:r>
            <a:endParaRPr lang="en-US" dirty="0"/>
          </a:p>
        </p:txBody>
      </p:sp>
      <p:sp>
        <p:nvSpPr>
          <p:cNvPr id="8" name="Content Placeholder 2"/>
          <p:cNvSpPr>
            <a:spLocks noGrp="1"/>
          </p:cNvSpPr>
          <p:nvPr>
            <p:ph idx="1"/>
          </p:nvPr>
        </p:nvSpPr>
        <p:spPr>
          <a:xfrm>
            <a:off x="457200" y="1143000"/>
            <a:ext cx="8229600" cy="5029200"/>
          </a:xfrm>
        </p:spPr>
        <p:txBody>
          <a:bodyPr>
            <a:normAutofit/>
          </a:bodyPr>
          <a:lstStyle/>
          <a:p>
            <a:r>
              <a:rPr lang="en-US" dirty="0" smtClean="0"/>
              <a:t>Gross Power</a:t>
            </a:r>
          </a:p>
          <a:p>
            <a:endParaRPr lang="en-US" dirty="0" smtClean="0"/>
          </a:p>
          <a:p>
            <a:endParaRPr lang="en-US" dirty="0"/>
          </a:p>
          <a:p>
            <a:r>
              <a:rPr lang="en-US" dirty="0" smtClean="0"/>
              <a:t>Wasteful Power</a:t>
            </a:r>
          </a:p>
          <a:p>
            <a:endParaRPr lang="en-US" dirty="0"/>
          </a:p>
          <a:p>
            <a:endParaRPr lang="en-US" dirty="0" smtClean="0"/>
          </a:p>
          <a:p>
            <a:r>
              <a:rPr lang="en-US" dirty="0" smtClean="0"/>
              <a:t>Net Useful Power</a:t>
            </a:r>
          </a:p>
          <a:p>
            <a:endParaRPr lang="en-US" dirty="0"/>
          </a:p>
        </p:txBody>
      </p:sp>
      <mc:AlternateContent xmlns:mc="http://schemas.openxmlformats.org/markup-compatibility/2006" xmlns:a14="http://schemas.microsoft.com/office/drawing/2010/main">
        <mc:Choice Requires="a14">
          <p:sp>
            <p:nvSpPr>
              <p:cNvPr id="3" name="TextBox 2"/>
              <p:cNvSpPr txBox="1"/>
              <p:nvPr/>
            </p:nvSpPr>
            <p:spPr>
              <a:xfrm>
                <a:off x="1219200" y="1569420"/>
                <a:ext cx="2630464" cy="91018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800" b="1" i="1" smtClean="0">
                              <a:latin typeface="Cambria Math"/>
                            </a:rPr>
                          </m:ctrlPr>
                        </m:sSubPr>
                        <m:e>
                          <m:r>
                            <a:rPr lang="en-US" sz="2800" b="1" i="1" smtClean="0">
                              <a:latin typeface="Cambria Math"/>
                            </a:rPr>
                            <m:t>𝑷</m:t>
                          </m:r>
                        </m:e>
                        <m:sub>
                          <m:r>
                            <a:rPr lang="en-US" sz="2800" b="1" i="1" smtClean="0">
                              <a:latin typeface="Cambria Math"/>
                            </a:rPr>
                            <m:t>𝑰</m:t>
                          </m:r>
                        </m:sub>
                      </m:sSub>
                      <m:r>
                        <a:rPr lang="en-US" sz="2800" b="1" i="1" smtClean="0">
                          <a:latin typeface="Cambria Math"/>
                        </a:rPr>
                        <m:t>(</m:t>
                      </m:r>
                      <m:r>
                        <a:rPr lang="en-US" sz="2800" b="1" i="1" smtClean="0">
                          <a:latin typeface="Cambria Math"/>
                        </a:rPr>
                        <m:t>𝑾</m:t>
                      </m:r>
                      <m:r>
                        <a:rPr lang="en-US" sz="2800" b="1" i="1" smtClean="0">
                          <a:latin typeface="Cambria Math"/>
                        </a:rPr>
                        <m:t>)=</m:t>
                      </m:r>
                      <m:f>
                        <m:fPr>
                          <m:ctrlPr>
                            <a:rPr lang="en-US" sz="2800" b="1" i="1" smtClean="0">
                              <a:latin typeface="Cambria Math"/>
                            </a:rPr>
                          </m:ctrlPr>
                        </m:fPr>
                        <m:num>
                          <m:r>
                            <a:rPr lang="en-US" sz="2800" b="1" i="1" smtClean="0">
                              <a:latin typeface="Cambria Math"/>
                            </a:rPr>
                            <m:t>𝑰</m:t>
                          </m:r>
                          <m:r>
                            <a:rPr lang="en-US" sz="2800" b="1" i="1" smtClean="0">
                              <a:latin typeface="Cambria Math"/>
                            </a:rPr>
                            <m:t>(</m:t>
                          </m:r>
                          <m:r>
                            <a:rPr lang="en-US" sz="2800" b="1" i="1" smtClean="0">
                              <a:latin typeface="Cambria Math"/>
                            </a:rPr>
                            <m:t>𝑾</m:t>
                          </m:r>
                          <m:r>
                            <a:rPr lang="en-US" sz="2800" b="1" i="1" smtClean="0">
                              <a:latin typeface="Cambria Math"/>
                            </a:rPr>
                            <m:t>)</m:t>
                          </m:r>
                        </m:num>
                        <m:den>
                          <m:r>
                            <a:rPr lang="en-US" sz="2800" b="1" i="1" smtClean="0">
                              <a:latin typeface="Cambria Math"/>
                              <a:sym typeface="Symbol"/>
                            </a:rPr>
                            <m:t></m:t>
                          </m:r>
                          <m:r>
                            <a:rPr lang="en-US" sz="2800" b="1" i="1" smtClean="0">
                              <a:latin typeface="Cambria Math"/>
                            </a:rPr>
                            <m:t>𝑻</m:t>
                          </m:r>
                        </m:den>
                      </m:f>
                    </m:oMath>
                  </m:oMathPara>
                </a14:m>
                <a:endParaRPr lang="en-US" sz="2800" b="1" dirty="0"/>
              </a:p>
            </p:txBody>
          </p:sp>
        </mc:Choice>
        <mc:Fallback xmlns="">
          <p:sp>
            <p:nvSpPr>
              <p:cNvPr id="3" name="TextBox 2"/>
              <p:cNvSpPr txBox="1">
                <a:spLocks noRot="1" noChangeAspect="1" noMove="1" noResize="1" noEditPoints="1" noAdjustHandles="1" noChangeArrowheads="1" noChangeShapeType="1" noTextEdit="1"/>
              </p:cNvSpPr>
              <p:nvPr/>
            </p:nvSpPr>
            <p:spPr>
              <a:xfrm>
                <a:off x="1219200" y="1569420"/>
                <a:ext cx="2630464" cy="910186"/>
              </a:xfrm>
              <a:prstGeom prst="rect">
                <a:avLst/>
              </a:prstGeom>
              <a:blipFill rotWithShape="1">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1219200" y="5112072"/>
                <a:ext cx="2747483" cy="91018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800" b="1" i="1" smtClean="0">
                              <a:latin typeface="Cambria Math"/>
                            </a:rPr>
                          </m:ctrlPr>
                        </m:sSubPr>
                        <m:e>
                          <m:r>
                            <a:rPr lang="en-US" sz="2800" b="1" i="1" smtClean="0">
                              <a:latin typeface="Cambria Math"/>
                            </a:rPr>
                            <m:t>𝑷</m:t>
                          </m:r>
                        </m:e>
                        <m:sub>
                          <m:r>
                            <a:rPr lang="en-US" sz="2800" b="1" i="1" smtClean="0">
                              <a:latin typeface="Cambria Math"/>
                            </a:rPr>
                            <m:t>𝑩</m:t>
                          </m:r>
                        </m:sub>
                      </m:sSub>
                      <m:r>
                        <a:rPr lang="en-US" sz="2800" b="1" i="1" smtClean="0">
                          <a:latin typeface="Cambria Math"/>
                        </a:rPr>
                        <m:t>(</m:t>
                      </m:r>
                      <m:r>
                        <a:rPr lang="en-US" sz="2800" b="1" i="1" smtClean="0">
                          <a:latin typeface="Cambria Math"/>
                        </a:rPr>
                        <m:t>𝑾</m:t>
                      </m:r>
                      <m:r>
                        <a:rPr lang="en-US" sz="2800" b="1" i="1" smtClean="0">
                          <a:latin typeface="Cambria Math"/>
                        </a:rPr>
                        <m:t>)=</m:t>
                      </m:r>
                      <m:f>
                        <m:fPr>
                          <m:ctrlPr>
                            <a:rPr lang="en-US" sz="2800" b="1" i="1" smtClean="0">
                              <a:latin typeface="Cambria Math"/>
                            </a:rPr>
                          </m:ctrlPr>
                        </m:fPr>
                        <m:num>
                          <m:r>
                            <a:rPr lang="en-US" sz="2800" b="1" i="1" smtClean="0">
                              <a:latin typeface="Cambria Math"/>
                            </a:rPr>
                            <m:t>𝑩</m:t>
                          </m:r>
                          <m:r>
                            <a:rPr lang="en-US" sz="2800" b="1" i="1" smtClean="0">
                              <a:latin typeface="Cambria Math"/>
                            </a:rPr>
                            <m:t>(</m:t>
                          </m:r>
                          <m:r>
                            <a:rPr lang="en-US" sz="2800" b="1" i="1" smtClean="0">
                              <a:latin typeface="Cambria Math"/>
                            </a:rPr>
                            <m:t>𝑾</m:t>
                          </m:r>
                          <m:r>
                            <a:rPr lang="en-US" sz="2800" b="1" i="1" smtClean="0">
                              <a:latin typeface="Cambria Math"/>
                            </a:rPr>
                            <m:t>)</m:t>
                          </m:r>
                        </m:num>
                        <m:den>
                          <m:r>
                            <a:rPr lang="en-US" sz="2800" b="1" i="1">
                              <a:latin typeface="Cambria Math"/>
                              <a:sym typeface="Symbol"/>
                            </a:rPr>
                            <m:t></m:t>
                          </m:r>
                          <m:r>
                            <a:rPr lang="en-US" sz="2800" b="1" i="1" smtClean="0">
                              <a:latin typeface="Cambria Math"/>
                            </a:rPr>
                            <m:t>𝑻</m:t>
                          </m:r>
                        </m:den>
                      </m:f>
                    </m:oMath>
                  </m:oMathPara>
                </a14:m>
                <a:endParaRPr lang="en-US" sz="2800" b="1" dirty="0"/>
              </a:p>
            </p:txBody>
          </p:sp>
        </mc:Choice>
        <mc:Fallback xmlns="">
          <p:sp>
            <p:nvSpPr>
              <p:cNvPr id="11" name="TextBox 10"/>
              <p:cNvSpPr txBox="1">
                <a:spLocks noRot="1" noChangeAspect="1" noMove="1" noResize="1" noEditPoints="1" noAdjustHandles="1" noChangeArrowheads="1" noChangeShapeType="1" noTextEdit="1"/>
              </p:cNvSpPr>
              <p:nvPr/>
            </p:nvSpPr>
            <p:spPr>
              <a:xfrm>
                <a:off x="1219200" y="5112072"/>
                <a:ext cx="2747483" cy="910186"/>
              </a:xfrm>
              <a:prstGeom prst="rect">
                <a:avLst/>
              </a:prstGeom>
              <a:blipFill rotWithShape="1">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TextBox 11"/>
              <p:cNvSpPr txBox="1"/>
              <p:nvPr/>
            </p:nvSpPr>
            <p:spPr>
              <a:xfrm>
                <a:off x="1219200" y="3321557"/>
                <a:ext cx="2781146" cy="91018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800" b="1" i="1" smtClean="0">
                              <a:latin typeface="Cambria Math"/>
                            </a:rPr>
                          </m:ctrlPr>
                        </m:sSubPr>
                        <m:e>
                          <m:r>
                            <a:rPr lang="en-US" sz="2800" b="1" i="1" smtClean="0">
                              <a:latin typeface="Cambria Math"/>
                            </a:rPr>
                            <m:t>𝑷</m:t>
                          </m:r>
                        </m:e>
                        <m:sub>
                          <m:r>
                            <a:rPr lang="en-US" sz="2800" b="1" i="1" smtClean="0">
                              <a:latin typeface="Cambria Math"/>
                            </a:rPr>
                            <m:t>𝑪</m:t>
                          </m:r>
                        </m:sub>
                      </m:sSub>
                      <m:r>
                        <a:rPr lang="en-US" sz="2800" b="1" i="1" smtClean="0">
                          <a:latin typeface="Cambria Math"/>
                        </a:rPr>
                        <m:t>(</m:t>
                      </m:r>
                      <m:r>
                        <a:rPr lang="en-US" sz="2800" b="1" i="1" smtClean="0">
                          <a:latin typeface="Cambria Math"/>
                        </a:rPr>
                        <m:t>𝑾</m:t>
                      </m:r>
                      <m:r>
                        <a:rPr lang="en-US" sz="2800" b="1" i="1" smtClean="0">
                          <a:latin typeface="Cambria Math"/>
                        </a:rPr>
                        <m:t>)=</m:t>
                      </m:r>
                      <m:f>
                        <m:fPr>
                          <m:ctrlPr>
                            <a:rPr lang="en-US" sz="2800" b="1" i="1" smtClean="0">
                              <a:latin typeface="Cambria Math"/>
                            </a:rPr>
                          </m:ctrlPr>
                        </m:fPr>
                        <m:num>
                          <m:r>
                            <a:rPr lang="en-US" sz="2800" b="1" i="1" smtClean="0">
                              <a:latin typeface="Cambria Math"/>
                            </a:rPr>
                            <m:t>𝑪</m:t>
                          </m:r>
                          <m:r>
                            <a:rPr lang="en-US" sz="2800" b="1" i="1" smtClean="0">
                              <a:latin typeface="Cambria Math"/>
                            </a:rPr>
                            <m:t>(</m:t>
                          </m:r>
                          <m:r>
                            <a:rPr lang="en-US" sz="2800" b="1" i="1" smtClean="0">
                              <a:latin typeface="Cambria Math"/>
                            </a:rPr>
                            <m:t>𝑾</m:t>
                          </m:r>
                          <m:r>
                            <a:rPr lang="en-US" sz="2800" b="1" i="1" smtClean="0">
                              <a:latin typeface="Cambria Math"/>
                            </a:rPr>
                            <m:t>)</m:t>
                          </m:r>
                        </m:num>
                        <m:den>
                          <m:r>
                            <a:rPr lang="en-US" sz="2800" b="1" i="1">
                              <a:latin typeface="Cambria Math"/>
                              <a:sym typeface="Symbol"/>
                            </a:rPr>
                            <m:t></m:t>
                          </m:r>
                          <m:r>
                            <a:rPr lang="en-US" sz="2800" b="1" i="1" smtClean="0">
                              <a:latin typeface="Cambria Math"/>
                            </a:rPr>
                            <m:t>𝑻</m:t>
                          </m:r>
                        </m:den>
                      </m:f>
                    </m:oMath>
                  </m:oMathPara>
                </a14:m>
                <a:endParaRPr lang="en-US" sz="2800" b="1" dirty="0"/>
              </a:p>
            </p:txBody>
          </p:sp>
        </mc:Choice>
        <mc:Fallback xmlns="">
          <p:sp>
            <p:nvSpPr>
              <p:cNvPr id="12" name="TextBox 11"/>
              <p:cNvSpPr txBox="1">
                <a:spLocks noRot="1" noChangeAspect="1" noMove="1" noResize="1" noEditPoints="1" noAdjustHandles="1" noChangeArrowheads="1" noChangeShapeType="1" noTextEdit="1"/>
              </p:cNvSpPr>
              <p:nvPr/>
            </p:nvSpPr>
            <p:spPr>
              <a:xfrm>
                <a:off x="1219200" y="3321557"/>
                <a:ext cx="2781146" cy="910186"/>
              </a:xfrm>
              <a:prstGeom prst="rect">
                <a:avLst/>
              </a:prstGeom>
              <a:blipFill rotWithShape="1">
                <a:blip r:embed="rId5"/>
                <a:stretch>
                  <a:fillRect/>
                </a:stretch>
              </a:blipFill>
            </p:spPr>
            <p:txBody>
              <a:bodyPr/>
              <a:lstStyle/>
              <a:p>
                <a:r>
                  <a:rPr lang="en-US">
                    <a:noFill/>
                  </a:rPr>
                  <a:t> </a:t>
                </a:r>
              </a:p>
            </p:txBody>
          </p:sp>
        </mc:Fallback>
      </mc:AlternateContent>
      <p:sp>
        <p:nvSpPr>
          <p:cNvPr id="14" name="TextBox 13"/>
          <p:cNvSpPr txBox="1"/>
          <p:nvPr/>
        </p:nvSpPr>
        <p:spPr>
          <a:xfrm>
            <a:off x="0" y="6484115"/>
            <a:ext cx="599844" cy="400110"/>
          </a:xfrm>
          <a:prstGeom prst="rect">
            <a:avLst/>
          </a:prstGeom>
          <a:noFill/>
        </p:spPr>
        <p:txBody>
          <a:bodyPr wrap="none" rtlCol="0">
            <a:spAutoFit/>
          </a:bodyPr>
          <a:lstStyle/>
          <a:p>
            <a:r>
              <a:rPr lang="en-US" sz="2000" b="1" dirty="0" smtClean="0"/>
              <a:t>A25</a:t>
            </a:r>
            <a:endParaRPr lang="en-US" b="1" dirty="0"/>
          </a:p>
        </p:txBody>
      </p:sp>
      <p:grpSp>
        <p:nvGrpSpPr>
          <p:cNvPr id="9" name="Group 8"/>
          <p:cNvGrpSpPr/>
          <p:nvPr/>
        </p:nvGrpSpPr>
        <p:grpSpPr>
          <a:xfrm>
            <a:off x="4808681" y="2825704"/>
            <a:ext cx="2987040" cy="1822830"/>
            <a:chOff x="5657088" y="829056"/>
            <a:chExt cx="2987040" cy="1822830"/>
          </a:xfrm>
        </p:grpSpPr>
        <p:pic>
          <p:nvPicPr>
            <p:cNvPr id="13" name="Picture 12"/>
            <p:cNvPicPr/>
            <p:nvPr/>
          </p:nvPicPr>
          <p:blipFill>
            <a:blip r:embed="rId6">
              <a:extLst>
                <a:ext uri="{28A0092B-C50C-407E-A947-70E740481C1C}">
                  <a14:useLocalDpi xmlns:a14="http://schemas.microsoft.com/office/drawing/2010/main" val="0"/>
                </a:ext>
              </a:extLst>
            </a:blip>
            <a:srcRect/>
            <a:stretch>
              <a:fillRect/>
            </a:stretch>
          </p:blipFill>
          <p:spPr bwMode="auto">
            <a:xfrm>
              <a:off x="5771849" y="942924"/>
              <a:ext cx="2757518" cy="1537323"/>
            </a:xfrm>
            <a:prstGeom prst="rect">
              <a:avLst/>
            </a:prstGeom>
            <a:noFill/>
            <a:ln>
              <a:noFill/>
            </a:ln>
          </p:spPr>
        </p:pic>
        <p:sp>
          <p:nvSpPr>
            <p:cNvPr id="2" name="TextBox 1"/>
            <p:cNvSpPr txBox="1"/>
            <p:nvPr/>
          </p:nvSpPr>
          <p:spPr>
            <a:xfrm>
              <a:off x="5766451" y="2005555"/>
              <a:ext cx="1865741" cy="646331"/>
            </a:xfrm>
            <a:prstGeom prst="rect">
              <a:avLst/>
            </a:prstGeom>
            <a:noFill/>
          </p:spPr>
          <p:txBody>
            <a:bodyPr wrap="square" rtlCol="0">
              <a:spAutoFit/>
            </a:bodyPr>
            <a:lstStyle/>
            <a:p>
              <a:r>
                <a:rPr lang="en-US" dirty="0" smtClean="0"/>
                <a:t>ECONOMIC INTERPRETATION</a:t>
              </a:r>
              <a:endParaRPr lang="en-US" dirty="0"/>
            </a:p>
          </p:txBody>
        </p:sp>
        <p:sp>
          <p:nvSpPr>
            <p:cNvPr id="6" name="Rounded Rectangle 5"/>
            <p:cNvSpPr/>
            <p:nvPr/>
          </p:nvSpPr>
          <p:spPr>
            <a:xfrm>
              <a:off x="5657088" y="829056"/>
              <a:ext cx="2987040" cy="1822830"/>
            </a:xfrm>
            <a:prstGeom prst="round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p:cNvGrpSpPr/>
          <p:nvPr/>
        </p:nvGrpSpPr>
        <p:grpSpPr>
          <a:xfrm>
            <a:off x="4808681" y="1004294"/>
            <a:ext cx="2987040" cy="1822830"/>
            <a:chOff x="5675011" y="2651886"/>
            <a:chExt cx="2987040" cy="1822830"/>
          </a:xfrm>
        </p:grpSpPr>
        <p:pic>
          <p:nvPicPr>
            <p:cNvPr id="8194"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789772" y="2708247"/>
              <a:ext cx="2757518" cy="14700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5789772" y="3772023"/>
              <a:ext cx="2025300" cy="646331"/>
            </a:xfrm>
            <a:prstGeom prst="rect">
              <a:avLst/>
            </a:prstGeom>
            <a:noFill/>
          </p:spPr>
          <p:txBody>
            <a:bodyPr wrap="square" rtlCol="0">
              <a:spAutoFit/>
            </a:bodyPr>
            <a:lstStyle/>
            <a:p>
              <a:r>
                <a:rPr lang="en-US" dirty="0" smtClean="0"/>
                <a:t>BIOPHYSICAL INTERPRETATION</a:t>
              </a:r>
              <a:endParaRPr lang="en-US" dirty="0"/>
            </a:p>
          </p:txBody>
        </p:sp>
        <p:sp>
          <p:nvSpPr>
            <p:cNvPr id="15" name="Rounded Rectangle 14"/>
            <p:cNvSpPr/>
            <p:nvPr/>
          </p:nvSpPr>
          <p:spPr>
            <a:xfrm>
              <a:off x="5675011" y="2651886"/>
              <a:ext cx="2987040" cy="1822830"/>
            </a:xfrm>
            <a:prstGeom prst="round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Content Placeholder 2"/>
          <p:cNvSpPr txBox="1">
            <a:spLocks/>
          </p:cNvSpPr>
          <p:nvPr/>
        </p:nvSpPr>
        <p:spPr>
          <a:xfrm>
            <a:off x="4396279" y="4663811"/>
            <a:ext cx="3913632" cy="1446091"/>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smtClean="0"/>
              <a:t>Useful Power Index</a:t>
            </a:r>
          </a:p>
          <a:p>
            <a:endParaRPr lang="en-US" dirty="0"/>
          </a:p>
        </p:txBody>
      </p:sp>
      <p:pic>
        <p:nvPicPr>
          <p:cNvPr id="2051"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67072" y="5098262"/>
            <a:ext cx="2804420" cy="10116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 name="Right Arrow 16"/>
          <p:cNvSpPr/>
          <p:nvPr/>
        </p:nvSpPr>
        <p:spPr>
          <a:xfrm>
            <a:off x="3975962" y="4428127"/>
            <a:ext cx="535078" cy="2007220"/>
          </a:xfrm>
          <a:prstGeom prst="rightArrow">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p:cNvSpPr txBox="1"/>
          <p:nvPr/>
        </p:nvSpPr>
        <p:spPr>
          <a:xfrm>
            <a:off x="7315460" y="5295839"/>
            <a:ext cx="1206748" cy="369332"/>
          </a:xfrm>
          <a:prstGeom prst="rect">
            <a:avLst/>
          </a:prstGeom>
          <a:noFill/>
        </p:spPr>
        <p:txBody>
          <a:bodyPr wrap="square" rtlCol="0">
            <a:spAutoFit/>
          </a:bodyPr>
          <a:lstStyle/>
          <a:p>
            <a:r>
              <a:rPr lang="en-US" b="1" dirty="0" smtClean="0">
                <a:sym typeface="Symbol"/>
              </a:rPr>
              <a:t>, [0, 1]</a:t>
            </a:r>
            <a:endParaRPr lang="en-US" b="1" dirty="0"/>
          </a:p>
        </p:txBody>
      </p:sp>
    </p:spTree>
    <p:extLst>
      <p:ext uri="{BB962C8B-B14F-4D97-AF65-F5344CB8AC3E}">
        <p14:creationId xmlns:p14="http://schemas.microsoft.com/office/powerpoint/2010/main" val="2947627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 calcmode="lin" valueType="num">
                                      <p:cBhvr additive="base">
                                        <p:cTn id="17"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8">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anim calcmode="lin" valueType="num">
                                      <p:cBhvr additive="base">
                                        <p:cTn id="27"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8">
                                            <p:txEl>
                                              <p:pRg st="6" end="6"/>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ppt_x"/>
                                          </p:val>
                                        </p:tav>
                                        <p:tav tm="100000">
                                          <p:val>
                                            <p:strVal val="#ppt_x"/>
                                          </p:val>
                                        </p:tav>
                                      </p:tavLst>
                                    </p:anim>
                                    <p:anim calcmode="lin" valueType="num">
                                      <p:cBhvr additive="base">
                                        <p:cTn id="38" dur="5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051"/>
                                        </p:tgtEl>
                                        <p:attrNameLst>
                                          <p:attrName>style.visibility</p:attrName>
                                        </p:attrNameLst>
                                      </p:cBhvr>
                                      <p:to>
                                        <p:strVal val="visible"/>
                                      </p:to>
                                    </p:set>
                                    <p:anim calcmode="lin" valueType="num">
                                      <p:cBhvr additive="base">
                                        <p:cTn id="41" dur="500" fill="hold"/>
                                        <p:tgtEl>
                                          <p:spTgt spid="2051"/>
                                        </p:tgtEl>
                                        <p:attrNameLst>
                                          <p:attrName>ppt_x</p:attrName>
                                        </p:attrNameLst>
                                      </p:cBhvr>
                                      <p:tavLst>
                                        <p:tav tm="0">
                                          <p:val>
                                            <p:strVal val="#ppt_x"/>
                                          </p:val>
                                        </p:tav>
                                        <p:tav tm="100000">
                                          <p:val>
                                            <p:strVal val="#ppt_x"/>
                                          </p:val>
                                        </p:tav>
                                      </p:tavLst>
                                    </p:anim>
                                    <p:anim calcmode="lin" valueType="num">
                                      <p:cBhvr additive="base">
                                        <p:cTn id="42" dur="500" fill="hold"/>
                                        <p:tgtEl>
                                          <p:spTgt spid="205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500" fill="hold"/>
                                        <p:tgtEl>
                                          <p:spTgt spid="17"/>
                                        </p:tgtEl>
                                        <p:attrNameLst>
                                          <p:attrName>ppt_x</p:attrName>
                                        </p:attrNameLst>
                                      </p:cBhvr>
                                      <p:tavLst>
                                        <p:tav tm="0">
                                          <p:val>
                                            <p:strVal val="#ppt_x"/>
                                          </p:val>
                                        </p:tav>
                                        <p:tav tm="100000">
                                          <p:val>
                                            <p:strVal val="#ppt_x"/>
                                          </p:val>
                                        </p:tav>
                                      </p:tavLst>
                                    </p:anim>
                                    <p:anim calcmode="lin" valueType="num">
                                      <p:cBhvr additive="base">
                                        <p:cTn id="46" dur="500" fill="hold"/>
                                        <p:tgtEl>
                                          <p:spTgt spid="17"/>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500" fill="hold"/>
                                        <p:tgtEl>
                                          <p:spTgt spid="19"/>
                                        </p:tgtEl>
                                        <p:attrNameLst>
                                          <p:attrName>ppt_x</p:attrName>
                                        </p:attrNameLst>
                                      </p:cBhvr>
                                      <p:tavLst>
                                        <p:tav tm="0">
                                          <p:val>
                                            <p:strVal val="#ppt_x"/>
                                          </p:val>
                                        </p:tav>
                                        <p:tav tm="100000">
                                          <p:val>
                                            <p:strVal val="#ppt_x"/>
                                          </p:val>
                                        </p:tav>
                                      </p:tavLst>
                                    </p:anim>
                                    <p:anim calcmode="lin" valueType="num">
                                      <p:cBhvr additive="base">
                                        <p:cTn id="5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 fill="hold"/>
                                        <p:tgtEl>
                                          <p:spTgt spid="16"/>
                                        </p:tgtEl>
                                        <p:attrNameLst>
                                          <p:attrName>ppt_x</p:attrName>
                                        </p:attrNameLst>
                                      </p:cBhvr>
                                      <p:tavLst>
                                        <p:tav tm="0">
                                          <p:val>
                                            <p:strVal val="#ppt_x"/>
                                          </p:val>
                                        </p:tav>
                                        <p:tav tm="100000">
                                          <p:val>
                                            <p:strVal val="#ppt_x"/>
                                          </p:val>
                                        </p:tav>
                                      </p:tavLst>
                                    </p:anim>
                                    <p:anim calcmode="lin" valueType="num">
                                      <p:cBhvr additive="base">
                                        <p:cTn id="5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500" fill="hold"/>
                                        <p:tgtEl>
                                          <p:spTgt spid="9"/>
                                        </p:tgtEl>
                                        <p:attrNameLst>
                                          <p:attrName>ppt_x</p:attrName>
                                        </p:attrNameLst>
                                      </p:cBhvr>
                                      <p:tavLst>
                                        <p:tav tm="0">
                                          <p:val>
                                            <p:strVal val="#ppt_x"/>
                                          </p:val>
                                        </p:tav>
                                        <p:tav tm="100000">
                                          <p:val>
                                            <p:strVal val="#ppt_x"/>
                                          </p:val>
                                        </p:tav>
                                      </p:tavLst>
                                    </p:anim>
                                    <p:anim calcmode="lin" valueType="num">
                                      <p:cBhvr additive="base">
                                        <p:cTn id="6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2" grpId="0"/>
      <p:bldP spid="18" grpId="0"/>
      <p:bldP spid="17" grpId="0" animBg="1"/>
      <p:bldP spid="1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457200" y="76200"/>
            <a:ext cx="8229600" cy="1143000"/>
          </a:xfrm>
        </p:spPr>
        <p:txBody>
          <a:bodyPr/>
          <a:lstStyle/>
          <a:p>
            <a:r>
              <a:rPr lang="en-US" dirty="0" smtClean="0"/>
              <a:t>“Efficiency” – Three definitions</a:t>
            </a:r>
            <a:endParaRPr lang="en-US" dirty="0"/>
          </a:p>
        </p:txBody>
      </p:sp>
      <p:sp>
        <p:nvSpPr>
          <p:cNvPr id="8" name="Content Placeholder 2"/>
          <p:cNvSpPr>
            <a:spLocks noGrp="1"/>
          </p:cNvSpPr>
          <p:nvPr>
            <p:ph idx="1"/>
          </p:nvPr>
        </p:nvSpPr>
        <p:spPr>
          <a:xfrm>
            <a:off x="457200" y="1143000"/>
            <a:ext cx="8229600" cy="5029200"/>
          </a:xfrm>
        </p:spPr>
        <p:txBody>
          <a:bodyPr>
            <a:normAutofit/>
          </a:bodyPr>
          <a:lstStyle/>
          <a:p>
            <a:r>
              <a:rPr lang="en-US" dirty="0" smtClean="0"/>
              <a:t>Gross Return on Investment</a:t>
            </a:r>
          </a:p>
          <a:p>
            <a:endParaRPr lang="en-US" dirty="0" smtClean="0"/>
          </a:p>
          <a:p>
            <a:endParaRPr lang="en-US" dirty="0"/>
          </a:p>
          <a:p>
            <a:r>
              <a:rPr lang="en-US" dirty="0" smtClean="0"/>
              <a:t>Net Return on Investment</a:t>
            </a:r>
          </a:p>
          <a:p>
            <a:endParaRPr lang="en-US" dirty="0"/>
          </a:p>
          <a:p>
            <a:endParaRPr lang="en-US" dirty="0" smtClean="0"/>
          </a:p>
          <a:p>
            <a:r>
              <a:rPr lang="en-US" dirty="0" smtClean="0"/>
              <a:t>Carnot’s Efficiency Eta (</a:t>
            </a:r>
            <a:r>
              <a:rPr lang="en-US" dirty="0" smtClean="0">
                <a:sym typeface="Symbol"/>
              </a:rPr>
              <a:t></a:t>
            </a:r>
            <a:r>
              <a:rPr lang="en-US" dirty="0" smtClean="0"/>
              <a:t>)</a:t>
            </a:r>
          </a:p>
          <a:p>
            <a:endParaRPr lang="en-US" dirty="0" smtClean="0"/>
          </a:p>
          <a:p>
            <a:endParaRPr lang="en-US" dirty="0"/>
          </a:p>
        </p:txBody>
      </p:sp>
      <mc:AlternateContent xmlns:mc="http://schemas.openxmlformats.org/markup-compatibility/2006" xmlns:a14="http://schemas.microsoft.com/office/drawing/2010/main">
        <mc:Choice Requires="a14">
          <p:sp>
            <p:nvSpPr>
              <p:cNvPr id="3" name="TextBox 2"/>
              <p:cNvSpPr txBox="1"/>
              <p:nvPr/>
            </p:nvSpPr>
            <p:spPr>
              <a:xfrm>
                <a:off x="1447800" y="1828800"/>
                <a:ext cx="5044010" cy="680699"/>
              </a:xfrm>
              <a:prstGeom prst="rect">
                <a:avLst/>
              </a:prstGeom>
              <a:noFill/>
            </p:spPr>
            <p:txBody>
              <a:bodyPr wrap="none" rtlCol="0">
                <a:spAutoFit/>
              </a:bodyPr>
              <a:lstStyle/>
              <a:p>
                <a14:m>
                  <m:oMath xmlns:m="http://schemas.openxmlformats.org/officeDocument/2006/math">
                    <m:r>
                      <a:rPr lang="en-US" sz="2400" b="1" i="1" smtClean="0">
                        <a:latin typeface="Cambria Math"/>
                        <a:ea typeface="Cambria Math"/>
                      </a:rPr>
                      <m:t>≡</m:t>
                    </m:r>
                    <m:f>
                      <m:fPr>
                        <m:ctrlPr>
                          <a:rPr lang="en-US" sz="2400" b="1" i="1" smtClean="0">
                            <a:latin typeface="Cambria Math"/>
                          </a:rPr>
                        </m:ctrlPr>
                      </m:fPr>
                      <m:num>
                        <m:r>
                          <a:rPr lang="en-US" sz="2400" b="1" i="1" smtClean="0">
                            <a:latin typeface="Cambria Math"/>
                          </a:rPr>
                          <m:t>𝑰</m:t>
                        </m:r>
                        <m:r>
                          <a:rPr lang="en-US" sz="2400" b="1" i="1" smtClean="0">
                            <a:latin typeface="Cambria Math"/>
                          </a:rPr>
                          <m:t>(</m:t>
                        </m:r>
                        <m:r>
                          <a:rPr lang="en-US" sz="2400" b="1" i="1" smtClean="0">
                            <a:latin typeface="Cambria Math"/>
                          </a:rPr>
                          <m:t>𝑾</m:t>
                        </m:r>
                        <m:r>
                          <a:rPr lang="en-US" sz="2400" b="1" i="1" smtClean="0">
                            <a:latin typeface="Cambria Math"/>
                          </a:rPr>
                          <m:t>)</m:t>
                        </m:r>
                      </m:num>
                      <m:den>
                        <m:r>
                          <a:rPr lang="en-US" sz="2400" b="1" i="1" smtClean="0">
                            <a:latin typeface="Cambria Math"/>
                          </a:rPr>
                          <m:t>𝑪</m:t>
                        </m:r>
                        <m:r>
                          <a:rPr lang="en-US" sz="2400" b="1" i="1" smtClean="0">
                            <a:latin typeface="Cambria Math"/>
                          </a:rPr>
                          <m:t>(</m:t>
                        </m:r>
                        <m:r>
                          <a:rPr lang="en-US" sz="2400" b="1" i="1" smtClean="0">
                            <a:latin typeface="Cambria Math"/>
                          </a:rPr>
                          <m:t>𝑾</m:t>
                        </m:r>
                        <m:r>
                          <a:rPr lang="en-US" sz="2400" b="1" i="1" smtClean="0">
                            <a:latin typeface="Cambria Math"/>
                          </a:rPr>
                          <m:t>)</m:t>
                        </m:r>
                      </m:den>
                    </m:f>
                    <m:r>
                      <a:rPr lang="en-US" sz="2400" b="1" i="1" smtClean="0">
                        <a:latin typeface="Cambria Math"/>
                      </a:rPr>
                      <m:t>=</m:t>
                    </m:r>
                    <m:f>
                      <m:fPr>
                        <m:ctrlPr>
                          <a:rPr lang="en-US" sz="2400" b="1" i="1" smtClean="0">
                            <a:latin typeface="Cambria Math"/>
                          </a:rPr>
                        </m:ctrlPr>
                      </m:fPr>
                      <m:num>
                        <m:r>
                          <a:rPr lang="en-US" sz="2400" b="1" i="1" smtClean="0">
                            <a:latin typeface="Cambria Math"/>
                          </a:rPr>
                          <m:t>𝑮𝒓𝒐𝒔𝒔</m:t>
                        </m:r>
                        <m:r>
                          <a:rPr lang="en-US" sz="2400" b="1" i="1" smtClean="0">
                            <a:latin typeface="Cambria Math"/>
                          </a:rPr>
                          <m:t> </m:t>
                        </m:r>
                        <m:r>
                          <a:rPr lang="en-US" sz="2400" b="1" i="1" smtClean="0">
                            <a:latin typeface="Cambria Math"/>
                          </a:rPr>
                          <m:t>𝑬𝒏𝒆𝒓𝒈𝒚</m:t>
                        </m:r>
                        <m:r>
                          <a:rPr lang="en-US" sz="2400" b="1" i="1" smtClean="0">
                            <a:latin typeface="Cambria Math"/>
                          </a:rPr>
                          <m:t> </m:t>
                        </m:r>
                        <m:r>
                          <a:rPr lang="en-US" sz="2400" b="1" i="1" smtClean="0">
                            <a:latin typeface="Cambria Math"/>
                          </a:rPr>
                          <m:t>𝑹𝒆𝒕𝒖𝒓𝒏𝒆𝒅</m:t>
                        </m:r>
                      </m:num>
                      <m:den>
                        <m:r>
                          <a:rPr lang="en-US" sz="2400" b="1" i="1" smtClean="0">
                            <a:latin typeface="Cambria Math"/>
                          </a:rPr>
                          <m:t>𝑬𝒏𝒆𝒓𝒈𝒚</m:t>
                        </m:r>
                        <m:r>
                          <a:rPr lang="en-US" sz="2400" b="1" i="1" smtClean="0">
                            <a:latin typeface="Cambria Math"/>
                          </a:rPr>
                          <m:t> </m:t>
                        </m:r>
                        <m:r>
                          <a:rPr lang="en-US" sz="2400" b="1" i="1" smtClean="0">
                            <a:latin typeface="Cambria Math"/>
                          </a:rPr>
                          <m:t>𝑰𝒏𝒗𝒆𝒔𝒕𝒆𝒅</m:t>
                        </m:r>
                      </m:den>
                    </m:f>
                    <m:r>
                      <a:rPr lang="en-US" sz="2400" b="1" i="1" smtClean="0">
                        <a:latin typeface="Cambria Math"/>
                      </a:rPr>
                      <m:t>=</m:t>
                    </m:r>
                  </m:oMath>
                </a14:m>
                <a:r>
                  <a:rPr lang="en-US" sz="2400" b="1" dirty="0" smtClean="0"/>
                  <a:t> EROI</a:t>
                </a:r>
                <a:endParaRPr lang="en-US" sz="2400" b="1" dirty="0"/>
              </a:p>
            </p:txBody>
          </p:sp>
        </mc:Choice>
        <mc:Fallback xmlns="">
          <p:sp>
            <p:nvSpPr>
              <p:cNvPr id="3" name="TextBox 2"/>
              <p:cNvSpPr txBox="1">
                <a:spLocks noRot="1" noChangeAspect="1" noMove="1" noResize="1" noEditPoints="1" noAdjustHandles="1" noChangeArrowheads="1" noChangeShapeType="1" noTextEdit="1"/>
              </p:cNvSpPr>
              <p:nvPr/>
            </p:nvSpPr>
            <p:spPr>
              <a:xfrm>
                <a:off x="1447800" y="1828800"/>
                <a:ext cx="5044010" cy="680699"/>
              </a:xfrm>
              <a:prstGeom prst="rect">
                <a:avLst/>
              </a:prstGeom>
              <a:blipFill rotWithShape="1">
                <a:blip r:embed="rId3"/>
                <a:stretch>
                  <a:fillRect r="-846" b="-89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1447800" y="3675357"/>
                <a:ext cx="6032292" cy="74424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000" b="1" i="1" smtClean="0">
                          <a:latin typeface="Cambria Math"/>
                          <a:ea typeface="Cambria Math"/>
                        </a:rPr>
                        <m:t>≡</m:t>
                      </m:r>
                      <m:f>
                        <m:fPr>
                          <m:ctrlPr>
                            <a:rPr lang="en-US" sz="2000" b="1" i="1">
                              <a:latin typeface="Cambria Math"/>
                            </a:rPr>
                          </m:ctrlPr>
                        </m:fPr>
                        <m:num>
                          <m:r>
                            <a:rPr lang="en-US" sz="2000" b="1" i="1" smtClean="0">
                              <a:latin typeface="Cambria Math"/>
                            </a:rPr>
                            <m:t>𝑩</m:t>
                          </m:r>
                          <m:d>
                            <m:dPr>
                              <m:ctrlPr>
                                <a:rPr lang="en-US" sz="2000" b="1" i="1">
                                  <a:latin typeface="Cambria Math"/>
                                </a:rPr>
                              </m:ctrlPr>
                            </m:dPr>
                            <m:e>
                              <m:r>
                                <a:rPr lang="en-US" sz="2000" b="1" i="1">
                                  <a:latin typeface="Cambria Math"/>
                                </a:rPr>
                                <m:t>𝑾</m:t>
                              </m:r>
                            </m:e>
                          </m:d>
                        </m:num>
                        <m:den>
                          <m:r>
                            <a:rPr lang="en-US" sz="2000" b="1" i="1">
                              <a:latin typeface="Cambria Math"/>
                            </a:rPr>
                            <m:t>𝑪</m:t>
                          </m:r>
                          <m:r>
                            <a:rPr lang="en-US" sz="2000" b="1" i="1">
                              <a:latin typeface="Cambria Math"/>
                            </a:rPr>
                            <m:t>(</m:t>
                          </m:r>
                          <m:r>
                            <a:rPr lang="en-US" sz="2000" b="1" i="1">
                              <a:latin typeface="Cambria Math"/>
                            </a:rPr>
                            <m:t>𝑾</m:t>
                          </m:r>
                          <m:r>
                            <a:rPr lang="en-US" sz="2000" b="1" i="1">
                              <a:latin typeface="Cambria Math"/>
                            </a:rPr>
                            <m:t>)</m:t>
                          </m:r>
                        </m:den>
                      </m:f>
                      <m:r>
                        <a:rPr lang="en-US" sz="2000" b="1" i="1" smtClean="0">
                          <a:latin typeface="Cambria Math"/>
                        </a:rPr>
                        <m:t>=</m:t>
                      </m:r>
                      <m:f>
                        <m:fPr>
                          <m:ctrlPr>
                            <a:rPr lang="en-US" sz="2000" b="1" i="1" smtClean="0">
                              <a:latin typeface="Cambria Math"/>
                            </a:rPr>
                          </m:ctrlPr>
                        </m:fPr>
                        <m:num>
                          <m:r>
                            <a:rPr lang="en-US" sz="2000" b="1" i="1" smtClean="0">
                              <a:latin typeface="Cambria Math"/>
                            </a:rPr>
                            <m:t>𝑰</m:t>
                          </m:r>
                          <m:d>
                            <m:dPr>
                              <m:ctrlPr>
                                <a:rPr lang="en-US" sz="2000" b="1" i="1" smtClean="0">
                                  <a:latin typeface="Cambria Math"/>
                                </a:rPr>
                              </m:ctrlPr>
                            </m:dPr>
                            <m:e>
                              <m:r>
                                <a:rPr lang="en-US" sz="2000" b="1" i="1" smtClean="0">
                                  <a:latin typeface="Cambria Math"/>
                                </a:rPr>
                                <m:t>𝑾</m:t>
                              </m:r>
                            </m:e>
                          </m:d>
                          <m:r>
                            <a:rPr lang="en-US" sz="2000" b="1" i="1" smtClean="0">
                              <a:latin typeface="Cambria Math"/>
                            </a:rPr>
                            <m:t>−</m:t>
                          </m:r>
                          <m:r>
                            <a:rPr lang="en-US" sz="2000" b="1" i="1" smtClean="0">
                              <a:latin typeface="Cambria Math"/>
                            </a:rPr>
                            <m:t>𝑪</m:t>
                          </m:r>
                          <m:r>
                            <a:rPr lang="en-US" sz="2000" b="1" i="1" smtClean="0">
                              <a:latin typeface="Cambria Math"/>
                            </a:rPr>
                            <m:t>(</m:t>
                          </m:r>
                          <m:r>
                            <a:rPr lang="en-US" sz="2000" b="1" i="1" smtClean="0">
                              <a:latin typeface="Cambria Math"/>
                            </a:rPr>
                            <m:t>𝑾</m:t>
                          </m:r>
                          <m:r>
                            <a:rPr lang="en-US" sz="2000" b="1" i="1" smtClean="0">
                              <a:latin typeface="Cambria Math"/>
                            </a:rPr>
                            <m:t>)</m:t>
                          </m:r>
                        </m:num>
                        <m:den>
                          <m:r>
                            <a:rPr lang="en-US" sz="2000" b="1" i="1" smtClean="0">
                              <a:latin typeface="Cambria Math"/>
                            </a:rPr>
                            <m:t>𝑪</m:t>
                          </m:r>
                          <m:r>
                            <a:rPr lang="en-US" sz="2000" b="1" i="1" smtClean="0">
                              <a:latin typeface="Cambria Math"/>
                            </a:rPr>
                            <m:t>(</m:t>
                          </m:r>
                          <m:r>
                            <a:rPr lang="en-US" sz="2000" b="1" i="1" smtClean="0">
                              <a:latin typeface="Cambria Math"/>
                            </a:rPr>
                            <m:t>𝑾</m:t>
                          </m:r>
                          <m:r>
                            <a:rPr lang="en-US" sz="2000" b="1" i="1" smtClean="0">
                              <a:latin typeface="Cambria Math"/>
                            </a:rPr>
                            <m:t>)</m:t>
                          </m:r>
                        </m:den>
                      </m:f>
                      <m:r>
                        <a:rPr lang="en-US" sz="2000" b="1" i="1" smtClean="0">
                          <a:latin typeface="Cambria Math"/>
                        </a:rPr>
                        <m:t>=</m:t>
                      </m:r>
                      <m:f>
                        <m:fPr>
                          <m:ctrlPr>
                            <a:rPr lang="en-US" sz="2000" b="1" i="1" smtClean="0">
                              <a:latin typeface="Cambria Math"/>
                            </a:rPr>
                          </m:ctrlPr>
                        </m:fPr>
                        <m:num>
                          <m:r>
                            <a:rPr lang="en-US" sz="2000" b="1" i="1" smtClean="0">
                              <a:latin typeface="Cambria Math"/>
                            </a:rPr>
                            <m:t>𝑵𝒆𝒕</m:t>
                          </m:r>
                          <m:r>
                            <a:rPr lang="en-US" sz="2000" b="1" i="1" smtClean="0">
                              <a:latin typeface="Cambria Math"/>
                            </a:rPr>
                            <m:t> </m:t>
                          </m:r>
                          <m:r>
                            <a:rPr lang="en-US" sz="2000" b="1" i="1" smtClean="0">
                              <a:latin typeface="Cambria Math"/>
                            </a:rPr>
                            <m:t>𝑬𝒏𝒆𝒓𝒈𝒚</m:t>
                          </m:r>
                          <m:r>
                            <a:rPr lang="en-US" sz="2000" b="1" i="1" smtClean="0">
                              <a:latin typeface="Cambria Math"/>
                            </a:rPr>
                            <m:t> </m:t>
                          </m:r>
                          <m:r>
                            <a:rPr lang="en-US" sz="2000" b="1" i="1" smtClean="0">
                              <a:latin typeface="Cambria Math"/>
                            </a:rPr>
                            <m:t>𝑹𝒆𝒕𝒖𝒓𝒏𝒆𝒅</m:t>
                          </m:r>
                        </m:num>
                        <m:den>
                          <m:r>
                            <a:rPr lang="en-US" sz="2000" b="1" i="1" smtClean="0">
                              <a:latin typeface="Cambria Math"/>
                            </a:rPr>
                            <m:t>𝑬𝒏𝒆𝒓𝒈𝒚</m:t>
                          </m:r>
                          <m:r>
                            <a:rPr lang="en-US" sz="2000" b="1" i="1" smtClean="0">
                              <a:latin typeface="Cambria Math"/>
                            </a:rPr>
                            <m:t> </m:t>
                          </m:r>
                          <m:r>
                            <a:rPr lang="en-US" sz="2000" b="1" i="1" smtClean="0">
                              <a:latin typeface="Cambria Math"/>
                            </a:rPr>
                            <m:t>𝑰𝒏𝒗𝒆𝒔𝒕𝒆𝒅</m:t>
                          </m:r>
                        </m:den>
                      </m:f>
                    </m:oMath>
                  </m:oMathPara>
                </a14:m>
                <a:endParaRPr lang="en-US" sz="2000" b="1" dirty="0"/>
              </a:p>
            </p:txBody>
          </p:sp>
        </mc:Choice>
        <mc:Fallback xmlns="">
          <p:sp>
            <p:nvSpPr>
              <p:cNvPr id="9" name="TextBox 8"/>
              <p:cNvSpPr txBox="1">
                <a:spLocks noRot="1" noChangeAspect="1" noMove="1" noResize="1" noEditPoints="1" noAdjustHandles="1" noChangeArrowheads="1" noChangeShapeType="1" noTextEdit="1"/>
              </p:cNvSpPr>
              <p:nvPr/>
            </p:nvSpPr>
            <p:spPr>
              <a:xfrm>
                <a:off x="1447800" y="3675357"/>
                <a:ext cx="6032292" cy="744243"/>
              </a:xfrm>
              <a:prstGeom prst="rect">
                <a:avLst/>
              </a:prstGeom>
              <a:blipFill rotWithShape="1">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457200" y="5410200"/>
                <a:ext cx="4553747" cy="74424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000" b="1" i="1" smtClean="0">
                          <a:latin typeface="Cambria Math"/>
                          <a:sym typeface="Symbol"/>
                        </a:rPr>
                        <m:t>(</m:t>
                      </m:r>
                      <m:r>
                        <a:rPr lang="en-US" sz="2000" b="1" i="1" smtClean="0">
                          <a:latin typeface="Cambria Math"/>
                          <a:sym typeface="Symbol"/>
                        </a:rPr>
                        <m:t>𝑾</m:t>
                      </m:r>
                      <m:r>
                        <a:rPr lang="en-US" sz="2000" b="1" i="1" smtClean="0">
                          <a:latin typeface="Cambria Math"/>
                          <a:sym typeface="Symbol"/>
                        </a:rPr>
                        <m:t>)≡</m:t>
                      </m:r>
                      <m:f>
                        <m:fPr>
                          <m:ctrlPr>
                            <a:rPr lang="en-US" sz="2000" b="1" i="1">
                              <a:latin typeface="Cambria Math"/>
                            </a:rPr>
                          </m:ctrlPr>
                        </m:fPr>
                        <m:num>
                          <m:r>
                            <a:rPr lang="en-US" sz="2000" b="1" i="1" smtClean="0">
                              <a:latin typeface="Cambria Math"/>
                            </a:rPr>
                            <m:t>𝑩</m:t>
                          </m:r>
                          <m:d>
                            <m:dPr>
                              <m:ctrlPr>
                                <a:rPr lang="en-US" sz="2000" b="1" i="1">
                                  <a:latin typeface="Cambria Math"/>
                                </a:rPr>
                              </m:ctrlPr>
                            </m:dPr>
                            <m:e>
                              <m:r>
                                <a:rPr lang="en-US" sz="2000" b="1" i="1">
                                  <a:latin typeface="Cambria Math"/>
                                </a:rPr>
                                <m:t>𝑾</m:t>
                              </m:r>
                            </m:e>
                          </m:d>
                        </m:num>
                        <m:den>
                          <m:r>
                            <a:rPr lang="en-US" sz="2000" b="1" i="1" smtClean="0">
                              <a:latin typeface="Cambria Math"/>
                            </a:rPr>
                            <m:t>𝑰</m:t>
                          </m:r>
                          <m:r>
                            <a:rPr lang="en-US" sz="2000" b="1" i="1">
                              <a:latin typeface="Cambria Math"/>
                            </a:rPr>
                            <m:t>(</m:t>
                          </m:r>
                          <m:r>
                            <a:rPr lang="en-US" sz="2000" b="1" i="1">
                              <a:latin typeface="Cambria Math"/>
                            </a:rPr>
                            <m:t>𝑾</m:t>
                          </m:r>
                          <m:r>
                            <a:rPr lang="en-US" sz="2000" b="1" i="1">
                              <a:latin typeface="Cambria Math"/>
                            </a:rPr>
                            <m:t>)</m:t>
                          </m:r>
                        </m:den>
                      </m:f>
                      <m:r>
                        <a:rPr lang="en-US" sz="2000" b="1" i="1" smtClean="0">
                          <a:latin typeface="Cambria Math"/>
                        </a:rPr>
                        <m:t>=</m:t>
                      </m:r>
                      <m:f>
                        <m:fPr>
                          <m:ctrlPr>
                            <a:rPr lang="en-US" sz="2000" b="1" i="1" smtClean="0">
                              <a:latin typeface="Cambria Math"/>
                            </a:rPr>
                          </m:ctrlPr>
                        </m:fPr>
                        <m:num>
                          <m:r>
                            <a:rPr lang="en-US" sz="2000" b="1" i="1" smtClean="0">
                              <a:latin typeface="Cambria Math"/>
                            </a:rPr>
                            <m:t>𝑵𝒆𝒕</m:t>
                          </m:r>
                          <m:r>
                            <a:rPr lang="en-US" sz="2000" b="1" i="1" smtClean="0">
                              <a:latin typeface="Cambria Math"/>
                            </a:rPr>
                            <m:t> </m:t>
                          </m:r>
                          <m:r>
                            <a:rPr lang="en-US" sz="2000" b="1" i="1" smtClean="0">
                              <a:latin typeface="Cambria Math"/>
                            </a:rPr>
                            <m:t>𝑬𝒏𝒆𝒓𝒈𝒚</m:t>
                          </m:r>
                          <m:r>
                            <a:rPr lang="en-US" sz="2000" b="1" i="1" smtClean="0">
                              <a:latin typeface="Cambria Math"/>
                            </a:rPr>
                            <m:t> </m:t>
                          </m:r>
                          <m:r>
                            <a:rPr lang="en-US" sz="2000" b="1" i="1" smtClean="0">
                              <a:latin typeface="Cambria Math"/>
                            </a:rPr>
                            <m:t>𝑭𝒍𝒐𝒘</m:t>
                          </m:r>
                        </m:num>
                        <m:den>
                          <m:r>
                            <a:rPr lang="en-US" sz="2000" b="1" i="1" smtClean="0">
                              <a:latin typeface="Cambria Math"/>
                            </a:rPr>
                            <m:t>𝑮𝒓𝒐𝒔𝒔</m:t>
                          </m:r>
                          <m:r>
                            <a:rPr lang="en-US" sz="2000" b="1" i="1" smtClean="0">
                              <a:latin typeface="Cambria Math"/>
                            </a:rPr>
                            <m:t> </m:t>
                          </m:r>
                          <m:r>
                            <a:rPr lang="en-US" sz="2000" b="1" i="1" smtClean="0">
                              <a:latin typeface="Cambria Math"/>
                            </a:rPr>
                            <m:t>𝑬𝒏𝒆𝒓𝒈𝒚</m:t>
                          </m:r>
                          <m:r>
                            <a:rPr lang="en-US" sz="2000" b="1" i="1" smtClean="0">
                              <a:latin typeface="Cambria Math"/>
                            </a:rPr>
                            <m:t> </m:t>
                          </m:r>
                          <m:r>
                            <a:rPr lang="en-US" sz="2000" b="1" i="1" smtClean="0">
                              <a:latin typeface="Cambria Math"/>
                            </a:rPr>
                            <m:t>𝑭𝒍𝒐𝒘</m:t>
                          </m:r>
                        </m:den>
                      </m:f>
                    </m:oMath>
                  </m:oMathPara>
                </a14:m>
                <a:endParaRPr lang="en-US" sz="2000" b="1" dirty="0"/>
              </a:p>
            </p:txBody>
          </p:sp>
        </mc:Choice>
        <mc:Fallback xmlns="">
          <p:sp>
            <p:nvSpPr>
              <p:cNvPr id="10" name="TextBox 9"/>
              <p:cNvSpPr txBox="1">
                <a:spLocks noRot="1" noChangeAspect="1" noMove="1" noResize="1" noEditPoints="1" noAdjustHandles="1" noChangeArrowheads="1" noChangeShapeType="1" noTextEdit="1"/>
              </p:cNvSpPr>
              <p:nvPr/>
            </p:nvSpPr>
            <p:spPr>
              <a:xfrm>
                <a:off x="457200" y="5410200"/>
                <a:ext cx="4553747" cy="744243"/>
              </a:xfrm>
              <a:prstGeom prst="rect">
                <a:avLst/>
              </a:prstGeom>
              <a:blipFill rotWithShape="1">
                <a:blip r:embed="rId5"/>
                <a:stretch>
                  <a:fillRect/>
                </a:stretch>
              </a:blipFill>
            </p:spPr>
            <p:txBody>
              <a:bodyPr/>
              <a:lstStyle/>
              <a:p>
                <a:r>
                  <a:rPr lang="en-US">
                    <a:noFill/>
                  </a:rPr>
                  <a:t> </a:t>
                </a:r>
              </a:p>
            </p:txBody>
          </p:sp>
        </mc:Fallback>
      </mc:AlternateContent>
      <p:pic>
        <p:nvPicPr>
          <p:cNvPr id="11" name="Picture 10"/>
          <p:cNvPicPr/>
          <p:nvPr/>
        </p:nvPicPr>
        <p:blipFill>
          <a:blip r:embed="rId6">
            <a:extLst>
              <a:ext uri="{28A0092B-C50C-407E-A947-70E740481C1C}">
                <a14:useLocalDpi xmlns:a14="http://schemas.microsoft.com/office/drawing/2010/main" val="0"/>
              </a:ext>
            </a:extLst>
          </a:blip>
          <a:srcRect/>
          <a:stretch>
            <a:fillRect/>
          </a:stretch>
        </p:blipFill>
        <p:spPr bwMode="auto">
          <a:xfrm>
            <a:off x="5410200" y="4381893"/>
            <a:ext cx="2940776" cy="2056614"/>
          </a:xfrm>
          <a:prstGeom prst="rect">
            <a:avLst/>
          </a:prstGeom>
          <a:noFill/>
          <a:ln>
            <a:noFill/>
          </a:ln>
        </p:spPr>
      </p:pic>
      <p:sp>
        <p:nvSpPr>
          <p:cNvPr id="2" name="TextBox 1"/>
          <p:cNvSpPr txBox="1"/>
          <p:nvPr/>
        </p:nvSpPr>
        <p:spPr>
          <a:xfrm>
            <a:off x="601334" y="1900845"/>
            <a:ext cx="990600" cy="523220"/>
          </a:xfrm>
          <a:prstGeom prst="rect">
            <a:avLst/>
          </a:prstGeom>
          <a:noFill/>
        </p:spPr>
        <p:txBody>
          <a:bodyPr wrap="square" rtlCol="0">
            <a:spAutoFit/>
          </a:bodyPr>
          <a:lstStyle/>
          <a:p>
            <a:r>
              <a:rPr lang="en-US" sz="2800" dirty="0" smtClean="0">
                <a:latin typeface="Script MT Bold"/>
              </a:rPr>
              <a:t>R</a:t>
            </a:r>
            <a:r>
              <a:rPr lang="en-US" sz="2800" dirty="0" smtClean="0"/>
              <a:t>(w) </a:t>
            </a:r>
            <a:endParaRPr lang="en-US" sz="2800" dirty="0"/>
          </a:p>
        </p:txBody>
      </p:sp>
      <p:sp>
        <p:nvSpPr>
          <p:cNvPr id="12" name="TextBox 11"/>
          <p:cNvSpPr txBox="1"/>
          <p:nvPr/>
        </p:nvSpPr>
        <p:spPr>
          <a:xfrm>
            <a:off x="631663" y="3748161"/>
            <a:ext cx="990600" cy="523220"/>
          </a:xfrm>
          <a:prstGeom prst="rect">
            <a:avLst/>
          </a:prstGeom>
          <a:noFill/>
        </p:spPr>
        <p:txBody>
          <a:bodyPr wrap="square" rtlCol="0">
            <a:spAutoFit/>
          </a:bodyPr>
          <a:lstStyle/>
          <a:p>
            <a:r>
              <a:rPr lang="en-US" sz="2800" dirty="0" smtClean="0">
                <a:latin typeface="Script MT Bold"/>
              </a:rPr>
              <a:t>N</a:t>
            </a:r>
            <a:r>
              <a:rPr lang="en-US" sz="2800" dirty="0" smtClean="0"/>
              <a:t>(w) </a:t>
            </a:r>
            <a:endParaRPr lang="en-US" sz="2800" dirty="0"/>
          </a:p>
        </p:txBody>
      </p:sp>
      <p:sp>
        <p:nvSpPr>
          <p:cNvPr id="13" name="TextBox 12"/>
          <p:cNvSpPr txBox="1"/>
          <p:nvPr/>
        </p:nvSpPr>
        <p:spPr>
          <a:xfrm>
            <a:off x="0" y="6484115"/>
            <a:ext cx="599844" cy="400110"/>
          </a:xfrm>
          <a:prstGeom prst="rect">
            <a:avLst/>
          </a:prstGeom>
          <a:noFill/>
        </p:spPr>
        <p:txBody>
          <a:bodyPr wrap="none" rtlCol="0">
            <a:spAutoFit/>
          </a:bodyPr>
          <a:lstStyle/>
          <a:p>
            <a:r>
              <a:rPr lang="en-US" sz="2000" b="1" dirty="0" smtClean="0"/>
              <a:t>A26</a:t>
            </a:r>
            <a:endParaRPr lang="en-US" b="1" dirty="0"/>
          </a:p>
        </p:txBody>
      </p:sp>
    </p:spTree>
    <p:extLst>
      <p:ext uri="{BB962C8B-B14F-4D97-AF65-F5344CB8AC3E}">
        <p14:creationId xmlns:p14="http://schemas.microsoft.com/office/powerpoint/2010/main" val="163720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ppt_x"/>
                                          </p:val>
                                        </p:tav>
                                        <p:tav tm="100000">
                                          <p:val>
                                            <p:strVal val="#ppt_x"/>
                                          </p:val>
                                        </p:tav>
                                      </p:tavLst>
                                    </p:anim>
                                    <p:anim calcmode="lin" valueType="num">
                                      <p:cBhvr additive="base">
                                        <p:cTn id="1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8">
                                            <p:txEl>
                                              <p:pRg st="3" end="3"/>
                                            </p:txEl>
                                          </p:spTgt>
                                        </p:tgtEl>
                                        <p:attrNameLst>
                                          <p:attrName>style.visibility</p:attrName>
                                        </p:attrNameLst>
                                      </p:cBhvr>
                                      <p:to>
                                        <p:strVal val="visible"/>
                                      </p:to>
                                    </p:set>
                                    <p:anim calcmode="lin" valueType="num">
                                      <p:cBhvr additive="base">
                                        <p:cTn id="21"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8">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8">
                                            <p:txEl>
                                              <p:pRg st="6" end="6"/>
                                            </p:txEl>
                                          </p:spTgt>
                                        </p:tgtEl>
                                        <p:attrNameLst>
                                          <p:attrName>style.visibility</p:attrName>
                                        </p:attrNameLst>
                                      </p:cBhvr>
                                      <p:to>
                                        <p:strVal val="visible"/>
                                      </p:to>
                                    </p:set>
                                    <p:anim calcmode="lin" valueType="num">
                                      <p:cBhvr additive="base">
                                        <p:cTn id="35"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8">
                                            <p:txEl>
                                              <p:pRg st="6" end="6"/>
                                            </p:txEl>
                                          </p:spTgt>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P spid="10" grpId="0"/>
      <p:bldP spid="2" grpId="0"/>
      <p:bldP spid="1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4859806"/>
            <a:ext cx="8305800" cy="1384995"/>
          </a:xfrm>
          <a:prstGeom prst="rect">
            <a:avLst/>
          </a:prstGeom>
          <a:noFill/>
        </p:spPr>
        <p:txBody>
          <a:bodyPr wrap="square" rtlCol="0">
            <a:spAutoFit/>
          </a:bodyPr>
          <a:lstStyle/>
          <a:p>
            <a:pPr marL="457200" indent="-457200">
              <a:buFont typeface="Arial" panose="020B0604020202020204" pitchFamily="34" charset="0"/>
              <a:buChar char="•"/>
            </a:pPr>
            <a:r>
              <a:rPr lang="en-US" sz="2800" b="1" dirty="0" smtClean="0">
                <a:solidFill>
                  <a:schemeClr val="accent2">
                    <a:lumMod val="75000"/>
                  </a:schemeClr>
                </a:solidFill>
              </a:rPr>
              <a:t>Each and every predation event or business transaction defines a set of values (I, C, B and</a:t>
            </a:r>
            <a:r>
              <a:rPr lang="en-US" sz="2800" b="1" dirty="0" smtClean="0">
                <a:solidFill>
                  <a:schemeClr val="accent2">
                    <a:lumMod val="75000"/>
                  </a:schemeClr>
                </a:solidFill>
                <a:sym typeface="Symbol"/>
              </a:rPr>
              <a:t>T) and a set of efficiency measures (</a:t>
            </a:r>
            <a:r>
              <a:rPr lang="en-US" sz="2800" b="1" dirty="0" smtClean="0">
                <a:solidFill>
                  <a:schemeClr val="accent2">
                    <a:lumMod val="75000"/>
                  </a:schemeClr>
                </a:solidFill>
                <a:latin typeface="Script MT Bold"/>
                <a:sym typeface="Symbol"/>
              </a:rPr>
              <a:t>R, N</a:t>
            </a:r>
            <a:r>
              <a:rPr lang="en-US" sz="2800" b="1" dirty="0">
                <a:solidFill>
                  <a:schemeClr val="accent2">
                    <a:lumMod val="75000"/>
                  </a:schemeClr>
                </a:solidFill>
              </a:rPr>
              <a:t> and</a:t>
            </a:r>
            <a:r>
              <a:rPr lang="en-US" sz="2800" b="1" dirty="0">
                <a:solidFill>
                  <a:schemeClr val="accent2">
                    <a:lumMod val="75000"/>
                  </a:schemeClr>
                </a:solidFill>
                <a:sym typeface="Symbol"/>
              </a:rPr>
              <a:t></a:t>
            </a:r>
            <a:r>
              <a:rPr lang="en-US" sz="2800" b="1" dirty="0" smtClean="0">
                <a:solidFill>
                  <a:schemeClr val="accent2">
                    <a:lumMod val="75000"/>
                  </a:schemeClr>
                </a:solidFill>
                <a:latin typeface="Script MT Bold"/>
                <a:sym typeface="Symbol"/>
              </a:rPr>
              <a:t></a:t>
            </a:r>
            <a:r>
              <a:rPr lang="en-US" sz="2800" b="1" dirty="0" smtClean="0">
                <a:solidFill>
                  <a:schemeClr val="accent2">
                    <a:lumMod val="75000"/>
                  </a:schemeClr>
                </a:solidFill>
                <a:sym typeface="Symbol"/>
              </a:rPr>
              <a:t>).</a:t>
            </a:r>
            <a:endParaRPr lang="en-US" sz="2800" b="1" dirty="0" smtClean="0">
              <a:solidFill>
                <a:schemeClr val="accent2">
                  <a:lumMod val="75000"/>
                </a:schemeClr>
              </a:solidFill>
            </a:endParaRPr>
          </a:p>
        </p:txBody>
      </p:sp>
      <p:pic>
        <p:nvPicPr>
          <p:cNvPr id="5" name="Picture 4"/>
          <p:cNvPicPr>
            <a:picLocks noChangeAspect="1"/>
          </p:cNvPicPr>
          <p:nvPr/>
        </p:nvPicPr>
        <p:blipFill>
          <a:blip r:embed="rId3"/>
          <a:stretch>
            <a:fillRect/>
          </a:stretch>
        </p:blipFill>
        <p:spPr>
          <a:xfrm>
            <a:off x="762000" y="533399"/>
            <a:ext cx="7772400" cy="4304559"/>
          </a:xfrm>
          <a:prstGeom prst="rect">
            <a:avLst/>
          </a:prstGeom>
        </p:spPr>
      </p:pic>
      <p:cxnSp>
        <p:nvCxnSpPr>
          <p:cNvPr id="4" name="Straight Connector 3"/>
          <p:cNvCxnSpPr/>
          <p:nvPr/>
        </p:nvCxnSpPr>
        <p:spPr>
          <a:xfrm>
            <a:off x="3352800" y="1929768"/>
            <a:ext cx="0" cy="1481464"/>
          </a:xfrm>
          <a:prstGeom prst="line">
            <a:avLst/>
          </a:prstGeom>
          <a:ln w="57150">
            <a:solidFill>
              <a:srgbClr val="002060"/>
            </a:solidFill>
            <a:prstDash val="sysDot"/>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352800" y="1524000"/>
            <a:ext cx="2819400" cy="369332"/>
          </a:xfrm>
          <a:prstGeom prst="rect">
            <a:avLst/>
          </a:prstGeom>
          <a:noFill/>
        </p:spPr>
        <p:txBody>
          <a:bodyPr wrap="square" rtlCol="0">
            <a:spAutoFit/>
          </a:bodyPr>
          <a:lstStyle/>
          <a:p>
            <a:pPr algn="ctr"/>
            <a:r>
              <a:rPr lang="en-US" b="1" dirty="0" smtClean="0"/>
              <a:t>One Profitable Transaction?</a:t>
            </a:r>
            <a:endParaRPr lang="en-US" b="1" dirty="0"/>
          </a:p>
        </p:txBody>
      </p:sp>
      <p:sp>
        <p:nvSpPr>
          <p:cNvPr id="10" name="TextBox 9"/>
          <p:cNvSpPr txBox="1"/>
          <p:nvPr/>
        </p:nvSpPr>
        <p:spPr>
          <a:xfrm>
            <a:off x="3525186" y="3698391"/>
            <a:ext cx="1076456" cy="276999"/>
          </a:xfrm>
          <a:prstGeom prst="rect">
            <a:avLst/>
          </a:prstGeom>
          <a:noFill/>
        </p:spPr>
        <p:txBody>
          <a:bodyPr wrap="square" rtlCol="0">
            <a:spAutoFit/>
          </a:bodyPr>
          <a:lstStyle/>
          <a:p>
            <a:r>
              <a:rPr lang="en-US" sz="1200" b="1" dirty="0" smtClean="0">
                <a:latin typeface="Script MT Bold" panose="03040602040607080904" pitchFamily="66" charset="0"/>
                <a:cs typeface="Courier New" panose="02070309020205020404" pitchFamily="49" charset="0"/>
              </a:rPr>
              <a:t>Under-Supply</a:t>
            </a:r>
            <a:endParaRPr lang="en-US" sz="1200" b="1" dirty="0">
              <a:latin typeface="Script MT Bold" panose="03040602040607080904" pitchFamily="66" charset="0"/>
              <a:cs typeface="Courier New" panose="02070309020205020404" pitchFamily="49" charset="0"/>
            </a:endParaRPr>
          </a:p>
        </p:txBody>
      </p:sp>
      <p:sp>
        <p:nvSpPr>
          <p:cNvPr id="11" name="TextBox 10"/>
          <p:cNvSpPr txBox="1"/>
          <p:nvPr/>
        </p:nvSpPr>
        <p:spPr>
          <a:xfrm>
            <a:off x="5925474" y="3736168"/>
            <a:ext cx="1076456" cy="276999"/>
          </a:xfrm>
          <a:prstGeom prst="rect">
            <a:avLst/>
          </a:prstGeom>
          <a:noFill/>
        </p:spPr>
        <p:txBody>
          <a:bodyPr wrap="square" rtlCol="0">
            <a:spAutoFit/>
          </a:bodyPr>
          <a:lstStyle/>
          <a:p>
            <a:r>
              <a:rPr lang="en-US" sz="1200" b="1" dirty="0" smtClean="0">
                <a:latin typeface="Script MT Bold" panose="03040602040607080904" pitchFamily="66" charset="0"/>
                <a:cs typeface="Courier New" panose="02070309020205020404" pitchFamily="49" charset="0"/>
              </a:rPr>
              <a:t>Over-Supply</a:t>
            </a:r>
            <a:endParaRPr lang="en-US" sz="1200" b="1" dirty="0">
              <a:latin typeface="Script MT Bold" panose="03040602040607080904" pitchFamily="66" charset="0"/>
              <a:cs typeface="Courier New" panose="02070309020205020404" pitchFamily="49" charset="0"/>
            </a:endParaRPr>
          </a:p>
        </p:txBody>
      </p:sp>
      <p:sp>
        <p:nvSpPr>
          <p:cNvPr id="8" name="TextBox 7"/>
          <p:cNvSpPr txBox="1"/>
          <p:nvPr/>
        </p:nvSpPr>
        <p:spPr>
          <a:xfrm>
            <a:off x="0" y="6484115"/>
            <a:ext cx="599844" cy="400110"/>
          </a:xfrm>
          <a:prstGeom prst="rect">
            <a:avLst/>
          </a:prstGeom>
          <a:noFill/>
        </p:spPr>
        <p:txBody>
          <a:bodyPr wrap="none" rtlCol="0">
            <a:spAutoFit/>
          </a:bodyPr>
          <a:lstStyle/>
          <a:p>
            <a:r>
              <a:rPr lang="en-US" sz="2000" b="1" dirty="0" smtClean="0"/>
              <a:t>A27</a:t>
            </a:r>
            <a:endParaRPr lang="en-US" b="1" dirty="0"/>
          </a:p>
        </p:txBody>
      </p:sp>
    </p:spTree>
    <p:extLst>
      <p:ext uri="{BB962C8B-B14F-4D97-AF65-F5344CB8AC3E}">
        <p14:creationId xmlns:p14="http://schemas.microsoft.com/office/powerpoint/2010/main" val="3164119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 presetClass="entr" presetSubtype="0" fill="hold" grpId="0" nodeType="afterEffect">
                                  <p:stCondLst>
                                    <p:cond delay="25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nodeType="withEffect">
                                  <p:stCondLst>
                                    <p:cond delay="250"/>
                                  </p:stCondLst>
                                  <p:childTnLst>
                                    <p:set>
                                      <p:cBhvr>
                                        <p:cTn id="14" dur="1" fill="hold">
                                          <p:stCondLst>
                                            <p:cond delay="0"/>
                                          </p:stCondLst>
                                        </p:cTn>
                                        <p:tgtEl>
                                          <p:spTgt spid="4"/>
                                        </p:tgtEl>
                                        <p:attrNameLst>
                                          <p:attrName>style.visibility</p:attrName>
                                        </p:attrNameLst>
                                      </p:cBhvr>
                                      <p:to>
                                        <p:strVal val="visible"/>
                                      </p:to>
                                    </p:set>
                                  </p:childTnLst>
                                </p:cTn>
                              </p:par>
                            </p:childTnLst>
                          </p:cTn>
                        </p:par>
                        <p:par>
                          <p:cTn id="15" fill="hold">
                            <p:stCondLst>
                              <p:cond delay="1250"/>
                            </p:stCondLst>
                            <p:childTnLst>
                              <p:par>
                                <p:cTn id="16" presetID="42" presetClass="path" presetSubtype="0" accel="50000" decel="50000" fill="hold" nodeType="afterEffect">
                                  <p:stCondLst>
                                    <p:cond delay="0"/>
                                  </p:stCondLst>
                                  <p:childTnLst>
                                    <p:animMotion origin="layout" path="M 3.33333E-6 -0.00625 L 0.375 -0.00625 " pathEditMode="relative" rAng="0" ptsTypes="AA">
                                      <p:cBhvr>
                                        <p:cTn id="17" dur="2000" fill="hold"/>
                                        <p:tgtEl>
                                          <p:spTgt spid="4"/>
                                        </p:tgtEl>
                                        <p:attrNameLst>
                                          <p:attrName>ppt_x</p:attrName>
                                          <p:attrName>ppt_y</p:attrName>
                                        </p:attrNameLst>
                                      </p:cBhvr>
                                      <p:rCtr x="18750" y="0"/>
                                    </p:animMotion>
                                  </p:childTnLst>
                                </p:cTn>
                              </p:par>
                            </p:childTnLst>
                          </p:cTn>
                        </p:par>
                        <p:par>
                          <p:cTn id="18" fill="hold">
                            <p:stCondLst>
                              <p:cond delay="3250"/>
                            </p:stCondLst>
                            <p:childTnLst>
                              <p:par>
                                <p:cTn id="19" presetID="42" presetClass="path" presetSubtype="0" accel="50000" decel="50000" fill="hold" nodeType="afterEffect">
                                  <p:stCondLst>
                                    <p:cond delay="0"/>
                                  </p:stCondLst>
                                  <p:childTnLst>
                                    <p:animMotion origin="layout" path="M 0.375 -0.00625 L 0.24705 -0.00648 " pathEditMode="relative" rAng="0" ptsTypes="AA">
                                      <p:cBhvr>
                                        <p:cTn id="20" dur="2000" fill="hold"/>
                                        <p:tgtEl>
                                          <p:spTgt spid="4"/>
                                        </p:tgtEl>
                                        <p:attrNameLst>
                                          <p:attrName>ppt_x</p:attrName>
                                          <p:attrName>ppt_y</p:attrName>
                                        </p:attrNameLst>
                                      </p:cBhvr>
                                      <p:rCtr x="-6406" y="-23"/>
                                    </p:animMotion>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1000"/>
                                        <p:tgtEl>
                                          <p:spTgt spid="10"/>
                                        </p:tgtEl>
                                      </p:cBhvr>
                                    </p:animEffect>
                                    <p:anim calcmode="lin" valueType="num">
                                      <p:cBhvr>
                                        <p:cTn id="26" dur="1000" fill="hold"/>
                                        <p:tgtEl>
                                          <p:spTgt spid="10"/>
                                        </p:tgtEl>
                                        <p:attrNameLst>
                                          <p:attrName>ppt_x</p:attrName>
                                        </p:attrNameLst>
                                      </p:cBhvr>
                                      <p:tavLst>
                                        <p:tav tm="0">
                                          <p:val>
                                            <p:strVal val="#ppt_x"/>
                                          </p:val>
                                        </p:tav>
                                        <p:tav tm="100000">
                                          <p:val>
                                            <p:strVal val="#ppt_x"/>
                                          </p:val>
                                        </p:tav>
                                      </p:tavLst>
                                    </p:anim>
                                    <p:anim calcmode="lin" valueType="num">
                                      <p:cBhvr>
                                        <p:cTn id="2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P spid="10" grpId="0"/>
      <p:bldP spid="1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4762" y="4859806"/>
            <a:ext cx="8463078" cy="1815882"/>
          </a:xfrm>
          <a:prstGeom prst="rect">
            <a:avLst/>
          </a:prstGeom>
          <a:noFill/>
        </p:spPr>
        <p:txBody>
          <a:bodyPr wrap="square" rtlCol="0">
            <a:spAutoFit/>
          </a:bodyPr>
          <a:lstStyle/>
          <a:p>
            <a:pPr marL="457200" indent="-457200">
              <a:buFont typeface="Arial" panose="020B0604020202020204" pitchFamily="34" charset="0"/>
              <a:buChar char="•"/>
            </a:pPr>
            <a:r>
              <a:rPr lang="en-US" sz="2800" b="1" dirty="0" smtClean="0">
                <a:solidFill>
                  <a:schemeClr val="accent2">
                    <a:lumMod val="75000"/>
                  </a:schemeClr>
                </a:solidFill>
              </a:rPr>
              <a:t>Benefits are positive when income exceeds costs.</a:t>
            </a:r>
          </a:p>
          <a:p>
            <a:pPr marL="457200" indent="-457200">
              <a:buFont typeface="Arial" panose="020B0604020202020204" pitchFamily="34" charset="0"/>
              <a:buChar char="•"/>
            </a:pPr>
            <a:r>
              <a:rPr lang="en-US" sz="2800" b="1" dirty="0" smtClean="0"/>
              <a:t>Persistence implies existence in ‘profitable domain’.</a:t>
            </a:r>
          </a:p>
          <a:p>
            <a:pPr marL="457200" indent="-457200">
              <a:buFont typeface="Arial" panose="020B0604020202020204" pitchFamily="34" charset="0"/>
              <a:buChar char="•"/>
            </a:pPr>
            <a:r>
              <a:rPr lang="en-US" sz="2800" b="1" dirty="0" smtClean="0">
                <a:solidFill>
                  <a:schemeClr val="accent2">
                    <a:lumMod val="75000"/>
                  </a:schemeClr>
                </a:solidFill>
              </a:rPr>
              <a:t>The role of time is implicit – All variables are flows per unit of time.</a:t>
            </a:r>
          </a:p>
        </p:txBody>
      </p:sp>
      <p:pic>
        <p:nvPicPr>
          <p:cNvPr id="5" name="Picture 4"/>
          <p:cNvPicPr>
            <a:picLocks noChangeAspect="1"/>
          </p:cNvPicPr>
          <p:nvPr/>
        </p:nvPicPr>
        <p:blipFill>
          <a:blip r:embed="rId3"/>
          <a:stretch>
            <a:fillRect/>
          </a:stretch>
        </p:blipFill>
        <p:spPr>
          <a:xfrm>
            <a:off x="762000" y="533399"/>
            <a:ext cx="7772400" cy="4304559"/>
          </a:xfrm>
          <a:prstGeom prst="rect">
            <a:avLst/>
          </a:prstGeom>
        </p:spPr>
      </p:pic>
      <p:sp>
        <p:nvSpPr>
          <p:cNvPr id="6" name="Rounded Rectangle 5"/>
          <p:cNvSpPr/>
          <p:nvPr/>
        </p:nvSpPr>
        <p:spPr>
          <a:xfrm>
            <a:off x="2514601" y="1590920"/>
            <a:ext cx="4343400" cy="2676280"/>
          </a:xfrm>
          <a:prstGeom prst="round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r>
              <a:rPr lang="en-US" sz="2800" b="1" dirty="0" smtClean="0">
                <a:solidFill>
                  <a:srgbClr val="FF0000"/>
                </a:solidFill>
              </a:rPr>
              <a:t>Profitable Domain</a:t>
            </a:r>
            <a:endParaRPr lang="en-US" sz="2800" b="1" dirty="0">
              <a:solidFill>
                <a:srgbClr val="FF0000"/>
              </a:solidFill>
            </a:endParaRPr>
          </a:p>
        </p:txBody>
      </p:sp>
      <p:sp>
        <p:nvSpPr>
          <p:cNvPr id="7" name="Oval 6"/>
          <p:cNvSpPr/>
          <p:nvPr/>
        </p:nvSpPr>
        <p:spPr>
          <a:xfrm>
            <a:off x="2190750" y="3048000"/>
            <a:ext cx="647701" cy="582258"/>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6534150" y="2097849"/>
            <a:ext cx="647701" cy="582258"/>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Connector 9"/>
          <p:cNvCxnSpPr/>
          <p:nvPr/>
        </p:nvCxnSpPr>
        <p:spPr>
          <a:xfrm>
            <a:off x="3496056" y="2146290"/>
            <a:ext cx="0" cy="1241280"/>
          </a:xfrm>
          <a:prstGeom prst="line">
            <a:avLst/>
          </a:prstGeom>
          <a:ln w="57150">
            <a:solidFill>
              <a:srgbClr val="002060"/>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4174236" y="2145963"/>
            <a:ext cx="1" cy="1241280"/>
          </a:xfrm>
          <a:prstGeom prst="line">
            <a:avLst/>
          </a:prstGeom>
          <a:ln w="57150">
            <a:solidFill>
              <a:srgbClr val="002060"/>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643628" y="2145963"/>
            <a:ext cx="0" cy="1241280"/>
          </a:xfrm>
          <a:prstGeom prst="line">
            <a:avLst/>
          </a:prstGeom>
          <a:ln w="57150">
            <a:solidFill>
              <a:srgbClr val="002060"/>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5878067" y="2146617"/>
            <a:ext cx="0" cy="1241280"/>
          </a:xfrm>
          <a:prstGeom prst="line">
            <a:avLst/>
          </a:prstGeom>
          <a:ln w="57150">
            <a:solidFill>
              <a:srgbClr val="002060"/>
            </a:solidFill>
            <a:prstDash val="sysDot"/>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3496056" y="1777346"/>
            <a:ext cx="3009901" cy="381000"/>
          </a:xfrm>
          <a:prstGeom prst="rect">
            <a:avLst/>
          </a:prstGeom>
          <a:noFill/>
        </p:spPr>
        <p:txBody>
          <a:bodyPr wrap="square" rtlCol="0">
            <a:spAutoFit/>
          </a:bodyPr>
          <a:lstStyle/>
          <a:p>
            <a:pPr algn="ctr"/>
            <a:r>
              <a:rPr lang="en-US" b="1" dirty="0" smtClean="0"/>
              <a:t>Profitable Transactions</a:t>
            </a:r>
            <a:endParaRPr lang="en-US" b="1" dirty="0"/>
          </a:p>
        </p:txBody>
      </p:sp>
      <p:sp>
        <p:nvSpPr>
          <p:cNvPr id="15" name="TextBox 14"/>
          <p:cNvSpPr txBox="1"/>
          <p:nvPr/>
        </p:nvSpPr>
        <p:spPr>
          <a:xfrm>
            <a:off x="0" y="6484115"/>
            <a:ext cx="599844" cy="400110"/>
          </a:xfrm>
          <a:prstGeom prst="rect">
            <a:avLst/>
          </a:prstGeom>
          <a:noFill/>
        </p:spPr>
        <p:txBody>
          <a:bodyPr wrap="none" rtlCol="0">
            <a:spAutoFit/>
          </a:bodyPr>
          <a:lstStyle/>
          <a:p>
            <a:r>
              <a:rPr lang="en-US" sz="2000" b="1" dirty="0" smtClean="0"/>
              <a:t>A28</a:t>
            </a:r>
            <a:endParaRPr lang="en-US" b="1" dirty="0"/>
          </a:p>
        </p:txBody>
      </p:sp>
      <p:cxnSp>
        <p:nvCxnSpPr>
          <p:cNvPr id="21" name="Straight Connector 20"/>
          <p:cNvCxnSpPr/>
          <p:nvPr/>
        </p:nvCxnSpPr>
        <p:spPr>
          <a:xfrm>
            <a:off x="4812792" y="2146290"/>
            <a:ext cx="0" cy="1241280"/>
          </a:xfrm>
          <a:prstGeom prst="line">
            <a:avLst/>
          </a:prstGeom>
          <a:ln w="57150">
            <a:solidFill>
              <a:srgbClr val="002060"/>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4981956" y="2146617"/>
            <a:ext cx="0" cy="1241280"/>
          </a:xfrm>
          <a:prstGeom prst="line">
            <a:avLst/>
          </a:prstGeom>
          <a:ln w="57150">
            <a:solidFill>
              <a:srgbClr val="002060"/>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5370576" y="2146944"/>
            <a:ext cx="0" cy="1241280"/>
          </a:xfrm>
          <a:prstGeom prst="line">
            <a:avLst/>
          </a:prstGeom>
          <a:ln w="57150">
            <a:solidFill>
              <a:srgbClr val="002060"/>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6405372" y="2147271"/>
            <a:ext cx="0" cy="1241280"/>
          </a:xfrm>
          <a:prstGeom prst="line">
            <a:avLst/>
          </a:prstGeom>
          <a:ln w="57150">
            <a:solidFill>
              <a:srgbClr val="002060"/>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819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
                                            <p:txEl>
                                              <p:pRg st="1" end="1"/>
                                            </p:txEl>
                                          </p:spTgt>
                                        </p:tgtEl>
                                        <p:attrNameLst>
                                          <p:attrName>style.visibility</p:attrName>
                                        </p:attrNameLst>
                                      </p:cBhvr>
                                      <p:to>
                                        <p:strVal val="visible"/>
                                      </p:to>
                                    </p:set>
                                    <p:anim calcmode="lin" valueType="num">
                                      <p:cBhvr additive="base">
                                        <p:cTn id="21"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1" end="1"/>
                                            </p:txEl>
                                          </p:spTgt>
                                        </p:tgtEl>
                                        <p:attrNameLst>
                                          <p:attrName>ppt_y</p:attrName>
                                        </p:attrNameLst>
                                      </p:cBhvr>
                                      <p:tavLst>
                                        <p:tav tm="0">
                                          <p:val>
                                            <p:strVal val="1+#ppt_h/2"/>
                                          </p:val>
                                        </p:tav>
                                        <p:tav tm="100000">
                                          <p:val>
                                            <p:strVal val="#ppt_y"/>
                                          </p:val>
                                        </p:tav>
                                      </p:tavLst>
                                    </p:anim>
                                  </p:childTnLst>
                                </p:cTn>
                              </p:par>
                              <p:par>
                                <p:cTn id="23" presetID="10" presetClass="exit" presetSubtype="0" fill="hold" grpId="1" nodeType="withEffect">
                                  <p:stCondLst>
                                    <p:cond delay="0"/>
                                  </p:stCondLst>
                                  <p:childTnLst>
                                    <p:animEffect transition="out" filter="fade">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8"/>
                                        </p:tgtEl>
                                      </p:cBhvr>
                                    </p:animEffect>
                                    <p:set>
                                      <p:cBhvr>
                                        <p:cTn id="28" dur="1" fill="hold">
                                          <p:stCondLst>
                                            <p:cond delay="499"/>
                                          </p:stCondLst>
                                        </p:cTn>
                                        <p:tgtEl>
                                          <p:spTgt spid="8"/>
                                        </p:tgtEl>
                                        <p:attrNameLst>
                                          <p:attrName>style.visibility</p:attrName>
                                        </p:attrNameLst>
                                      </p:cBhvr>
                                      <p:to>
                                        <p:strVal val="hidden"/>
                                      </p:to>
                                    </p:set>
                                  </p:childTnLst>
                                </p:cTn>
                              </p:par>
                              <p:par>
                                <p:cTn id="29" presetID="2" presetClass="entr" presetSubtype="4"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par>
                          <p:cTn id="33" fill="hold">
                            <p:stCondLst>
                              <p:cond delay="500"/>
                            </p:stCondLst>
                            <p:childTnLst>
                              <p:par>
                                <p:cTn id="34" presetID="10" presetClass="entr" presetSubtype="0"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childTnLst>
                          </p:cTn>
                        </p:par>
                        <p:par>
                          <p:cTn id="37" fill="hold">
                            <p:stCondLst>
                              <p:cond delay="1000"/>
                            </p:stCondLst>
                            <p:childTnLst>
                              <p:par>
                                <p:cTn id="38" presetID="1" presetClass="entr" presetSubtype="0" fill="hold" nodeType="afterEffect">
                                  <p:stCondLst>
                                    <p:cond delay="0"/>
                                  </p:stCondLst>
                                  <p:childTnLst>
                                    <p:set>
                                      <p:cBhvr>
                                        <p:cTn id="39" dur="1" fill="hold">
                                          <p:stCondLst>
                                            <p:cond delay="249"/>
                                          </p:stCondLst>
                                        </p:cTn>
                                        <p:tgtEl>
                                          <p:spTgt spid="13"/>
                                        </p:tgtEl>
                                        <p:attrNameLst>
                                          <p:attrName>style.visibility</p:attrName>
                                        </p:attrNameLst>
                                      </p:cBhvr>
                                      <p:to>
                                        <p:strVal val="visible"/>
                                      </p:to>
                                    </p:set>
                                  </p:childTnLst>
                                </p:cTn>
                              </p:par>
                            </p:childTnLst>
                          </p:cTn>
                        </p:par>
                        <p:par>
                          <p:cTn id="40" fill="hold">
                            <p:stCondLst>
                              <p:cond delay="1250"/>
                            </p:stCondLst>
                            <p:childTnLst>
                              <p:par>
                                <p:cTn id="41" presetID="1" presetClass="entr" presetSubtype="0" fill="hold" nodeType="afterEffect">
                                  <p:stCondLst>
                                    <p:cond delay="0"/>
                                  </p:stCondLst>
                                  <p:childTnLst>
                                    <p:set>
                                      <p:cBhvr>
                                        <p:cTn id="42" dur="1" fill="hold">
                                          <p:stCondLst>
                                            <p:cond delay="499"/>
                                          </p:stCondLst>
                                        </p:cTn>
                                        <p:tgtEl>
                                          <p:spTgt spid="10"/>
                                        </p:tgtEl>
                                        <p:attrNameLst>
                                          <p:attrName>style.visibility</p:attrName>
                                        </p:attrNameLst>
                                      </p:cBhvr>
                                      <p:to>
                                        <p:strVal val="visible"/>
                                      </p:to>
                                    </p:set>
                                  </p:childTnLst>
                                </p:cTn>
                              </p:par>
                            </p:childTnLst>
                          </p:cTn>
                        </p:par>
                        <p:par>
                          <p:cTn id="43" fill="hold">
                            <p:stCondLst>
                              <p:cond delay="1750"/>
                            </p:stCondLst>
                            <p:childTnLst>
                              <p:par>
                                <p:cTn id="44" presetID="1" presetClass="entr" presetSubtype="0" fill="hold" nodeType="afterEffect">
                                  <p:stCondLst>
                                    <p:cond delay="0"/>
                                  </p:stCondLst>
                                  <p:childTnLst>
                                    <p:set>
                                      <p:cBhvr>
                                        <p:cTn id="45" dur="1" fill="hold">
                                          <p:stCondLst>
                                            <p:cond delay="249"/>
                                          </p:stCondLst>
                                        </p:cTn>
                                        <p:tgtEl>
                                          <p:spTgt spid="11"/>
                                        </p:tgtEl>
                                        <p:attrNameLst>
                                          <p:attrName>style.visibility</p:attrName>
                                        </p:attrNameLst>
                                      </p:cBhvr>
                                      <p:to>
                                        <p:strVal val="visible"/>
                                      </p:to>
                                    </p:set>
                                  </p:childTnLst>
                                </p:cTn>
                              </p:par>
                            </p:childTnLst>
                          </p:cTn>
                        </p:par>
                        <p:par>
                          <p:cTn id="46" fill="hold">
                            <p:stCondLst>
                              <p:cond delay="2000"/>
                            </p:stCondLst>
                            <p:childTnLst>
                              <p:par>
                                <p:cTn id="47" presetID="1" presetClass="entr" presetSubtype="0" fill="hold" nodeType="afterEffect">
                                  <p:stCondLst>
                                    <p:cond delay="0"/>
                                  </p:stCondLst>
                                  <p:childTnLst>
                                    <p:set>
                                      <p:cBhvr>
                                        <p:cTn id="48" dur="1" fill="hold">
                                          <p:stCondLst>
                                            <p:cond delay="249"/>
                                          </p:stCondLst>
                                        </p:cTn>
                                        <p:tgtEl>
                                          <p:spTgt spid="12"/>
                                        </p:tgtEl>
                                        <p:attrNameLst>
                                          <p:attrName>style.visibility</p:attrName>
                                        </p:attrNameLst>
                                      </p:cBhvr>
                                      <p:to>
                                        <p:strVal val="visible"/>
                                      </p:to>
                                    </p:set>
                                  </p:childTnLst>
                                </p:cTn>
                              </p:par>
                            </p:childTnLst>
                          </p:cTn>
                        </p:par>
                        <p:par>
                          <p:cTn id="49" fill="hold">
                            <p:stCondLst>
                              <p:cond delay="2250"/>
                            </p:stCondLst>
                            <p:childTnLst>
                              <p:par>
                                <p:cTn id="50" presetID="1" presetClass="entr" presetSubtype="0" fill="hold" nodeType="afterEffect">
                                  <p:stCondLst>
                                    <p:cond delay="0"/>
                                  </p:stCondLst>
                                  <p:childTnLst>
                                    <p:set>
                                      <p:cBhvr>
                                        <p:cTn id="51" dur="1" fill="hold">
                                          <p:stCondLst>
                                            <p:cond delay="249"/>
                                          </p:stCondLst>
                                        </p:cTn>
                                        <p:tgtEl>
                                          <p:spTgt spid="23"/>
                                        </p:tgtEl>
                                        <p:attrNameLst>
                                          <p:attrName>style.visibility</p:attrName>
                                        </p:attrNameLst>
                                      </p:cBhvr>
                                      <p:to>
                                        <p:strVal val="visible"/>
                                      </p:to>
                                    </p:set>
                                  </p:childTnLst>
                                </p:cTn>
                              </p:par>
                            </p:childTnLst>
                          </p:cTn>
                        </p:par>
                        <p:par>
                          <p:cTn id="52" fill="hold">
                            <p:stCondLst>
                              <p:cond delay="2500"/>
                            </p:stCondLst>
                            <p:childTnLst>
                              <p:par>
                                <p:cTn id="53" presetID="1" presetClass="entr" presetSubtype="0" fill="hold" nodeType="afterEffect">
                                  <p:stCondLst>
                                    <p:cond delay="0"/>
                                  </p:stCondLst>
                                  <p:childTnLst>
                                    <p:set>
                                      <p:cBhvr>
                                        <p:cTn id="54" dur="1" fill="hold">
                                          <p:stCondLst>
                                            <p:cond delay="249"/>
                                          </p:stCondLst>
                                        </p:cTn>
                                        <p:tgtEl>
                                          <p:spTgt spid="21"/>
                                        </p:tgtEl>
                                        <p:attrNameLst>
                                          <p:attrName>style.visibility</p:attrName>
                                        </p:attrNameLst>
                                      </p:cBhvr>
                                      <p:to>
                                        <p:strVal val="visible"/>
                                      </p:to>
                                    </p:set>
                                  </p:childTnLst>
                                </p:cTn>
                              </p:par>
                            </p:childTnLst>
                          </p:cTn>
                        </p:par>
                        <p:par>
                          <p:cTn id="55" fill="hold">
                            <p:stCondLst>
                              <p:cond delay="2750"/>
                            </p:stCondLst>
                            <p:childTnLst>
                              <p:par>
                                <p:cTn id="56" presetID="1" presetClass="entr" presetSubtype="0" fill="hold" nodeType="afterEffect">
                                  <p:stCondLst>
                                    <p:cond delay="0"/>
                                  </p:stCondLst>
                                  <p:childTnLst>
                                    <p:set>
                                      <p:cBhvr>
                                        <p:cTn id="57" dur="1" fill="hold">
                                          <p:stCondLst>
                                            <p:cond delay="249"/>
                                          </p:stCondLst>
                                        </p:cTn>
                                        <p:tgtEl>
                                          <p:spTgt spid="22"/>
                                        </p:tgtEl>
                                        <p:attrNameLst>
                                          <p:attrName>style.visibility</p:attrName>
                                        </p:attrNameLst>
                                      </p:cBhvr>
                                      <p:to>
                                        <p:strVal val="visible"/>
                                      </p:to>
                                    </p:set>
                                  </p:childTnLst>
                                </p:cTn>
                              </p:par>
                            </p:childTnLst>
                          </p:cTn>
                        </p:par>
                        <p:par>
                          <p:cTn id="58" fill="hold">
                            <p:stCondLst>
                              <p:cond delay="3000"/>
                            </p:stCondLst>
                            <p:childTnLst>
                              <p:par>
                                <p:cTn id="59" presetID="1" presetClass="entr" presetSubtype="0" fill="hold" nodeType="afterEffect">
                                  <p:stCondLst>
                                    <p:cond delay="0"/>
                                  </p:stCondLst>
                                  <p:childTnLst>
                                    <p:set>
                                      <p:cBhvr>
                                        <p:cTn id="60" dur="1" fill="hold">
                                          <p:stCondLst>
                                            <p:cond delay="249"/>
                                          </p:stCondLst>
                                        </p:cTn>
                                        <p:tgtEl>
                                          <p:spTgt spid="24"/>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2">
                                            <p:txEl>
                                              <p:pRg st="2" end="2"/>
                                            </p:txEl>
                                          </p:spTgt>
                                        </p:tgtEl>
                                        <p:attrNameLst>
                                          <p:attrName>style.visibility</p:attrName>
                                        </p:attrNameLst>
                                      </p:cBhvr>
                                      <p:to>
                                        <p:strVal val="visible"/>
                                      </p:to>
                                    </p:set>
                                    <p:anim calcmode="lin" valueType="num">
                                      <p:cBhvr additive="base">
                                        <p:cTn id="6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7" grpId="1" animBg="1"/>
      <p:bldP spid="8" grpId="0" animBg="1"/>
      <p:bldP spid="8" grpId="1" animBg="1"/>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Two Paradigms?</a:t>
            </a:r>
            <a:endParaRPr lang="en-US" dirty="0"/>
          </a:p>
        </p:txBody>
      </p:sp>
      <p:sp>
        <p:nvSpPr>
          <p:cNvPr id="3" name="Content Placeholder 2"/>
          <p:cNvSpPr>
            <a:spLocks noGrp="1"/>
          </p:cNvSpPr>
          <p:nvPr>
            <p:ph idx="1"/>
          </p:nvPr>
        </p:nvSpPr>
        <p:spPr/>
        <p:txBody>
          <a:bodyPr>
            <a:normAutofit fontScale="92500" lnSpcReduction="10000"/>
          </a:bodyPr>
          <a:lstStyle/>
          <a:p>
            <a:pPr lvl="0"/>
            <a:r>
              <a:rPr lang="en-CA" dirty="0"/>
              <a:t>Is one paradigm better than the other?  </a:t>
            </a:r>
            <a:endParaRPr lang="en-CA" dirty="0" smtClean="0"/>
          </a:p>
          <a:p>
            <a:pPr lvl="1"/>
            <a:r>
              <a:rPr lang="en-CA" dirty="0" smtClean="0"/>
              <a:t>The </a:t>
            </a:r>
            <a:r>
              <a:rPr lang="en-CA" dirty="0">
                <a:sym typeface="Symbol"/>
              </a:rPr>
              <a:t></a:t>
            </a:r>
            <a:r>
              <a:rPr lang="en-CA" dirty="0"/>
              <a:t>-based paradigm has its roots in the work of Carnot, and is almost universally used by all engineers of energy-consuming systems and equipment.  </a:t>
            </a:r>
            <a:endParaRPr lang="en-CA" dirty="0" smtClean="0"/>
          </a:p>
          <a:p>
            <a:pPr lvl="1"/>
            <a:r>
              <a:rPr lang="en-CA" dirty="0" smtClean="0"/>
              <a:t>The EROI-based </a:t>
            </a:r>
            <a:r>
              <a:rPr lang="en-CA" dirty="0"/>
              <a:t>paradigm has its roots in economic theory, as adapted by Dr Hall for use in </a:t>
            </a:r>
            <a:r>
              <a:rPr lang="en-CA" dirty="0" smtClean="0"/>
              <a:t>ecology and energetics, </a:t>
            </a:r>
            <a:r>
              <a:rPr lang="en-CA" dirty="0"/>
              <a:t>and is now almost universally used by ecologists and by analysts of energy-extraction industries.</a:t>
            </a:r>
            <a:endParaRPr lang="en-US" dirty="0"/>
          </a:p>
          <a:p>
            <a:pPr lvl="0"/>
            <a:r>
              <a:rPr lang="en-CA" dirty="0"/>
              <a:t>Is there some easy way to reconcile or merge these two important and widely-used paradigms?  </a:t>
            </a:r>
            <a:endParaRPr lang="en-US" dirty="0"/>
          </a:p>
          <a:p>
            <a:pPr marL="0" indent="0">
              <a:buNone/>
            </a:pPr>
            <a:endParaRPr lang="en-US" dirty="0"/>
          </a:p>
          <a:p>
            <a:endParaRPr lang="en-US" dirty="0"/>
          </a:p>
        </p:txBody>
      </p:sp>
      <p:sp>
        <p:nvSpPr>
          <p:cNvPr id="4" name="TextBox 3"/>
          <p:cNvSpPr txBox="1"/>
          <p:nvPr/>
        </p:nvSpPr>
        <p:spPr>
          <a:xfrm>
            <a:off x="0" y="6484115"/>
            <a:ext cx="726481" cy="400110"/>
          </a:xfrm>
          <a:prstGeom prst="rect">
            <a:avLst/>
          </a:prstGeom>
          <a:noFill/>
        </p:spPr>
        <p:txBody>
          <a:bodyPr wrap="none" rtlCol="0">
            <a:spAutoFit/>
          </a:bodyPr>
          <a:lstStyle/>
          <a:p>
            <a:r>
              <a:rPr lang="en-US" sz="2000" b="1" dirty="0" smtClean="0"/>
              <a:t>A29a</a:t>
            </a:r>
            <a:endParaRPr lang="en-US" b="1" dirty="0"/>
          </a:p>
        </p:txBody>
      </p:sp>
    </p:spTree>
    <p:extLst>
      <p:ext uri="{BB962C8B-B14F-4D97-AF65-F5344CB8AC3E}">
        <p14:creationId xmlns:p14="http://schemas.microsoft.com/office/powerpoint/2010/main" val="358903909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57200" y="0"/>
            <a:ext cx="8229600" cy="914400"/>
          </a:xfrm>
        </p:spPr>
        <p:txBody>
          <a:bodyPr/>
          <a:lstStyle/>
          <a:p>
            <a:r>
              <a:rPr lang="en-US" dirty="0" smtClean="0"/>
              <a:t>Relationships – </a:t>
            </a:r>
            <a:r>
              <a:rPr lang="en-US" dirty="0">
                <a:latin typeface="Script MT Bold"/>
                <a:sym typeface="Symbol"/>
              </a:rPr>
              <a:t>R</a:t>
            </a:r>
            <a:r>
              <a:rPr lang="en-US" dirty="0" smtClean="0"/>
              <a:t>, </a:t>
            </a:r>
            <a:r>
              <a:rPr lang="en-US" dirty="0">
                <a:latin typeface="Script MT Bold"/>
                <a:sym typeface="Symbol"/>
              </a:rPr>
              <a:t>N</a:t>
            </a:r>
            <a:r>
              <a:rPr lang="en-US" dirty="0" smtClean="0"/>
              <a:t> &amp; </a:t>
            </a:r>
            <a:r>
              <a:rPr lang="en-US" dirty="0" smtClean="0">
                <a:sym typeface="Symbol"/>
              </a:rPr>
              <a:t></a:t>
            </a:r>
            <a:endParaRPr lang="en-US"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9725" y="3341769"/>
            <a:ext cx="6733135" cy="23253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493" y="762000"/>
            <a:ext cx="7874133" cy="2057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914304" y="2865638"/>
            <a:ext cx="3787832" cy="584775"/>
          </a:xfrm>
          <a:prstGeom prst="rect">
            <a:avLst/>
          </a:prstGeom>
          <a:noFill/>
        </p:spPr>
        <p:txBody>
          <a:bodyPr wrap="none" rtlCol="0">
            <a:spAutoFit/>
          </a:bodyPr>
          <a:lstStyle/>
          <a:p>
            <a:r>
              <a:rPr lang="en-US" sz="3200" b="1" dirty="0" smtClean="0"/>
              <a:t>Conversion Formulae</a:t>
            </a:r>
            <a:endParaRPr lang="en-US" sz="3200" b="1" dirty="0"/>
          </a:p>
        </p:txBody>
      </p:sp>
      <p:sp>
        <p:nvSpPr>
          <p:cNvPr id="9" name="Rounded Rectangle 8"/>
          <p:cNvSpPr/>
          <p:nvPr/>
        </p:nvSpPr>
        <p:spPr>
          <a:xfrm>
            <a:off x="5966460" y="4283056"/>
            <a:ext cx="1295400" cy="679151"/>
          </a:xfrm>
          <a:prstGeom prst="roundRect">
            <a:avLst/>
          </a:prstGeom>
          <a:noFill/>
          <a:ln w="571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a:off x="3577132" y="4962208"/>
            <a:ext cx="1953159" cy="621805"/>
          </a:xfrm>
          <a:prstGeom prst="roundRect">
            <a:avLst/>
          </a:prstGeom>
          <a:noFill/>
          <a:ln w="571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p:cNvCxnSpPr/>
          <p:nvPr/>
        </p:nvCxnSpPr>
        <p:spPr>
          <a:xfrm>
            <a:off x="2232660" y="3763927"/>
            <a:ext cx="803148" cy="0"/>
          </a:xfrm>
          <a:prstGeom prst="line">
            <a:avLst/>
          </a:prstGeom>
          <a:ln w="571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
        <p:nvSpPr>
          <p:cNvPr id="16" name="Rounded Rectangle 15"/>
          <p:cNvSpPr/>
          <p:nvPr/>
        </p:nvSpPr>
        <p:spPr>
          <a:xfrm>
            <a:off x="3628592" y="3603907"/>
            <a:ext cx="1846205" cy="685800"/>
          </a:xfrm>
          <a:prstGeom prst="roundRect">
            <a:avLst/>
          </a:prstGeom>
          <a:noFill/>
          <a:ln w="571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16"/>
          <p:cNvSpPr/>
          <p:nvPr/>
        </p:nvSpPr>
        <p:spPr>
          <a:xfrm>
            <a:off x="1699260" y="4289706"/>
            <a:ext cx="1816634" cy="621613"/>
          </a:xfrm>
          <a:prstGeom prst="roundRect">
            <a:avLst/>
          </a:prstGeom>
          <a:noFill/>
          <a:ln w="571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99094" y="5603063"/>
            <a:ext cx="3505200" cy="952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Rounded Rectangle 17"/>
          <p:cNvSpPr/>
          <p:nvPr/>
        </p:nvSpPr>
        <p:spPr>
          <a:xfrm>
            <a:off x="2743200" y="5626003"/>
            <a:ext cx="3642425" cy="872410"/>
          </a:xfrm>
          <a:prstGeom prst="roundRect">
            <a:avLst/>
          </a:prstGeom>
          <a:noFill/>
          <a:ln w="571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0" y="6484115"/>
            <a:ext cx="599844" cy="400110"/>
          </a:xfrm>
          <a:prstGeom prst="rect">
            <a:avLst/>
          </a:prstGeom>
          <a:noFill/>
        </p:spPr>
        <p:txBody>
          <a:bodyPr wrap="none" rtlCol="0">
            <a:spAutoFit/>
          </a:bodyPr>
          <a:lstStyle/>
          <a:p>
            <a:r>
              <a:rPr lang="en-US" sz="2000" b="1" dirty="0" smtClean="0"/>
              <a:t>A29</a:t>
            </a:r>
            <a:endParaRPr lang="en-US" b="1" dirty="0"/>
          </a:p>
        </p:txBody>
      </p:sp>
      <p:sp>
        <p:nvSpPr>
          <p:cNvPr id="2" name="TextBox 1"/>
          <p:cNvSpPr txBox="1"/>
          <p:nvPr/>
        </p:nvSpPr>
        <p:spPr>
          <a:xfrm>
            <a:off x="2737943" y="5894647"/>
            <a:ext cx="890649" cy="369332"/>
          </a:xfrm>
          <a:prstGeom prst="rect">
            <a:avLst/>
          </a:prstGeom>
          <a:noFill/>
        </p:spPr>
        <p:txBody>
          <a:bodyPr wrap="square" rtlCol="0">
            <a:spAutoFit/>
          </a:bodyPr>
          <a:lstStyle/>
          <a:p>
            <a:r>
              <a:rPr lang="en-US" dirty="0" smtClean="0">
                <a:sym typeface="Symbol"/>
              </a:rPr>
              <a:t></a:t>
            </a:r>
            <a:endParaRPr lang="en-US" dirty="0"/>
          </a:p>
        </p:txBody>
      </p:sp>
      <p:cxnSp>
        <p:nvCxnSpPr>
          <p:cNvPr id="19" name="Straight Connector 18"/>
          <p:cNvCxnSpPr/>
          <p:nvPr/>
        </p:nvCxnSpPr>
        <p:spPr>
          <a:xfrm>
            <a:off x="4150120" y="4391815"/>
            <a:ext cx="803148" cy="0"/>
          </a:xfrm>
          <a:prstGeom prst="line">
            <a:avLst/>
          </a:prstGeom>
          <a:ln w="571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6135934" y="5092855"/>
            <a:ext cx="803148" cy="0"/>
          </a:xfrm>
          <a:prstGeom prst="line">
            <a:avLst/>
          </a:prstGeom>
          <a:ln w="571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
        <p:nvSpPr>
          <p:cNvPr id="21" name="Rounded Rectangle 20"/>
          <p:cNvSpPr/>
          <p:nvPr/>
        </p:nvSpPr>
        <p:spPr>
          <a:xfrm>
            <a:off x="5966460" y="3603907"/>
            <a:ext cx="1295400" cy="1350680"/>
          </a:xfrm>
          <a:prstGeom prst="roundRect">
            <a:avLst/>
          </a:prstGeom>
          <a:noFill/>
          <a:ln w="571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p:nvSpPr>
        <p:spPr>
          <a:xfrm>
            <a:off x="1685848" y="4954588"/>
            <a:ext cx="3839261" cy="649952"/>
          </a:xfrm>
          <a:prstGeom prst="roundRect">
            <a:avLst/>
          </a:prstGeom>
          <a:noFill/>
          <a:ln w="571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Straight Connector 22"/>
          <p:cNvCxnSpPr/>
          <p:nvPr/>
        </p:nvCxnSpPr>
        <p:spPr>
          <a:xfrm>
            <a:off x="2097486" y="5093112"/>
            <a:ext cx="3220664" cy="378658"/>
          </a:xfrm>
          <a:prstGeom prst="line">
            <a:avLst/>
          </a:prstGeom>
          <a:ln w="571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flipV="1">
            <a:off x="2111156" y="5093112"/>
            <a:ext cx="3206994" cy="378658"/>
          </a:xfrm>
          <a:prstGeom prst="line">
            <a:avLst/>
          </a:prstGeom>
          <a:ln w="571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6064301" y="3763927"/>
            <a:ext cx="1016813" cy="1086051"/>
          </a:xfrm>
          <a:prstGeom prst="line">
            <a:avLst/>
          </a:prstGeom>
          <a:ln w="571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V="1">
            <a:off x="6135934" y="3763927"/>
            <a:ext cx="945180" cy="1086052"/>
          </a:xfrm>
          <a:prstGeom prst="line">
            <a:avLst/>
          </a:prstGeom>
          <a:ln w="571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5956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 calcmode="lin" valueType="num">
                                      <p:cBhvr additive="base">
                                        <p:cTn id="11" dur="500" fill="hold"/>
                                        <p:tgtEl>
                                          <p:spTgt spid="4098"/>
                                        </p:tgtEl>
                                        <p:attrNameLst>
                                          <p:attrName>ppt_x</p:attrName>
                                        </p:attrNameLst>
                                      </p:cBhvr>
                                      <p:tavLst>
                                        <p:tav tm="0">
                                          <p:val>
                                            <p:strVal val="#ppt_x"/>
                                          </p:val>
                                        </p:tav>
                                        <p:tav tm="100000">
                                          <p:val>
                                            <p:strVal val="#ppt_x"/>
                                          </p:val>
                                        </p:tav>
                                      </p:tavLst>
                                    </p:anim>
                                    <p:anim calcmode="lin" valueType="num">
                                      <p:cBhvr additive="base">
                                        <p:cTn id="12"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500" fill="hold"/>
                                        <p:tgtEl>
                                          <p:spTgt spid="19"/>
                                        </p:tgtEl>
                                        <p:attrNameLst>
                                          <p:attrName>ppt_x</p:attrName>
                                        </p:attrNameLst>
                                      </p:cBhvr>
                                      <p:tavLst>
                                        <p:tav tm="0">
                                          <p:val>
                                            <p:strVal val="#ppt_x"/>
                                          </p:val>
                                        </p:tav>
                                        <p:tav tm="100000">
                                          <p:val>
                                            <p:strVal val="#ppt_x"/>
                                          </p:val>
                                        </p:tav>
                                      </p:tavLst>
                                    </p:anim>
                                    <p:anim calcmode="lin" valueType="num">
                                      <p:cBhvr additive="base">
                                        <p:cTn id="22" dur="500" fill="hold"/>
                                        <p:tgtEl>
                                          <p:spTgt spid="1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1"/>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2"/>
                                        </p:tgtEl>
                                        <p:attrNameLst>
                                          <p:attrName>style.visibility</p:attrName>
                                        </p:attrNameLst>
                                      </p:cBhvr>
                                      <p:to>
                                        <p:strVal val="visible"/>
                                      </p:to>
                                    </p:set>
                                  </p:childTnLst>
                                </p:cTn>
                              </p:par>
                              <p:par>
                                <p:cTn id="43" presetID="1" presetClass="exit" presetSubtype="0" fill="hold" grpId="1" nodeType="withEffect">
                                  <p:stCondLst>
                                    <p:cond delay="0"/>
                                  </p:stCondLst>
                                  <p:childTnLst>
                                    <p:set>
                                      <p:cBhvr>
                                        <p:cTn id="44" dur="1" fill="hold">
                                          <p:stCondLst>
                                            <p:cond delay="0"/>
                                          </p:stCondLst>
                                        </p:cTn>
                                        <p:tgtEl>
                                          <p:spTgt spid="9"/>
                                        </p:tgtEl>
                                        <p:attrNameLst>
                                          <p:attrName>style.visibility</p:attrName>
                                        </p:attrNameLst>
                                      </p:cBhvr>
                                      <p:to>
                                        <p:strVal val="hidden"/>
                                      </p:to>
                                    </p:set>
                                  </p:childTnLst>
                                </p:cTn>
                              </p:par>
                              <p:par>
                                <p:cTn id="45" presetID="1" presetClass="exit" presetSubtype="0" fill="hold" grpId="1" nodeType="withEffect">
                                  <p:stCondLst>
                                    <p:cond delay="0"/>
                                  </p:stCondLst>
                                  <p:childTnLst>
                                    <p:set>
                                      <p:cBhvr>
                                        <p:cTn id="46" dur="1" fill="hold">
                                          <p:stCondLst>
                                            <p:cond delay="0"/>
                                          </p:stCondLst>
                                        </p:cTn>
                                        <p:tgtEl>
                                          <p:spTgt spid="13"/>
                                        </p:tgtEl>
                                        <p:attrNameLst>
                                          <p:attrName>style.visibility</p:attrName>
                                        </p:attrNameLst>
                                      </p:cBhvr>
                                      <p:to>
                                        <p:strVal val="hidden"/>
                                      </p:to>
                                    </p:set>
                                  </p:childTnLst>
                                </p:cTn>
                              </p:par>
                              <p:par>
                                <p:cTn id="47" presetID="1" presetClass="entr" presetSubtype="0"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24"/>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26"/>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additive="base">
                                        <p:cTn id="59" dur="500" fill="hold"/>
                                        <p:tgtEl>
                                          <p:spTgt spid="17"/>
                                        </p:tgtEl>
                                        <p:attrNameLst>
                                          <p:attrName>ppt_x</p:attrName>
                                        </p:attrNameLst>
                                      </p:cBhvr>
                                      <p:tavLst>
                                        <p:tav tm="0">
                                          <p:val>
                                            <p:strVal val="#ppt_x"/>
                                          </p:val>
                                        </p:tav>
                                        <p:tav tm="100000">
                                          <p:val>
                                            <p:strVal val="#ppt_x"/>
                                          </p:val>
                                        </p:tav>
                                      </p:tavLst>
                                    </p:anim>
                                    <p:anim calcmode="lin" valueType="num">
                                      <p:cBhvr additive="base">
                                        <p:cTn id="60" dur="500" fill="hold"/>
                                        <p:tgtEl>
                                          <p:spTgt spid="17"/>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500" fill="hold"/>
                                        <p:tgtEl>
                                          <p:spTgt spid="16"/>
                                        </p:tgtEl>
                                        <p:attrNameLst>
                                          <p:attrName>ppt_x</p:attrName>
                                        </p:attrNameLst>
                                      </p:cBhvr>
                                      <p:tavLst>
                                        <p:tav tm="0">
                                          <p:val>
                                            <p:strVal val="#ppt_x"/>
                                          </p:val>
                                        </p:tav>
                                        <p:tav tm="100000">
                                          <p:val>
                                            <p:strVal val="#ppt_x"/>
                                          </p:val>
                                        </p:tav>
                                      </p:tavLst>
                                    </p:anim>
                                    <p:anim calcmode="lin" valueType="num">
                                      <p:cBhvr additive="base">
                                        <p:cTn id="6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nodeType="clickEffect">
                                  <p:stCondLst>
                                    <p:cond delay="0"/>
                                  </p:stCondLst>
                                  <p:childTnLst>
                                    <p:set>
                                      <p:cBhvr>
                                        <p:cTn id="68" dur="1" fill="hold">
                                          <p:stCondLst>
                                            <p:cond delay="0"/>
                                          </p:stCondLst>
                                        </p:cTn>
                                        <p:tgtEl>
                                          <p:spTgt spid="1026"/>
                                        </p:tgtEl>
                                        <p:attrNameLst>
                                          <p:attrName>style.visibility</p:attrName>
                                        </p:attrNameLst>
                                      </p:cBhvr>
                                      <p:to>
                                        <p:strVal val="visible"/>
                                      </p:to>
                                    </p:set>
                                    <p:anim calcmode="lin" valueType="num">
                                      <p:cBhvr additive="base">
                                        <p:cTn id="69" dur="500" fill="hold"/>
                                        <p:tgtEl>
                                          <p:spTgt spid="1026"/>
                                        </p:tgtEl>
                                        <p:attrNameLst>
                                          <p:attrName>ppt_x</p:attrName>
                                        </p:attrNameLst>
                                      </p:cBhvr>
                                      <p:tavLst>
                                        <p:tav tm="0">
                                          <p:val>
                                            <p:strVal val="#ppt_x"/>
                                          </p:val>
                                        </p:tav>
                                        <p:tav tm="100000">
                                          <p:val>
                                            <p:strVal val="#ppt_x"/>
                                          </p:val>
                                        </p:tav>
                                      </p:tavLst>
                                    </p:anim>
                                    <p:anim calcmode="lin" valueType="num">
                                      <p:cBhvr additive="base">
                                        <p:cTn id="70" dur="500" fill="hold"/>
                                        <p:tgtEl>
                                          <p:spTgt spid="1026"/>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500" fill="hold"/>
                                        <p:tgtEl>
                                          <p:spTgt spid="18"/>
                                        </p:tgtEl>
                                        <p:attrNameLst>
                                          <p:attrName>ppt_x</p:attrName>
                                        </p:attrNameLst>
                                      </p:cBhvr>
                                      <p:tavLst>
                                        <p:tav tm="0">
                                          <p:val>
                                            <p:strVal val="#ppt_x"/>
                                          </p:val>
                                        </p:tav>
                                        <p:tav tm="100000">
                                          <p:val>
                                            <p:strVal val="#ppt_x"/>
                                          </p:val>
                                        </p:tav>
                                      </p:tavLst>
                                    </p:anim>
                                    <p:anim calcmode="lin" valueType="num">
                                      <p:cBhvr additive="base">
                                        <p:cTn id="74" dur="500" fill="hold"/>
                                        <p:tgtEl>
                                          <p:spTgt spid="18"/>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
                                        </p:tgtEl>
                                        <p:attrNameLst>
                                          <p:attrName>style.visibility</p:attrName>
                                        </p:attrNameLst>
                                      </p:cBhvr>
                                      <p:to>
                                        <p:strVal val="visible"/>
                                      </p:to>
                                    </p:set>
                                    <p:anim calcmode="lin" valueType="num">
                                      <p:cBhvr additive="base">
                                        <p:cTn id="77" dur="500" fill="hold"/>
                                        <p:tgtEl>
                                          <p:spTgt spid="2"/>
                                        </p:tgtEl>
                                        <p:attrNameLst>
                                          <p:attrName>ppt_x</p:attrName>
                                        </p:attrNameLst>
                                      </p:cBhvr>
                                      <p:tavLst>
                                        <p:tav tm="0">
                                          <p:val>
                                            <p:strVal val="#ppt_x"/>
                                          </p:val>
                                        </p:tav>
                                        <p:tav tm="100000">
                                          <p:val>
                                            <p:strVal val="#ppt_x"/>
                                          </p:val>
                                        </p:tav>
                                      </p:tavLst>
                                    </p:anim>
                                    <p:anim calcmode="lin" valueType="num">
                                      <p:cBhvr additive="base">
                                        <p:cTn id="7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animBg="1"/>
      <p:bldP spid="9" grpId="1" animBg="1"/>
      <p:bldP spid="13" grpId="0" animBg="1"/>
      <p:bldP spid="13" grpId="1" animBg="1"/>
      <p:bldP spid="16" grpId="0" animBg="1"/>
      <p:bldP spid="17" grpId="0" animBg="1"/>
      <p:bldP spid="18" grpId="0" animBg="1"/>
      <p:bldP spid="2" grpId="0"/>
      <p:bldP spid="21" grpId="0" animBg="1"/>
      <p:bldP spid="2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67283" y="2306063"/>
            <a:ext cx="5204599" cy="31022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itle 1"/>
          <p:cNvSpPr txBox="1">
            <a:spLocks/>
          </p:cNvSpPr>
          <p:nvPr/>
        </p:nvSpPr>
        <p:spPr>
          <a:xfrm>
            <a:off x="457200" y="0"/>
            <a:ext cx="8229600" cy="9144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Relationship – </a:t>
            </a:r>
            <a:r>
              <a:rPr lang="en-US" dirty="0" smtClean="0">
                <a:latin typeface="Script MT Bold"/>
                <a:sym typeface="Symbol"/>
              </a:rPr>
              <a:t>R</a:t>
            </a:r>
            <a:r>
              <a:rPr lang="en-US" dirty="0" smtClean="0"/>
              <a:t> &amp; </a:t>
            </a:r>
            <a:r>
              <a:rPr lang="en-US" dirty="0" smtClean="0">
                <a:sym typeface="Symbol"/>
              </a:rPr>
              <a:t></a:t>
            </a:r>
            <a:endParaRPr lang="en-US" dirty="0"/>
          </a:p>
        </p:txBody>
      </p:sp>
      <p:sp>
        <p:nvSpPr>
          <p:cNvPr id="4" name="TextBox 3"/>
          <p:cNvSpPr txBox="1"/>
          <p:nvPr/>
        </p:nvSpPr>
        <p:spPr>
          <a:xfrm>
            <a:off x="533400" y="704088"/>
            <a:ext cx="8153400" cy="1077218"/>
          </a:xfrm>
          <a:prstGeom prst="rect">
            <a:avLst/>
          </a:prstGeom>
          <a:noFill/>
        </p:spPr>
        <p:txBody>
          <a:bodyPr wrap="square" rtlCol="0">
            <a:spAutoFit/>
          </a:bodyPr>
          <a:lstStyle/>
          <a:p>
            <a:r>
              <a:rPr lang="en-US" sz="3200" b="1" dirty="0" smtClean="0"/>
              <a:t>The classic understanding of the domain of Carnot’s efficiency is </a:t>
            </a:r>
            <a:r>
              <a:rPr lang="en-US" sz="3200" b="1" dirty="0" smtClean="0">
                <a:sym typeface="Symbol"/>
              </a:rPr>
              <a:t>  </a:t>
            </a:r>
            <a:r>
              <a:rPr lang="en-US" sz="3200" b="1" dirty="0" smtClean="0"/>
              <a:t>[0, 1].  </a:t>
            </a:r>
            <a:endParaRPr lang="en-US" sz="3200" b="1" dirty="0"/>
          </a:p>
        </p:txBody>
      </p:sp>
      <p:sp>
        <p:nvSpPr>
          <p:cNvPr id="18" name="TextBox 17"/>
          <p:cNvSpPr txBox="1"/>
          <p:nvPr/>
        </p:nvSpPr>
        <p:spPr>
          <a:xfrm>
            <a:off x="442664" y="5584354"/>
            <a:ext cx="8153400" cy="584775"/>
          </a:xfrm>
          <a:prstGeom prst="rect">
            <a:avLst/>
          </a:prstGeom>
          <a:noFill/>
        </p:spPr>
        <p:txBody>
          <a:bodyPr wrap="square" rtlCol="0">
            <a:spAutoFit/>
          </a:bodyPr>
          <a:lstStyle/>
          <a:p>
            <a:r>
              <a:rPr lang="en-US" sz="3200" b="1" dirty="0" smtClean="0"/>
              <a:t>If </a:t>
            </a:r>
            <a:r>
              <a:rPr lang="en-US" sz="3200" b="1" dirty="0" smtClean="0">
                <a:sym typeface="Symbol"/>
              </a:rPr>
              <a:t>  [0, 1], t</a:t>
            </a:r>
            <a:r>
              <a:rPr lang="en-US" sz="3200" b="1" dirty="0" smtClean="0"/>
              <a:t>hen </a:t>
            </a:r>
            <a:r>
              <a:rPr lang="en-US" sz="3200" b="1" dirty="0" smtClean="0">
                <a:latin typeface="Script MT Bold"/>
              </a:rPr>
              <a:t>R </a:t>
            </a:r>
            <a:r>
              <a:rPr lang="en-US" sz="3200" b="1" dirty="0" smtClean="0">
                <a:latin typeface="Script MT Bold"/>
                <a:sym typeface="Symbol"/>
              </a:rPr>
              <a:t> </a:t>
            </a:r>
            <a:r>
              <a:rPr lang="en-US" sz="3200" b="1" dirty="0" smtClean="0"/>
              <a:t>[1, </a:t>
            </a:r>
            <a:r>
              <a:rPr lang="en-US" sz="3200" b="1" baseline="30000" dirty="0" smtClean="0"/>
              <a:t>+</a:t>
            </a:r>
            <a:r>
              <a:rPr lang="en-US" sz="3200" b="1" dirty="0" smtClean="0">
                <a:sym typeface="Symbol"/>
              </a:rPr>
              <a:t>].</a:t>
            </a:r>
            <a:endParaRPr lang="en-US" sz="3200" b="1" dirty="0"/>
          </a:p>
        </p:txBody>
      </p:sp>
      <mc:AlternateContent xmlns:mc="http://schemas.openxmlformats.org/markup-compatibility/2006" xmlns:a14="http://schemas.microsoft.com/office/drawing/2010/main">
        <mc:Choice Requires="a14">
          <p:sp>
            <p:nvSpPr>
              <p:cNvPr id="2" name="TextBox 1"/>
              <p:cNvSpPr txBox="1"/>
              <p:nvPr/>
            </p:nvSpPr>
            <p:spPr>
              <a:xfrm>
                <a:off x="7009484" y="3167934"/>
                <a:ext cx="1599284" cy="50129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func>
                        <m:funcPr>
                          <m:ctrlPr>
                            <a:rPr lang="en-US" b="1" i="1" smtClean="0">
                              <a:latin typeface="Cambria Math"/>
                            </a:rPr>
                          </m:ctrlPr>
                        </m:funcPr>
                        <m:fName>
                          <m:limLow>
                            <m:limLowPr>
                              <m:ctrlPr>
                                <a:rPr lang="en-US" b="1" i="1" smtClean="0">
                                  <a:latin typeface="Cambria Math"/>
                                </a:rPr>
                              </m:ctrlPr>
                            </m:limLowPr>
                            <m:e>
                              <m:r>
                                <a:rPr lang="en-US" b="1" i="0" smtClean="0">
                                  <a:latin typeface="Cambria Math"/>
                                </a:rPr>
                                <m:t>𝐥𝐢𝐦</m:t>
                              </m:r>
                            </m:e>
                            <m:lim>
                              <m:r>
                                <a:rPr lang="en-US" b="1" i="1" smtClean="0">
                                  <a:latin typeface="Cambria Math"/>
                                  <a:sym typeface="Symbol"/>
                                </a:rPr>
                                <m:t></m:t>
                              </m:r>
                              <m:r>
                                <a:rPr lang="en-US" b="1" i="1" smtClean="0">
                                  <a:latin typeface="Cambria Math"/>
                                  <a:ea typeface="Cambria Math"/>
                                  <a:sym typeface="Symbol"/>
                                </a:rPr>
                                <m:t>→</m:t>
                              </m:r>
                              <m:r>
                                <a:rPr lang="en-US" b="1" i="1" smtClean="0">
                                  <a:latin typeface="Cambria Math"/>
                                  <a:ea typeface="Cambria Math"/>
                                  <a:sym typeface="Symbol"/>
                                </a:rPr>
                                <m:t>𝟏</m:t>
                              </m:r>
                            </m:lim>
                          </m:limLow>
                        </m:fName>
                        <m:e>
                          <m:d>
                            <m:dPr>
                              <m:ctrlPr>
                                <a:rPr lang="en-US" b="1" i="1" smtClean="0">
                                  <a:latin typeface="Cambria Math"/>
                                </a:rPr>
                              </m:ctrlPr>
                            </m:dPr>
                            <m:e>
                              <m:r>
                                <a:rPr lang="en-US" b="1" i="1" smtClean="0">
                                  <a:latin typeface="Cambria Math"/>
                                </a:rPr>
                                <m:t>𝑹</m:t>
                              </m:r>
                            </m:e>
                          </m:d>
                          <m:r>
                            <a:rPr lang="en-US" b="1" i="1" smtClean="0">
                              <a:latin typeface="Cambria Math"/>
                            </a:rPr>
                            <m:t>=</m:t>
                          </m:r>
                          <m:sPre>
                            <m:sPrePr>
                              <m:ctrlPr>
                                <a:rPr lang="en-US" b="1" i="1" smtClean="0">
                                  <a:latin typeface="Cambria Math"/>
                                </a:rPr>
                              </m:ctrlPr>
                            </m:sPrePr>
                            <m:sub/>
                            <m:sup>
                              <m:r>
                                <a:rPr lang="en-US" b="1" i="1" smtClean="0">
                                  <a:latin typeface="Cambria Math"/>
                                </a:rPr>
                                <m:t>+</m:t>
                              </m:r>
                            </m:sup>
                            <m:e>
                              <m:r>
                                <a:rPr lang="en-US" b="1" i="1" smtClean="0">
                                  <a:latin typeface="Cambria Math"/>
                                  <a:ea typeface="Cambria Math"/>
                                </a:rPr>
                                <m:t>∞</m:t>
                              </m:r>
                            </m:e>
                          </m:sPre>
                        </m:e>
                      </m:func>
                    </m:oMath>
                  </m:oMathPara>
                </a14:m>
                <a:endParaRPr lang="en-US" b="1" dirty="0"/>
              </a:p>
            </p:txBody>
          </p:sp>
        </mc:Choice>
        <mc:Fallback xmlns="">
          <p:sp>
            <p:nvSpPr>
              <p:cNvPr id="2" name="TextBox 1"/>
              <p:cNvSpPr txBox="1">
                <a:spLocks noRot="1" noChangeAspect="1" noMove="1" noResize="1" noEditPoints="1" noAdjustHandles="1" noChangeArrowheads="1" noChangeShapeType="1" noTextEdit="1"/>
              </p:cNvSpPr>
              <p:nvPr/>
            </p:nvSpPr>
            <p:spPr>
              <a:xfrm>
                <a:off x="7009484" y="3167934"/>
                <a:ext cx="1599284" cy="501291"/>
              </a:xfrm>
              <a:prstGeom prst="rect">
                <a:avLst/>
              </a:prstGeom>
              <a:blipFill rotWithShape="1">
                <a:blip r:embed="rId4"/>
                <a:stretch>
                  <a:fillRect b="-731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441748" y="3167934"/>
                <a:ext cx="1410194" cy="50129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func>
                        <m:funcPr>
                          <m:ctrlPr>
                            <a:rPr lang="en-US" b="1" i="1" smtClean="0">
                              <a:latin typeface="Cambria Math"/>
                            </a:rPr>
                          </m:ctrlPr>
                        </m:funcPr>
                        <m:fName>
                          <m:limLow>
                            <m:limLowPr>
                              <m:ctrlPr>
                                <a:rPr lang="en-US" b="1" i="1" smtClean="0">
                                  <a:latin typeface="Cambria Math"/>
                                </a:rPr>
                              </m:ctrlPr>
                            </m:limLowPr>
                            <m:e>
                              <m:r>
                                <a:rPr lang="en-US" b="1" i="0" smtClean="0">
                                  <a:latin typeface="Cambria Math"/>
                                </a:rPr>
                                <m:t>𝐥𝐢𝐦</m:t>
                              </m:r>
                            </m:e>
                            <m:lim>
                              <m:r>
                                <a:rPr lang="en-US" b="1" i="1" smtClean="0">
                                  <a:latin typeface="Cambria Math"/>
                                  <a:sym typeface="Symbol"/>
                                </a:rPr>
                                <m:t></m:t>
                              </m:r>
                              <m:r>
                                <a:rPr lang="en-US" b="1" i="1" smtClean="0">
                                  <a:latin typeface="Cambria Math"/>
                                  <a:ea typeface="Cambria Math"/>
                                  <a:sym typeface="Symbol"/>
                                </a:rPr>
                                <m:t>→</m:t>
                              </m:r>
                              <m:r>
                                <a:rPr lang="en-US" b="1" i="1" smtClean="0">
                                  <a:latin typeface="Cambria Math"/>
                                  <a:ea typeface="Cambria Math"/>
                                  <a:sym typeface="Symbol"/>
                                </a:rPr>
                                <m:t>𝟎</m:t>
                              </m:r>
                            </m:lim>
                          </m:limLow>
                        </m:fName>
                        <m:e>
                          <m:d>
                            <m:dPr>
                              <m:ctrlPr>
                                <a:rPr lang="en-US" b="1" i="1" smtClean="0">
                                  <a:latin typeface="Cambria Math"/>
                                </a:rPr>
                              </m:ctrlPr>
                            </m:dPr>
                            <m:e>
                              <m:r>
                                <a:rPr lang="en-US" b="1" i="1" smtClean="0">
                                  <a:latin typeface="Cambria Math"/>
                                </a:rPr>
                                <m:t>𝑹</m:t>
                              </m:r>
                            </m:e>
                          </m:d>
                          <m:r>
                            <a:rPr lang="en-US" b="1" i="1" smtClean="0">
                              <a:latin typeface="Cambria Math"/>
                            </a:rPr>
                            <m:t>=</m:t>
                          </m:r>
                          <m:r>
                            <a:rPr lang="en-US" b="1" i="1" smtClean="0">
                              <a:latin typeface="Cambria Math"/>
                            </a:rPr>
                            <m:t>𝟏</m:t>
                          </m:r>
                        </m:e>
                      </m:func>
                    </m:oMath>
                  </m:oMathPara>
                </a14:m>
                <a:endParaRPr lang="en-US" b="1" dirty="0"/>
              </a:p>
            </p:txBody>
          </p:sp>
        </mc:Choice>
        <mc:Fallback xmlns="">
          <p:sp>
            <p:nvSpPr>
              <p:cNvPr id="8" name="TextBox 7"/>
              <p:cNvSpPr txBox="1">
                <a:spLocks noRot="1" noChangeAspect="1" noMove="1" noResize="1" noEditPoints="1" noAdjustHandles="1" noChangeArrowheads="1" noChangeShapeType="1" noTextEdit="1"/>
              </p:cNvSpPr>
              <p:nvPr/>
            </p:nvSpPr>
            <p:spPr>
              <a:xfrm>
                <a:off x="441748" y="3167934"/>
                <a:ext cx="1410194" cy="501291"/>
              </a:xfrm>
              <a:prstGeom prst="rect">
                <a:avLst/>
              </a:prstGeom>
              <a:blipFill rotWithShape="1">
                <a:blip r:embed="rId5"/>
                <a:stretch>
                  <a:fillRect b="-7317"/>
                </a:stretch>
              </a:blipFill>
            </p:spPr>
            <p:txBody>
              <a:bodyPr/>
              <a:lstStyle/>
              <a:p>
                <a:r>
                  <a:rPr lang="en-US">
                    <a:noFill/>
                  </a:rPr>
                  <a:t> </a:t>
                </a:r>
              </a:p>
            </p:txBody>
          </p:sp>
        </mc:Fallback>
      </mc:AlternateContent>
      <p:sp>
        <p:nvSpPr>
          <p:cNvPr id="3" name="Rounded Rectangle 2"/>
          <p:cNvSpPr/>
          <p:nvPr/>
        </p:nvSpPr>
        <p:spPr>
          <a:xfrm>
            <a:off x="6399884" y="2508609"/>
            <a:ext cx="609600" cy="2667000"/>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p:cNvSpPr/>
          <p:nvPr/>
        </p:nvSpPr>
        <p:spPr>
          <a:xfrm rot="16200000">
            <a:off x="2145171" y="4035822"/>
            <a:ext cx="609600" cy="1196058"/>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0" y="6484115"/>
            <a:ext cx="599844" cy="400110"/>
          </a:xfrm>
          <a:prstGeom prst="rect">
            <a:avLst/>
          </a:prstGeom>
          <a:noFill/>
        </p:spPr>
        <p:txBody>
          <a:bodyPr wrap="none" rtlCol="0">
            <a:spAutoFit/>
          </a:bodyPr>
          <a:lstStyle/>
          <a:p>
            <a:r>
              <a:rPr lang="en-US" sz="2000" b="1" dirty="0" smtClean="0"/>
              <a:t>A30</a:t>
            </a:r>
            <a:endParaRPr lang="en-US" b="1" dirty="0"/>
          </a:p>
        </p:txBody>
      </p:sp>
      <p:sp>
        <p:nvSpPr>
          <p:cNvPr id="14" name="Rounded Rectangle 13"/>
          <p:cNvSpPr/>
          <p:nvPr/>
        </p:nvSpPr>
        <p:spPr>
          <a:xfrm rot="3047791">
            <a:off x="6142273" y="3734267"/>
            <a:ext cx="304800" cy="1189567"/>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3048000" y="1701225"/>
            <a:ext cx="2923032" cy="584775"/>
          </a:xfrm>
          <a:prstGeom prst="rect">
            <a:avLst/>
          </a:prstGeom>
          <a:noFill/>
        </p:spPr>
        <p:txBody>
          <a:bodyPr wrap="square" rtlCol="0">
            <a:spAutoFit/>
          </a:bodyPr>
          <a:lstStyle/>
          <a:p>
            <a:r>
              <a:rPr lang="en-US" sz="3200" b="1" dirty="0" smtClean="0">
                <a:latin typeface="Script MT Bold"/>
              </a:rPr>
              <a:t>R</a:t>
            </a:r>
            <a:r>
              <a:rPr lang="en-US" sz="3200" b="1" dirty="0" smtClean="0"/>
              <a:t> = 1 / ( 1 – </a:t>
            </a:r>
            <a:r>
              <a:rPr lang="en-US" sz="3200" b="1" dirty="0" smtClean="0">
                <a:sym typeface="Symbol"/>
              </a:rPr>
              <a:t></a:t>
            </a:r>
            <a:r>
              <a:rPr lang="en-US" sz="3200" b="1" dirty="0" smtClean="0"/>
              <a:t> )</a:t>
            </a:r>
            <a:endParaRPr lang="en-US" sz="3200" b="1" dirty="0"/>
          </a:p>
        </p:txBody>
      </p:sp>
    </p:spTree>
    <p:extLst>
      <p:ext uri="{BB962C8B-B14F-4D97-AF65-F5344CB8AC3E}">
        <p14:creationId xmlns:p14="http://schemas.microsoft.com/office/powerpoint/2010/main" val="3890525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27"/>
                                        </p:tgtEl>
                                        <p:attrNameLst>
                                          <p:attrName>style.visibility</p:attrName>
                                        </p:attrNameLst>
                                      </p:cBhvr>
                                      <p:to>
                                        <p:strVal val="visible"/>
                                      </p:to>
                                    </p:set>
                                    <p:anim calcmode="lin" valueType="num">
                                      <p:cBhvr additive="base">
                                        <p:cTn id="13" dur="500" fill="hold"/>
                                        <p:tgtEl>
                                          <p:spTgt spid="1027"/>
                                        </p:tgtEl>
                                        <p:attrNameLst>
                                          <p:attrName>ppt_x</p:attrName>
                                        </p:attrNameLst>
                                      </p:cBhvr>
                                      <p:tavLst>
                                        <p:tav tm="0">
                                          <p:val>
                                            <p:strVal val="#ppt_x"/>
                                          </p:val>
                                        </p:tav>
                                        <p:tav tm="100000">
                                          <p:val>
                                            <p:strVal val="#ppt_x"/>
                                          </p:val>
                                        </p:tav>
                                      </p:tavLst>
                                    </p:anim>
                                    <p:anim calcmode="lin" valueType="num">
                                      <p:cBhvr additive="base">
                                        <p:cTn id="14" dur="500" fill="hold"/>
                                        <p:tgtEl>
                                          <p:spTgt spid="102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500" fill="hold"/>
                                        <p:tgtEl>
                                          <p:spTgt spid="3"/>
                                        </p:tgtEl>
                                        <p:attrNameLst>
                                          <p:attrName>ppt_x</p:attrName>
                                        </p:attrNameLst>
                                      </p:cBhvr>
                                      <p:tavLst>
                                        <p:tav tm="0">
                                          <p:val>
                                            <p:strVal val="#ppt_x"/>
                                          </p:val>
                                        </p:tav>
                                        <p:tav tm="100000">
                                          <p:val>
                                            <p:strVal val="#ppt_x"/>
                                          </p:val>
                                        </p:tav>
                                      </p:tavLst>
                                    </p:anim>
                                    <p:anim calcmode="lin" valueType="num">
                                      <p:cBhvr additive="base">
                                        <p:cTn id="30" dur="500" fill="hold"/>
                                        <p:tgtEl>
                                          <p:spTgt spid="3"/>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additive="base">
                                        <p:cTn id="33" dur="500" fill="hold"/>
                                        <p:tgtEl>
                                          <p:spTgt spid="2"/>
                                        </p:tgtEl>
                                        <p:attrNameLst>
                                          <p:attrName>ppt_x</p:attrName>
                                        </p:attrNameLst>
                                      </p:cBhvr>
                                      <p:tavLst>
                                        <p:tav tm="0">
                                          <p:val>
                                            <p:strVal val="#ppt_x"/>
                                          </p:val>
                                        </p:tav>
                                        <p:tav tm="100000">
                                          <p:val>
                                            <p:strVal val="#ppt_x"/>
                                          </p:val>
                                        </p:tav>
                                      </p:tavLst>
                                    </p:anim>
                                    <p:anim calcmode="lin" valueType="num">
                                      <p:cBhvr additive="base">
                                        <p:cTn id="3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fill="hold"/>
                                        <p:tgtEl>
                                          <p:spTgt spid="18"/>
                                        </p:tgtEl>
                                        <p:attrNameLst>
                                          <p:attrName>ppt_x</p:attrName>
                                        </p:attrNameLst>
                                      </p:cBhvr>
                                      <p:tavLst>
                                        <p:tav tm="0">
                                          <p:val>
                                            <p:strVal val="#ppt_x"/>
                                          </p:val>
                                        </p:tav>
                                        <p:tav tm="100000">
                                          <p:val>
                                            <p:strVal val="#ppt_x"/>
                                          </p:val>
                                        </p:tav>
                                      </p:tavLst>
                                    </p:anim>
                                    <p:anim calcmode="lin" valueType="num">
                                      <p:cBhvr additive="base">
                                        <p:cTn id="4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 presetClass="exit" presetSubtype="0" fill="hold" grpId="1" nodeType="clickEffect">
                                  <p:stCondLst>
                                    <p:cond delay="0"/>
                                  </p:stCondLst>
                                  <p:childTnLst>
                                    <p:set>
                                      <p:cBhvr>
                                        <p:cTn id="44" dur="1" fill="hold">
                                          <p:stCondLst>
                                            <p:cond delay="0"/>
                                          </p:stCondLst>
                                        </p:cTn>
                                        <p:tgtEl>
                                          <p:spTgt spid="12"/>
                                        </p:tgtEl>
                                        <p:attrNameLst>
                                          <p:attrName>style.visibility</p:attrName>
                                        </p:attrNameLst>
                                      </p:cBhvr>
                                      <p:to>
                                        <p:strVal val="hidden"/>
                                      </p:to>
                                    </p:set>
                                  </p:childTnLst>
                                </p:cTn>
                              </p:par>
                              <p:par>
                                <p:cTn id="45" presetID="1" presetClass="exit" presetSubtype="0" fill="hold" grpId="1" nodeType="withEffect">
                                  <p:stCondLst>
                                    <p:cond delay="0"/>
                                  </p:stCondLst>
                                  <p:childTnLst>
                                    <p:set>
                                      <p:cBhvr>
                                        <p:cTn id="46" dur="1" fill="hold">
                                          <p:stCondLst>
                                            <p:cond delay="0"/>
                                          </p:stCondLst>
                                        </p:cTn>
                                        <p:tgtEl>
                                          <p:spTgt spid="3"/>
                                        </p:tgtEl>
                                        <p:attrNameLst>
                                          <p:attrName>style.visibility</p:attrName>
                                        </p:attrNameLst>
                                      </p:cBhvr>
                                      <p:to>
                                        <p:strVal val="hidden"/>
                                      </p:to>
                                    </p:set>
                                  </p:childTnLst>
                                </p:cTn>
                              </p:par>
                              <p:par>
                                <p:cTn id="47" presetID="2" presetClass="entr" presetSubtype="4"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 grpId="0"/>
      <p:bldP spid="8" grpId="0"/>
      <p:bldP spid="3" grpId="0" animBg="1"/>
      <p:bldP spid="3" grpId="1" animBg="1"/>
      <p:bldP spid="12" grpId="0" animBg="1"/>
      <p:bldP spid="12" grpId="1" animBg="1"/>
      <p:bldP spid="14" grpId="0" animBg="1"/>
      <p:bldP spid="1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3"/>
          <a:stretch>
            <a:fillRect/>
          </a:stretch>
        </p:blipFill>
        <p:spPr>
          <a:xfrm>
            <a:off x="685800" y="1524000"/>
            <a:ext cx="7696200" cy="4267200"/>
          </a:xfrm>
          <a:prstGeom prst="rect">
            <a:avLst/>
          </a:prstGeom>
        </p:spPr>
      </p:pic>
      <p:sp>
        <p:nvSpPr>
          <p:cNvPr id="3" name="Title 1"/>
          <p:cNvSpPr txBox="1">
            <a:spLocks/>
          </p:cNvSpPr>
          <p:nvPr/>
        </p:nvSpPr>
        <p:spPr>
          <a:xfrm>
            <a:off x="457200" y="0"/>
            <a:ext cx="8229600" cy="914400"/>
          </a:xfrm>
          <a:prstGeom prst="rect">
            <a:avLst/>
          </a:prstGeom>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Classic Presentation of </a:t>
            </a:r>
            <a:r>
              <a:rPr lang="en-US" dirty="0" smtClean="0">
                <a:latin typeface="Script MT Bold"/>
                <a:sym typeface="Symbol"/>
              </a:rPr>
              <a:t>R</a:t>
            </a:r>
            <a:r>
              <a:rPr lang="en-US" dirty="0" smtClean="0"/>
              <a:t> “Knee Curve”</a:t>
            </a:r>
            <a:endParaRPr lang="en-US" dirty="0"/>
          </a:p>
        </p:txBody>
      </p:sp>
      <p:sp>
        <p:nvSpPr>
          <p:cNvPr id="4" name="Rounded Rectangle 3"/>
          <p:cNvSpPr/>
          <p:nvPr/>
        </p:nvSpPr>
        <p:spPr>
          <a:xfrm rot="17791242">
            <a:off x="6821868" y="910702"/>
            <a:ext cx="609600" cy="2589717"/>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0" y="6484115"/>
            <a:ext cx="599844" cy="400110"/>
          </a:xfrm>
          <a:prstGeom prst="rect">
            <a:avLst/>
          </a:prstGeom>
          <a:noFill/>
        </p:spPr>
        <p:txBody>
          <a:bodyPr wrap="none" rtlCol="0">
            <a:spAutoFit/>
          </a:bodyPr>
          <a:lstStyle/>
          <a:p>
            <a:r>
              <a:rPr lang="en-US" sz="2000" b="1" dirty="0" smtClean="0"/>
              <a:t>A31</a:t>
            </a:r>
            <a:endParaRPr lang="en-US" b="1" dirty="0"/>
          </a:p>
        </p:txBody>
      </p:sp>
    </p:spTree>
    <p:extLst>
      <p:ext uri="{BB962C8B-B14F-4D97-AF65-F5344CB8AC3E}">
        <p14:creationId xmlns:p14="http://schemas.microsoft.com/office/powerpoint/2010/main" val="2780422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761"/>
            <a:ext cx="8229600" cy="1143000"/>
          </a:xfrm>
        </p:spPr>
        <p:txBody>
          <a:bodyPr/>
          <a:lstStyle/>
          <a:p>
            <a:r>
              <a:rPr lang="en-US" dirty="0" smtClean="0"/>
              <a:t>Outline of Presentation</a:t>
            </a:r>
            <a:endParaRPr lang="en-US" dirty="0"/>
          </a:p>
        </p:txBody>
      </p:sp>
      <p:sp>
        <p:nvSpPr>
          <p:cNvPr id="3" name="Content Placeholder 2"/>
          <p:cNvSpPr>
            <a:spLocks noGrp="1"/>
          </p:cNvSpPr>
          <p:nvPr>
            <p:ph idx="1"/>
          </p:nvPr>
        </p:nvSpPr>
        <p:spPr>
          <a:xfrm>
            <a:off x="457200" y="1066800"/>
            <a:ext cx="8229600" cy="4525963"/>
          </a:xfrm>
        </p:spPr>
        <p:txBody>
          <a:bodyPr>
            <a:normAutofit fontScale="62500" lnSpcReduction="20000"/>
          </a:bodyPr>
          <a:lstStyle/>
          <a:p>
            <a:r>
              <a:rPr lang="en-US" dirty="0" smtClean="0"/>
              <a:t>Introduction/Context</a:t>
            </a:r>
          </a:p>
          <a:p>
            <a:r>
              <a:rPr lang="en-US" dirty="0" smtClean="0"/>
              <a:t>Computational Demonstrations</a:t>
            </a:r>
          </a:p>
          <a:p>
            <a:pPr lvl="1"/>
            <a:r>
              <a:rPr lang="en-US" dirty="0"/>
              <a:t>Brief Description of Model Ecosystem</a:t>
            </a:r>
          </a:p>
          <a:p>
            <a:pPr lvl="1"/>
            <a:r>
              <a:rPr lang="en-US" dirty="0" smtClean="0"/>
              <a:t>Demonstration of evolving population</a:t>
            </a:r>
          </a:p>
          <a:p>
            <a:pPr lvl="1"/>
            <a:r>
              <a:rPr lang="en-US" dirty="0" smtClean="0"/>
              <a:t>Demonstration of system-level behaviour</a:t>
            </a:r>
          </a:p>
          <a:p>
            <a:pPr lvl="1"/>
            <a:r>
              <a:rPr lang="en-US" dirty="0" smtClean="0"/>
              <a:t>Demonstration of Jevon’s Paradox</a:t>
            </a:r>
          </a:p>
          <a:p>
            <a:r>
              <a:rPr lang="en-US" dirty="0" smtClean="0"/>
              <a:t>Mathematical Explorations</a:t>
            </a:r>
          </a:p>
          <a:p>
            <a:pPr lvl="1"/>
            <a:r>
              <a:rPr lang="en-US" dirty="0" smtClean="0"/>
              <a:t>Definitions</a:t>
            </a:r>
          </a:p>
          <a:p>
            <a:pPr lvl="2"/>
            <a:r>
              <a:rPr lang="en-US" dirty="0" smtClean="0"/>
              <a:t>Micro-Factors of Production and ICBT Curve Sets</a:t>
            </a:r>
          </a:p>
          <a:p>
            <a:pPr lvl="2"/>
            <a:r>
              <a:rPr lang="en-US" dirty="0" smtClean="0"/>
              <a:t>Efficiency (</a:t>
            </a:r>
            <a:r>
              <a:rPr lang="en-US" dirty="0" smtClean="0">
                <a:sym typeface="Symbol"/>
              </a:rPr>
              <a:t></a:t>
            </a:r>
            <a:r>
              <a:rPr lang="en-US" dirty="0" smtClean="0"/>
              <a:t>), Return on Investment (</a:t>
            </a:r>
            <a:r>
              <a:rPr lang="en-US" dirty="0" smtClean="0">
                <a:latin typeface="Script MT Bold"/>
              </a:rPr>
              <a:t>R</a:t>
            </a:r>
            <a:r>
              <a:rPr lang="en-US" dirty="0" smtClean="0"/>
              <a:t>), Power (</a:t>
            </a:r>
            <a:r>
              <a:rPr lang="en-US" dirty="0" smtClean="0">
                <a:sym typeface="Symbol"/>
              </a:rPr>
              <a:t></a:t>
            </a:r>
            <a:r>
              <a:rPr lang="en-US" dirty="0" smtClean="0"/>
              <a:t>)</a:t>
            </a:r>
          </a:p>
          <a:p>
            <a:pPr lvl="1"/>
            <a:r>
              <a:rPr lang="en-US" dirty="0" smtClean="0"/>
              <a:t>Goldilocks Curves </a:t>
            </a:r>
          </a:p>
          <a:p>
            <a:pPr lvl="1"/>
            <a:r>
              <a:rPr lang="en-US" dirty="0" smtClean="0"/>
              <a:t>Galbraith’s Theory of the Firm</a:t>
            </a:r>
          </a:p>
          <a:p>
            <a:pPr lvl="1"/>
            <a:r>
              <a:rPr lang="en-US" dirty="0" smtClean="0"/>
              <a:t>Growth and Decay – Two Competing Paradigms</a:t>
            </a:r>
          </a:p>
          <a:p>
            <a:pPr lvl="1"/>
            <a:r>
              <a:rPr lang="en-US" dirty="0" smtClean="0"/>
              <a:t>Metabolic Growth – Discrete-time formulae</a:t>
            </a:r>
          </a:p>
          <a:p>
            <a:pPr lvl="1"/>
            <a:r>
              <a:rPr lang="en-US" dirty="0" smtClean="0"/>
              <a:t>System boundaries – Eliminating externalities</a:t>
            </a:r>
          </a:p>
          <a:p>
            <a:endParaRPr lang="en-US" dirty="0" smtClean="0"/>
          </a:p>
          <a:p>
            <a:endParaRPr lang="en-US" dirty="0"/>
          </a:p>
        </p:txBody>
      </p:sp>
      <p:sp>
        <p:nvSpPr>
          <p:cNvPr id="5" name="Left Arrow 4"/>
          <p:cNvSpPr/>
          <p:nvPr/>
        </p:nvSpPr>
        <p:spPr>
          <a:xfrm>
            <a:off x="3956462" y="2878282"/>
            <a:ext cx="1524000" cy="685800"/>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0" y="6484115"/>
            <a:ext cx="599844" cy="400110"/>
          </a:xfrm>
          <a:prstGeom prst="rect">
            <a:avLst/>
          </a:prstGeom>
          <a:noFill/>
        </p:spPr>
        <p:txBody>
          <a:bodyPr wrap="none" rtlCol="0">
            <a:spAutoFit/>
          </a:bodyPr>
          <a:lstStyle/>
          <a:p>
            <a:r>
              <a:rPr lang="en-US" sz="2000" b="1" dirty="0" smtClean="0"/>
              <a:t>A32</a:t>
            </a:r>
            <a:endParaRPr lang="en-US" b="1" dirty="0"/>
          </a:p>
        </p:txBody>
      </p:sp>
      <p:sp>
        <p:nvSpPr>
          <p:cNvPr id="4" name="Right Brace 3"/>
          <p:cNvSpPr/>
          <p:nvPr/>
        </p:nvSpPr>
        <p:spPr>
          <a:xfrm>
            <a:off x="5783461" y="3859479"/>
            <a:ext cx="391886" cy="1318163"/>
          </a:xfrm>
          <a:prstGeom prst="rightBrace">
            <a:avLst/>
          </a:prstGeom>
          <a:ln w="762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50911" y="3636161"/>
            <a:ext cx="2146324" cy="1213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51060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grpId="0" nodeType="clickEffect">
                                  <p:stCondLst>
                                    <p:cond delay="0"/>
                                  </p:stCondLst>
                                  <p:childTnLst>
                                    <p:animEffect transition="out" filter="fade">
                                      <p:cBhvr>
                                        <p:cTn id="6" dur="1000"/>
                                        <p:tgtEl>
                                          <p:spTgt spid="5"/>
                                        </p:tgtEl>
                                      </p:cBhvr>
                                    </p:animEffect>
                                    <p:anim calcmode="lin" valueType="num">
                                      <p:cBhvr>
                                        <p:cTn id="7" dur="1000"/>
                                        <p:tgtEl>
                                          <p:spTgt spid="5"/>
                                        </p:tgtEl>
                                        <p:attrNameLst>
                                          <p:attrName>ppt_x</p:attrName>
                                        </p:attrNameLst>
                                      </p:cBhvr>
                                      <p:tavLst>
                                        <p:tav tm="0">
                                          <p:val>
                                            <p:strVal val="ppt_x"/>
                                          </p:val>
                                        </p:tav>
                                        <p:tav tm="100000">
                                          <p:val>
                                            <p:strVal val="ppt_x"/>
                                          </p:val>
                                        </p:tav>
                                      </p:tavLst>
                                    </p:anim>
                                    <p:anim calcmode="lin" valueType="num">
                                      <p:cBhvr>
                                        <p:cTn id="8" dur="1000"/>
                                        <p:tgtEl>
                                          <p:spTgt spid="5"/>
                                        </p:tgtEl>
                                        <p:attrNameLst>
                                          <p:attrName>ppt_y</p:attrName>
                                        </p:attrNameLst>
                                      </p:cBhvr>
                                      <p:tavLst>
                                        <p:tav tm="0">
                                          <p:val>
                                            <p:strVal val="ppt_y"/>
                                          </p:val>
                                        </p:tav>
                                        <p:tav tm="100000">
                                          <p:val>
                                            <p:strVal val="ppt_y+.1"/>
                                          </p:val>
                                        </p:tav>
                                      </p:tavLst>
                                    </p:anim>
                                    <p:set>
                                      <p:cBhvr>
                                        <p:cTn id="9" dur="1" fill="hold">
                                          <p:stCondLst>
                                            <p:cond delay="999"/>
                                          </p:stCondLst>
                                        </p:cTn>
                                        <p:tgtEl>
                                          <p:spTgt spid="5"/>
                                        </p:tgtEl>
                                        <p:attrNameLst>
                                          <p:attrName>style.visibility</p:attrName>
                                        </p:attrNameLst>
                                      </p:cBhvr>
                                      <p:to>
                                        <p:strVal val="hidden"/>
                                      </p:to>
                                    </p:set>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txBox="1">
            <a:spLocks/>
          </p:cNvSpPr>
          <p:nvPr/>
        </p:nvSpPr>
        <p:spPr>
          <a:xfrm>
            <a:off x="457200" y="0"/>
            <a:ext cx="8229600" cy="13716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Maximum Power</a:t>
            </a:r>
            <a:endParaRPr lang="en-US" dirty="0"/>
          </a:p>
        </p:txBody>
      </p:sp>
      <p:sp>
        <p:nvSpPr>
          <p:cNvPr id="4" name="TextBox 3"/>
          <p:cNvSpPr txBox="1"/>
          <p:nvPr/>
        </p:nvSpPr>
        <p:spPr>
          <a:xfrm>
            <a:off x="895350" y="1143000"/>
            <a:ext cx="7239000" cy="3570208"/>
          </a:xfrm>
          <a:prstGeom prst="rect">
            <a:avLst/>
          </a:prstGeom>
          <a:noFill/>
        </p:spPr>
        <p:txBody>
          <a:bodyPr wrap="square" rtlCol="0">
            <a:spAutoFit/>
          </a:bodyPr>
          <a:lstStyle/>
          <a:p>
            <a:r>
              <a:rPr lang="en-US" b="1" u="sng" dirty="0" smtClean="0"/>
              <a:t>Insight From Lotka’ Papers of 1922</a:t>
            </a:r>
            <a:endParaRPr lang="en-US" b="1" u="sng" dirty="0"/>
          </a:p>
          <a:p>
            <a:pPr marL="285750" indent="-285750">
              <a:buFont typeface="Arial" panose="020B0604020202020204" pitchFamily="34" charset="0"/>
              <a:buChar char="•"/>
            </a:pPr>
            <a:r>
              <a:rPr lang="en-US" dirty="0" smtClean="0"/>
              <a:t>System-wide chains of energy transformations can be rated for their total throughput of energy (I.e. </a:t>
            </a:r>
            <a:r>
              <a:rPr lang="en-US" b="1" dirty="0" smtClean="0"/>
              <a:t>P</a:t>
            </a:r>
            <a:r>
              <a:rPr lang="en-US" b="1" baseline="-25000" dirty="0" smtClean="0"/>
              <a:t>I</a:t>
            </a:r>
            <a:r>
              <a:rPr lang="en-US" b="1" dirty="0" smtClean="0"/>
              <a:t>(W)</a:t>
            </a:r>
            <a:r>
              <a:rPr lang="en-US" dirty="0" smtClean="0"/>
              <a:t>)</a:t>
            </a:r>
            <a:endParaRPr lang="en-US" dirty="0"/>
          </a:p>
          <a:p>
            <a:pPr marL="285750" indent="-285750">
              <a:buFont typeface="Arial" panose="020B0604020202020204" pitchFamily="34" charset="0"/>
              <a:buChar char="•"/>
            </a:pPr>
            <a:r>
              <a:rPr lang="en-US" dirty="0" smtClean="0"/>
              <a:t>‘Natural Selection’ ensures the persistence of those </a:t>
            </a:r>
            <a:r>
              <a:rPr lang="en-US" sz="2000" b="1" dirty="0" smtClean="0">
                <a:solidFill>
                  <a:srgbClr val="00B0F0"/>
                </a:solidFill>
              </a:rPr>
              <a:t>system-wide chains of energy transformations</a:t>
            </a:r>
            <a:r>
              <a:rPr lang="en-US" dirty="0" smtClean="0"/>
              <a:t> with </a:t>
            </a:r>
            <a:r>
              <a:rPr lang="en-US" sz="2000" b="1" dirty="0" smtClean="0">
                <a:solidFill>
                  <a:srgbClr val="FF0000"/>
                </a:solidFill>
              </a:rPr>
              <a:t>maximal destructive power</a:t>
            </a:r>
            <a:r>
              <a:rPr lang="en-US" dirty="0" smtClean="0"/>
              <a:t>.</a:t>
            </a:r>
            <a:endParaRPr lang="en-US" dirty="0">
              <a:sym typeface="Symbol"/>
            </a:endParaRPr>
          </a:p>
          <a:p>
            <a:r>
              <a:rPr lang="en-US" b="1" u="sng" dirty="0" smtClean="0"/>
              <a:t>Insight from Odum and Pinkerton’s Paper of 1955</a:t>
            </a:r>
          </a:p>
          <a:p>
            <a:pPr marL="285750" indent="-285750">
              <a:buFont typeface="Arial" panose="020B0604020202020204" pitchFamily="34" charset="0"/>
              <a:buChar char="•"/>
            </a:pPr>
            <a:r>
              <a:rPr lang="en-US" dirty="0" smtClean="0"/>
              <a:t>Focus on flux of “Still Useful Energy” (I.e. </a:t>
            </a:r>
            <a:r>
              <a:rPr lang="en-US" b="1" dirty="0" smtClean="0"/>
              <a:t>P</a:t>
            </a:r>
            <a:r>
              <a:rPr lang="en-US" b="1" baseline="-25000" dirty="0" smtClean="0"/>
              <a:t>B</a:t>
            </a:r>
            <a:r>
              <a:rPr lang="en-US" b="1" dirty="0" smtClean="0"/>
              <a:t>(W)</a:t>
            </a:r>
            <a:r>
              <a:rPr lang="en-US" dirty="0" smtClean="0"/>
              <a:t>) within a single simple energy transformation.</a:t>
            </a:r>
          </a:p>
          <a:p>
            <a:pPr marL="285750" indent="-285750">
              <a:buFont typeface="Arial" panose="020B0604020202020204" pitchFamily="34" charset="0"/>
              <a:buChar char="•"/>
            </a:pPr>
            <a:r>
              <a:rPr lang="en-US" dirty="0" smtClean="0"/>
              <a:t>Make a scatter graph of </a:t>
            </a:r>
            <a:r>
              <a:rPr lang="en-US" b="1" dirty="0" smtClean="0"/>
              <a:t>P</a:t>
            </a:r>
            <a:r>
              <a:rPr lang="en-US" b="1" baseline="-25000" dirty="0" smtClean="0"/>
              <a:t>B</a:t>
            </a:r>
            <a:r>
              <a:rPr lang="en-US" b="1" dirty="0" smtClean="0"/>
              <a:t>(W)</a:t>
            </a:r>
            <a:r>
              <a:rPr lang="en-US" dirty="0" smtClean="0"/>
              <a:t> vs </a:t>
            </a:r>
            <a:r>
              <a:rPr lang="en-US" b="1" dirty="0" smtClean="0">
                <a:sym typeface="Symbol"/>
              </a:rPr>
              <a:t>(W)</a:t>
            </a:r>
          </a:p>
          <a:p>
            <a:pPr marL="285750" indent="-285750">
              <a:buFont typeface="Arial" panose="020B0604020202020204" pitchFamily="34" charset="0"/>
              <a:buChar char="•"/>
            </a:pPr>
            <a:r>
              <a:rPr lang="en-US" dirty="0" smtClean="0"/>
              <a:t>‘Natural Selection’ ensures the persistence of those </a:t>
            </a:r>
            <a:r>
              <a:rPr lang="en-US" sz="2000" b="1" dirty="0" smtClean="0">
                <a:solidFill>
                  <a:srgbClr val="00B0F0"/>
                </a:solidFill>
              </a:rPr>
              <a:t>simple energy transformations</a:t>
            </a:r>
            <a:r>
              <a:rPr lang="en-US" dirty="0" smtClean="0"/>
              <a:t> with </a:t>
            </a:r>
            <a:r>
              <a:rPr lang="en-US" sz="2000" b="1" dirty="0" smtClean="0">
                <a:solidFill>
                  <a:srgbClr val="FF0000"/>
                </a:solidFill>
              </a:rPr>
              <a:t>maximal preservative power</a:t>
            </a:r>
            <a:r>
              <a:rPr lang="en-US" dirty="0" smtClean="0"/>
              <a:t>.</a:t>
            </a:r>
            <a:endParaRPr lang="en-US" dirty="0"/>
          </a:p>
        </p:txBody>
      </p:sp>
      <p:sp>
        <p:nvSpPr>
          <p:cNvPr id="9" name="TextBox 8"/>
          <p:cNvSpPr txBox="1"/>
          <p:nvPr/>
        </p:nvSpPr>
        <p:spPr>
          <a:xfrm>
            <a:off x="651510" y="4724400"/>
            <a:ext cx="7772400" cy="1600438"/>
          </a:xfrm>
          <a:prstGeom prst="rect">
            <a:avLst/>
          </a:prstGeom>
          <a:noFill/>
        </p:spPr>
        <p:txBody>
          <a:bodyPr wrap="square" rtlCol="0">
            <a:spAutoFit/>
          </a:bodyPr>
          <a:lstStyle/>
          <a:p>
            <a:pPr marL="285750" indent="-285750">
              <a:buFont typeface="Arial" panose="020B0604020202020204" pitchFamily="34" charset="0"/>
              <a:buChar char="•"/>
            </a:pPr>
            <a:r>
              <a:rPr lang="en-US" sz="1400" i="1" dirty="0"/>
              <a:t>A</a:t>
            </a:r>
            <a:r>
              <a:rPr lang="en-US" sz="1400" i="1" dirty="0" smtClean="0"/>
              <a:t>. J. Lotka </a:t>
            </a:r>
            <a:r>
              <a:rPr lang="en-US" sz="1400" i="1" dirty="0"/>
              <a:t>(1922) 'Contribution to the Energetics of Evolution', Proceedings of the National Academy of Sciences of the United States of America, Vol. 8, No. 6 (Jun. 15, 1922), pp. 147-151.</a:t>
            </a:r>
            <a:endParaRPr lang="en-US" sz="1400" i="1" dirty="0" smtClean="0"/>
          </a:p>
          <a:p>
            <a:pPr marL="285750" indent="-285750">
              <a:buFont typeface="Arial" panose="020B0604020202020204" pitchFamily="34" charset="0"/>
              <a:buChar char="•"/>
            </a:pPr>
            <a:r>
              <a:rPr lang="en-US" sz="1400" i="1" dirty="0" smtClean="0"/>
              <a:t>A. J. Lotka </a:t>
            </a:r>
            <a:r>
              <a:rPr lang="en-US" sz="1400" i="1" dirty="0"/>
              <a:t>(1922) 'Natural Selection as a Physical Principle', Proceedings of the National Academy of Sciences of the United States of America, Vol. 8, No. 6 (Jun. 15, 1922), pp. 151-154</a:t>
            </a:r>
            <a:r>
              <a:rPr lang="en-US" sz="1400" i="1" dirty="0" smtClean="0"/>
              <a:t>.</a:t>
            </a:r>
          </a:p>
          <a:p>
            <a:pPr marL="285750" indent="-285750">
              <a:buFont typeface="Arial" panose="020B0604020202020204" pitchFamily="34" charset="0"/>
              <a:buChar char="•"/>
            </a:pPr>
            <a:r>
              <a:rPr lang="en-US" sz="1400" i="1" dirty="0"/>
              <a:t>H. T</a:t>
            </a:r>
            <a:r>
              <a:rPr lang="en-US" sz="1400" i="1" dirty="0" smtClean="0"/>
              <a:t>. Odum &amp; R. C. Pinkerton (1955) ‘Time’s </a:t>
            </a:r>
            <a:r>
              <a:rPr lang="en-US" sz="1400" i="1" dirty="0"/>
              <a:t>speed regulator:  The </a:t>
            </a:r>
            <a:r>
              <a:rPr lang="en-US" sz="1400" b="1" i="1" dirty="0">
                <a:solidFill>
                  <a:srgbClr val="FF0000"/>
                </a:solidFill>
              </a:rPr>
              <a:t>optimum efficiency</a:t>
            </a:r>
            <a:r>
              <a:rPr lang="en-US" sz="1400" i="1" dirty="0"/>
              <a:t> for maximum power output in physical and biological </a:t>
            </a:r>
            <a:r>
              <a:rPr lang="en-US" sz="1400" i="1" dirty="0" smtClean="0"/>
              <a:t>systems’, </a:t>
            </a:r>
            <a:r>
              <a:rPr lang="en-US" sz="1400" i="1" dirty="0"/>
              <a:t>American Scientist, Vol. 43, No. 2 (</a:t>
            </a:r>
            <a:r>
              <a:rPr lang="en-US" sz="1400" i="1" dirty="0" smtClean="0"/>
              <a:t>April </a:t>
            </a:r>
            <a:r>
              <a:rPr lang="en-US" sz="1400" i="1" dirty="0"/>
              <a:t>1955), pp. 331-343.</a:t>
            </a:r>
          </a:p>
        </p:txBody>
      </p:sp>
      <p:sp>
        <p:nvSpPr>
          <p:cNvPr id="2" name="TextBox 1"/>
          <p:cNvSpPr txBox="1"/>
          <p:nvPr/>
        </p:nvSpPr>
        <p:spPr>
          <a:xfrm rot="16200000">
            <a:off x="-57150" y="1715869"/>
            <a:ext cx="1524000" cy="646331"/>
          </a:xfrm>
          <a:prstGeom prst="rect">
            <a:avLst/>
          </a:prstGeom>
          <a:noFill/>
        </p:spPr>
        <p:txBody>
          <a:bodyPr wrap="square" rtlCol="0">
            <a:spAutoFit/>
          </a:bodyPr>
          <a:lstStyle/>
          <a:p>
            <a:pPr algn="ctr"/>
            <a:r>
              <a:rPr lang="en-US" dirty="0" smtClean="0"/>
              <a:t>Maximal</a:t>
            </a:r>
          </a:p>
          <a:p>
            <a:pPr algn="ctr"/>
            <a:r>
              <a:rPr lang="en-US" dirty="0" smtClean="0"/>
              <a:t>Effectiveness</a:t>
            </a:r>
            <a:endParaRPr lang="en-US" dirty="0"/>
          </a:p>
        </p:txBody>
      </p:sp>
      <p:sp>
        <p:nvSpPr>
          <p:cNvPr id="6" name="TextBox 5"/>
          <p:cNvSpPr txBox="1"/>
          <p:nvPr/>
        </p:nvSpPr>
        <p:spPr>
          <a:xfrm rot="16200000">
            <a:off x="-57149" y="3335804"/>
            <a:ext cx="1524000" cy="646331"/>
          </a:xfrm>
          <a:prstGeom prst="rect">
            <a:avLst/>
          </a:prstGeom>
          <a:noFill/>
        </p:spPr>
        <p:txBody>
          <a:bodyPr wrap="square" rtlCol="0">
            <a:spAutoFit/>
          </a:bodyPr>
          <a:lstStyle/>
          <a:p>
            <a:pPr algn="ctr"/>
            <a:r>
              <a:rPr lang="en-US" dirty="0" smtClean="0"/>
              <a:t>Optimal Efficiency</a:t>
            </a:r>
            <a:endParaRPr lang="en-US" dirty="0"/>
          </a:p>
        </p:txBody>
      </p:sp>
      <p:sp>
        <p:nvSpPr>
          <p:cNvPr id="3" name="Oval 2"/>
          <p:cNvSpPr/>
          <p:nvPr/>
        </p:nvSpPr>
        <p:spPr>
          <a:xfrm>
            <a:off x="5486400" y="5524619"/>
            <a:ext cx="1981200" cy="418981"/>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0" y="6484115"/>
            <a:ext cx="599844" cy="400110"/>
          </a:xfrm>
          <a:prstGeom prst="rect">
            <a:avLst/>
          </a:prstGeom>
          <a:noFill/>
        </p:spPr>
        <p:txBody>
          <a:bodyPr wrap="none" rtlCol="0">
            <a:spAutoFit/>
          </a:bodyPr>
          <a:lstStyle/>
          <a:p>
            <a:r>
              <a:rPr lang="en-US" sz="2000" b="1" dirty="0" smtClean="0"/>
              <a:t>A33</a:t>
            </a:r>
            <a:endParaRPr lang="en-US" b="1" dirty="0"/>
          </a:p>
        </p:txBody>
      </p:sp>
    </p:spTree>
    <p:extLst>
      <p:ext uri="{BB962C8B-B14F-4D97-AF65-F5344CB8AC3E}">
        <p14:creationId xmlns:p14="http://schemas.microsoft.com/office/powerpoint/2010/main" val="17701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fade">
                                      <p:cBhvr>
                                        <p:cTn id="10" dur="500"/>
                                        <p:tgtEl>
                                          <p:spTgt spid="4">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fade">
                                      <p:cBhvr>
                                        <p:cTn id="13" dur="500"/>
                                        <p:tgtEl>
                                          <p:spTgt spid="4">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par>
                                <p:cTn id="17" presetID="10" presetClass="entr" presetSubtype="0" fill="hold" nodeType="with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animEffect transition="in" filter="fade">
                                      <p:cBhvr>
                                        <p:cTn id="19" dur="500"/>
                                        <p:tgtEl>
                                          <p:spTgt spid="9">
                                            <p:txEl>
                                              <p:pRg st="0" end="0"/>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9">
                                            <p:txEl>
                                              <p:pRg st="1" end="1"/>
                                            </p:txEl>
                                          </p:spTgt>
                                        </p:tgtEl>
                                        <p:attrNameLst>
                                          <p:attrName>style.visibility</p:attrName>
                                        </p:attrNameLst>
                                      </p:cBhvr>
                                      <p:to>
                                        <p:strVal val="visible"/>
                                      </p:to>
                                    </p:set>
                                    <p:animEffect transition="in" filter="fade">
                                      <p:cBhvr>
                                        <p:cTn id="22" dur="500"/>
                                        <p:tgtEl>
                                          <p:spTgt spid="9">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fade">
                                      <p:cBhvr>
                                        <p:cTn id="27" dur="500"/>
                                        <p:tgtEl>
                                          <p:spTgt spid="4">
                                            <p:txEl>
                                              <p:pRg st="3" end="3"/>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4">
                                            <p:txEl>
                                              <p:pRg st="4" end="4"/>
                                            </p:txEl>
                                          </p:spTgt>
                                        </p:tgtEl>
                                        <p:attrNameLst>
                                          <p:attrName>style.visibility</p:attrName>
                                        </p:attrNameLst>
                                      </p:cBhvr>
                                      <p:to>
                                        <p:strVal val="visible"/>
                                      </p:to>
                                    </p:set>
                                    <p:animEffect transition="in" filter="fade">
                                      <p:cBhvr>
                                        <p:cTn id="30" dur="500"/>
                                        <p:tgtEl>
                                          <p:spTgt spid="4">
                                            <p:txEl>
                                              <p:pRg st="4" end="4"/>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4">
                                            <p:txEl>
                                              <p:pRg st="5" end="5"/>
                                            </p:txEl>
                                          </p:spTgt>
                                        </p:tgtEl>
                                        <p:attrNameLst>
                                          <p:attrName>style.visibility</p:attrName>
                                        </p:attrNameLst>
                                      </p:cBhvr>
                                      <p:to>
                                        <p:strVal val="visible"/>
                                      </p:to>
                                    </p:set>
                                    <p:animEffect transition="in" filter="fade">
                                      <p:cBhvr>
                                        <p:cTn id="33" dur="500"/>
                                        <p:tgtEl>
                                          <p:spTgt spid="4">
                                            <p:txEl>
                                              <p:pRg st="5" end="5"/>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4">
                                            <p:txEl>
                                              <p:pRg st="6" end="6"/>
                                            </p:txEl>
                                          </p:spTgt>
                                        </p:tgtEl>
                                        <p:attrNameLst>
                                          <p:attrName>style.visibility</p:attrName>
                                        </p:attrNameLst>
                                      </p:cBhvr>
                                      <p:to>
                                        <p:strVal val="visible"/>
                                      </p:to>
                                    </p:set>
                                    <p:animEffect transition="in" filter="fade">
                                      <p:cBhvr>
                                        <p:cTn id="36" dur="500"/>
                                        <p:tgtEl>
                                          <p:spTgt spid="4">
                                            <p:txEl>
                                              <p:pRg st="6" end="6"/>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par>
                                <p:cTn id="40" presetID="10" presetClass="entr" presetSubtype="0" fill="hold" nodeType="withEffect">
                                  <p:stCondLst>
                                    <p:cond delay="0"/>
                                  </p:stCondLst>
                                  <p:childTnLst>
                                    <p:set>
                                      <p:cBhvr>
                                        <p:cTn id="41" dur="1" fill="hold">
                                          <p:stCondLst>
                                            <p:cond delay="0"/>
                                          </p:stCondLst>
                                        </p:cTn>
                                        <p:tgtEl>
                                          <p:spTgt spid="9">
                                            <p:txEl>
                                              <p:pRg st="2" end="2"/>
                                            </p:txEl>
                                          </p:spTgt>
                                        </p:tgtEl>
                                        <p:attrNameLst>
                                          <p:attrName>style.visibility</p:attrName>
                                        </p:attrNameLst>
                                      </p:cBhvr>
                                      <p:to>
                                        <p:strVal val="visible"/>
                                      </p:to>
                                    </p:set>
                                    <p:animEffect transition="in" filter="fade">
                                      <p:cBhvr>
                                        <p:cTn id="42" dur="500"/>
                                        <p:tgtEl>
                                          <p:spTgt spid="9">
                                            <p:txEl>
                                              <p:pRg st="2" end="2"/>
                                            </p:txEl>
                                          </p:spTgt>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
                                        </p:tgtEl>
                                        <p:attrNameLst>
                                          <p:attrName>style.visibility</p:attrName>
                                        </p:attrNameLst>
                                      </p:cBhvr>
                                      <p:to>
                                        <p:strVal val="visible"/>
                                      </p:to>
                                    </p:set>
                                    <p:animEffect transition="in" filter="fade">
                                      <p:cBhvr>
                                        <p:cTn id="4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txBox="1">
            <a:spLocks/>
          </p:cNvSpPr>
          <p:nvPr/>
        </p:nvSpPr>
        <p:spPr>
          <a:xfrm>
            <a:off x="457200" y="0"/>
            <a:ext cx="8229600" cy="1371600"/>
          </a:xfrm>
          <a:prstGeom prst="rect">
            <a:avLst/>
          </a:prstGeom>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Maximum Power</a:t>
            </a:r>
          </a:p>
          <a:p>
            <a:r>
              <a:rPr lang="en-US" dirty="0" smtClean="0"/>
              <a:t>Odum’s Insight of 1955</a:t>
            </a:r>
            <a:endParaRPr lang="en-US"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978" y="1524001"/>
            <a:ext cx="7572375"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785812" y="5638801"/>
            <a:ext cx="5331396" cy="369332"/>
          </a:xfrm>
          <a:prstGeom prst="rect">
            <a:avLst/>
          </a:prstGeom>
          <a:noFill/>
        </p:spPr>
        <p:txBody>
          <a:bodyPr wrap="none" rtlCol="0">
            <a:spAutoFit/>
          </a:bodyPr>
          <a:lstStyle/>
          <a:p>
            <a:r>
              <a:rPr lang="en-US" b="1" dirty="0" smtClean="0"/>
              <a:t>Power Index is defined as </a:t>
            </a:r>
            <a:r>
              <a:rPr lang="en-US" b="1" dirty="0" smtClean="0">
                <a:sym typeface="Symbol"/>
              </a:rPr>
              <a:t>(W)  P</a:t>
            </a:r>
            <a:r>
              <a:rPr lang="en-US" b="1" baseline="-25000" dirty="0" smtClean="0">
                <a:sym typeface="Symbol"/>
              </a:rPr>
              <a:t>B</a:t>
            </a:r>
            <a:r>
              <a:rPr lang="en-US" b="1" dirty="0" smtClean="0">
                <a:sym typeface="Symbol"/>
              </a:rPr>
              <a:t>(W) / max (P</a:t>
            </a:r>
            <a:r>
              <a:rPr lang="en-US" b="1" baseline="-25000" dirty="0" smtClean="0">
                <a:sym typeface="Symbol"/>
              </a:rPr>
              <a:t>B</a:t>
            </a:r>
            <a:r>
              <a:rPr lang="en-US" b="1" dirty="0" smtClean="0">
                <a:sym typeface="Symbol"/>
              </a:rPr>
              <a:t>(W))</a:t>
            </a:r>
            <a:endParaRPr lang="en-US" b="1" dirty="0"/>
          </a:p>
        </p:txBody>
      </p:sp>
      <p:sp>
        <p:nvSpPr>
          <p:cNvPr id="3" name="Oval 2"/>
          <p:cNvSpPr/>
          <p:nvPr/>
        </p:nvSpPr>
        <p:spPr>
          <a:xfrm>
            <a:off x="4724400" y="2514600"/>
            <a:ext cx="1524000" cy="45720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rot="5400000">
            <a:off x="6705600" y="4343400"/>
            <a:ext cx="1524000" cy="45720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1830562" y="2192932"/>
            <a:ext cx="2362200" cy="923330"/>
          </a:xfrm>
          <a:prstGeom prst="rect">
            <a:avLst/>
          </a:prstGeom>
          <a:noFill/>
        </p:spPr>
        <p:txBody>
          <a:bodyPr wrap="square" rtlCol="0">
            <a:spAutoFit/>
          </a:bodyPr>
          <a:lstStyle/>
          <a:p>
            <a:r>
              <a:rPr lang="en-US" b="1" dirty="0" smtClean="0">
                <a:solidFill>
                  <a:srgbClr val="FF0000"/>
                </a:solidFill>
              </a:rPr>
              <a:t>Maximum Power</a:t>
            </a:r>
          </a:p>
          <a:p>
            <a:r>
              <a:rPr lang="en-US" b="1" dirty="0" smtClean="0">
                <a:solidFill>
                  <a:srgbClr val="FF0000"/>
                </a:solidFill>
              </a:rPr>
              <a:t>Maximal Effectiveness</a:t>
            </a:r>
          </a:p>
          <a:p>
            <a:r>
              <a:rPr lang="en-US" b="1" dirty="0" smtClean="0">
                <a:solidFill>
                  <a:srgbClr val="FF0000"/>
                </a:solidFill>
              </a:rPr>
              <a:t>Optimal Efficiency</a:t>
            </a:r>
            <a:endParaRPr lang="en-US" b="1" dirty="0">
              <a:solidFill>
                <a:srgbClr val="FF0000"/>
              </a:solidFill>
            </a:endParaRPr>
          </a:p>
        </p:txBody>
      </p:sp>
      <p:sp>
        <p:nvSpPr>
          <p:cNvPr id="8" name="TextBox 7"/>
          <p:cNvSpPr txBox="1"/>
          <p:nvPr/>
        </p:nvSpPr>
        <p:spPr>
          <a:xfrm>
            <a:off x="4374930" y="4267200"/>
            <a:ext cx="2185890" cy="369332"/>
          </a:xfrm>
          <a:prstGeom prst="rect">
            <a:avLst/>
          </a:prstGeom>
          <a:noFill/>
        </p:spPr>
        <p:txBody>
          <a:bodyPr wrap="square" rtlCol="0">
            <a:spAutoFit/>
          </a:bodyPr>
          <a:lstStyle/>
          <a:p>
            <a:r>
              <a:rPr lang="en-US" b="1" dirty="0" smtClean="0">
                <a:solidFill>
                  <a:srgbClr val="FF0000"/>
                </a:solidFill>
              </a:rPr>
              <a:t>Maximum Efficiency</a:t>
            </a:r>
            <a:endParaRPr lang="en-US" b="1" dirty="0">
              <a:solidFill>
                <a:srgbClr val="FF0000"/>
              </a:solidFill>
            </a:endParaRPr>
          </a:p>
        </p:txBody>
      </p:sp>
      <p:sp>
        <p:nvSpPr>
          <p:cNvPr id="5" name="Freeform 4"/>
          <p:cNvSpPr/>
          <p:nvPr/>
        </p:nvSpPr>
        <p:spPr>
          <a:xfrm flipH="1">
            <a:off x="3888105" y="2237982"/>
            <a:ext cx="1367790" cy="416615"/>
          </a:xfrm>
          <a:custGeom>
            <a:avLst/>
            <a:gdLst>
              <a:gd name="connsiteX0" fmla="*/ 480060 w 480060"/>
              <a:gd name="connsiteY0" fmla="*/ 142295 h 416615"/>
              <a:gd name="connsiteX1" fmla="*/ 11430 w 480060"/>
              <a:gd name="connsiteY1" fmla="*/ 5135 h 416615"/>
              <a:gd name="connsiteX2" fmla="*/ 274320 w 480060"/>
              <a:gd name="connsiteY2" fmla="*/ 302315 h 416615"/>
              <a:gd name="connsiteX3" fmla="*/ 0 w 480060"/>
              <a:gd name="connsiteY3" fmla="*/ 416615 h 416615"/>
            </a:gdLst>
            <a:ahLst/>
            <a:cxnLst>
              <a:cxn ang="0">
                <a:pos x="connsiteX0" y="connsiteY0"/>
              </a:cxn>
              <a:cxn ang="0">
                <a:pos x="connsiteX1" y="connsiteY1"/>
              </a:cxn>
              <a:cxn ang="0">
                <a:pos x="connsiteX2" y="connsiteY2"/>
              </a:cxn>
              <a:cxn ang="0">
                <a:pos x="connsiteX3" y="connsiteY3"/>
              </a:cxn>
            </a:cxnLst>
            <a:rect l="l" t="t" r="r" b="b"/>
            <a:pathLst>
              <a:path w="480060" h="416615">
                <a:moveTo>
                  <a:pt x="480060" y="142295"/>
                </a:moveTo>
                <a:cubicBezTo>
                  <a:pt x="262890" y="60380"/>
                  <a:pt x="45720" y="-21535"/>
                  <a:pt x="11430" y="5135"/>
                </a:cubicBezTo>
                <a:cubicBezTo>
                  <a:pt x="-22860" y="31805"/>
                  <a:pt x="276225" y="233735"/>
                  <a:pt x="274320" y="302315"/>
                </a:cubicBezTo>
                <a:cubicBezTo>
                  <a:pt x="272415" y="370895"/>
                  <a:pt x="136207" y="393755"/>
                  <a:pt x="0" y="416615"/>
                </a:cubicBezTo>
              </a:path>
            </a:pathLst>
          </a:custGeom>
          <a:noFill/>
          <a:ln w="57150">
            <a:solidFill>
              <a:srgbClr val="00B050"/>
            </a:solidFill>
            <a:headEnd type="diamond"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flipH="1">
            <a:off x="6518910" y="4322252"/>
            <a:ext cx="948690" cy="364605"/>
          </a:xfrm>
          <a:custGeom>
            <a:avLst/>
            <a:gdLst>
              <a:gd name="connsiteX0" fmla="*/ 480060 w 480060"/>
              <a:gd name="connsiteY0" fmla="*/ 142295 h 416615"/>
              <a:gd name="connsiteX1" fmla="*/ 11430 w 480060"/>
              <a:gd name="connsiteY1" fmla="*/ 5135 h 416615"/>
              <a:gd name="connsiteX2" fmla="*/ 274320 w 480060"/>
              <a:gd name="connsiteY2" fmla="*/ 302315 h 416615"/>
              <a:gd name="connsiteX3" fmla="*/ 0 w 480060"/>
              <a:gd name="connsiteY3" fmla="*/ 416615 h 416615"/>
              <a:gd name="connsiteX0" fmla="*/ 480060 w 480060"/>
              <a:gd name="connsiteY0" fmla="*/ 90285 h 364605"/>
              <a:gd name="connsiteX1" fmla="*/ 132793 w 480060"/>
              <a:gd name="connsiteY1" fmla="*/ 10275 h 364605"/>
              <a:gd name="connsiteX2" fmla="*/ 274320 w 480060"/>
              <a:gd name="connsiteY2" fmla="*/ 250305 h 364605"/>
              <a:gd name="connsiteX3" fmla="*/ 0 w 480060"/>
              <a:gd name="connsiteY3" fmla="*/ 364605 h 364605"/>
            </a:gdLst>
            <a:ahLst/>
            <a:cxnLst>
              <a:cxn ang="0">
                <a:pos x="connsiteX0" y="connsiteY0"/>
              </a:cxn>
              <a:cxn ang="0">
                <a:pos x="connsiteX1" y="connsiteY1"/>
              </a:cxn>
              <a:cxn ang="0">
                <a:pos x="connsiteX2" y="connsiteY2"/>
              </a:cxn>
              <a:cxn ang="0">
                <a:pos x="connsiteX3" y="connsiteY3"/>
              </a:cxn>
            </a:cxnLst>
            <a:rect l="l" t="t" r="r" b="b"/>
            <a:pathLst>
              <a:path w="480060" h="364605">
                <a:moveTo>
                  <a:pt x="480060" y="90285"/>
                </a:moveTo>
                <a:cubicBezTo>
                  <a:pt x="262890" y="8370"/>
                  <a:pt x="167083" y="-16395"/>
                  <a:pt x="132793" y="10275"/>
                </a:cubicBezTo>
                <a:cubicBezTo>
                  <a:pt x="98503" y="36945"/>
                  <a:pt x="296452" y="191250"/>
                  <a:pt x="274320" y="250305"/>
                </a:cubicBezTo>
                <a:cubicBezTo>
                  <a:pt x="252188" y="309360"/>
                  <a:pt x="136207" y="341745"/>
                  <a:pt x="0" y="364605"/>
                </a:cubicBezTo>
              </a:path>
            </a:pathLst>
          </a:custGeom>
          <a:noFill/>
          <a:ln w="57150">
            <a:solidFill>
              <a:srgbClr val="00B050"/>
            </a:solidFill>
            <a:headEnd type="diamond"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0" y="6484115"/>
            <a:ext cx="599844" cy="400110"/>
          </a:xfrm>
          <a:prstGeom prst="rect">
            <a:avLst/>
          </a:prstGeom>
          <a:noFill/>
        </p:spPr>
        <p:txBody>
          <a:bodyPr wrap="none" rtlCol="0">
            <a:spAutoFit/>
          </a:bodyPr>
          <a:lstStyle/>
          <a:p>
            <a:r>
              <a:rPr lang="en-US" sz="2000" b="1" dirty="0" smtClean="0"/>
              <a:t>A34</a:t>
            </a:r>
            <a:endParaRPr lang="en-US" b="1" dirty="0"/>
          </a:p>
        </p:txBody>
      </p:sp>
    </p:spTree>
    <p:extLst>
      <p:ext uri="{BB962C8B-B14F-4D97-AF65-F5344CB8AC3E}">
        <p14:creationId xmlns:p14="http://schemas.microsoft.com/office/powerpoint/2010/main" val="3851535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4" grpId="0"/>
      <p:bldP spid="8" grpId="0"/>
      <p:bldP spid="5" grpId="0" animBg="1"/>
      <p:bldP spid="1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0"/>
            <a:ext cx="8229600" cy="1143000"/>
          </a:xfrm>
        </p:spPr>
        <p:txBody>
          <a:bodyPr>
            <a:normAutofit/>
          </a:bodyPr>
          <a:lstStyle/>
          <a:p>
            <a:r>
              <a:rPr lang="en-CA" dirty="0" smtClean="0"/>
              <a:t>Gallery of Goldilocks Curves</a:t>
            </a:r>
            <a:br>
              <a:rPr lang="en-CA" dirty="0" smtClean="0"/>
            </a:br>
            <a:r>
              <a:rPr lang="en-CA" sz="2000" dirty="0" smtClean="0"/>
              <a:t>(</a:t>
            </a:r>
            <a:r>
              <a:rPr lang="en-CA" sz="2000" dirty="0"/>
              <a:t>S</a:t>
            </a:r>
            <a:r>
              <a:rPr lang="en-CA" sz="2000" dirty="0" smtClean="0"/>
              <a:t>catter Graphs of </a:t>
            </a:r>
            <a:r>
              <a:rPr lang="en-CA" sz="2000" b="1" dirty="0" err="1" smtClean="0"/>
              <a:t>P</a:t>
            </a:r>
            <a:r>
              <a:rPr lang="en-CA" sz="2000" b="1" baseline="-25000" dirty="0" err="1" smtClean="0"/>
              <a:t>useful</a:t>
            </a:r>
            <a:r>
              <a:rPr lang="en-CA" sz="2000" b="1" dirty="0" smtClean="0"/>
              <a:t>(W)</a:t>
            </a:r>
            <a:r>
              <a:rPr lang="en-CA" sz="2000" dirty="0" smtClean="0"/>
              <a:t> versus </a:t>
            </a:r>
            <a:r>
              <a:rPr lang="en-CA" sz="2000" b="1" dirty="0" smtClean="0">
                <a:sym typeface="Symbol"/>
              </a:rPr>
              <a:t>(W)</a:t>
            </a:r>
            <a:r>
              <a:rPr lang="en-CA" sz="2000" dirty="0" smtClean="0">
                <a:sym typeface="Symbol"/>
              </a:rPr>
              <a:t>)</a:t>
            </a:r>
            <a:endParaRPr lang="en-CA" sz="2000" dirty="0"/>
          </a:p>
        </p:txBody>
      </p:sp>
      <p:grpSp>
        <p:nvGrpSpPr>
          <p:cNvPr id="10" name="Group 9"/>
          <p:cNvGrpSpPr/>
          <p:nvPr/>
        </p:nvGrpSpPr>
        <p:grpSpPr>
          <a:xfrm>
            <a:off x="1291956" y="1551415"/>
            <a:ext cx="6405586" cy="4576147"/>
            <a:chOff x="230918" y="1411614"/>
            <a:chExt cx="6405586" cy="4576147"/>
          </a:xfrm>
        </p:grpSpPr>
        <p:pic>
          <p:nvPicPr>
            <p:cNvPr id="4" name="Picture 3"/>
            <p:cNvPicPr>
              <a:picLocks noChangeAspect="1"/>
            </p:cNvPicPr>
            <p:nvPr/>
          </p:nvPicPr>
          <p:blipFill>
            <a:blip r:embed="rId3"/>
            <a:stretch>
              <a:fillRect/>
            </a:stretch>
          </p:blipFill>
          <p:spPr>
            <a:xfrm>
              <a:off x="2353169" y="1411614"/>
              <a:ext cx="2139938" cy="1549051"/>
            </a:xfrm>
            <a:prstGeom prst="rect">
              <a:avLst/>
            </a:prstGeom>
          </p:spPr>
        </p:pic>
        <p:pic>
          <p:nvPicPr>
            <p:cNvPr id="7" name="Picture 6"/>
            <p:cNvPicPr>
              <a:picLocks noChangeAspect="1"/>
            </p:cNvPicPr>
            <p:nvPr/>
          </p:nvPicPr>
          <p:blipFill>
            <a:blip r:embed="rId4"/>
            <a:stretch>
              <a:fillRect/>
            </a:stretch>
          </p:blipFill>
          <p:spPr>
            <a:xfrm>
              <a:off x="4485396" y="2956644"/>
              <a:ext cx="2151108" cy="1524635"/>
            </a:xfrm>
            <a:prstGeom prst="rect">
              <a:avLst/>
            </a:prstGeom>
          </p:spPr>
        </p:pic>
        <p:pic>
          <p:nvPicPr>
            <p:cNvPr id="5124"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85395" y="1411614"/>
              <a:ext cx="2151109" cy="15490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6"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30918" y="1411614"/>
              <a:ext cx="2128068" cy="15490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8" name="Picture 8"/>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30919" y="4473977"/>
              <a:ext cx="2128068" cy="15110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9" name="Picture 9"/>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353169" y="4473977"/>
              <a:ext cx="2132227" cy="1513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31" name="Picture 1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485396" y="4473977"/>
              <a:ext cx="2151108" cy="1513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32" name="Picture 12"/>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353169" y="2956644"/>
              <a:ext cx="2132227" cy="15246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8" name="Group 7"/>
            <p:cNvGrpSpPr/>
            <p:nvPr/>
          </p:nvGrpSpPr>
          <p:grpSpPr>
            <a:xfrm>
              <a:off x="230919" y="2956644"/>
              <a:ext cx="2128068" cy="1524635"/>
              <a:chOff x="217085" y="3007083"/>
              <a:chExt cx="2156137" cy="1524635"/>
            </a:xfrm>
          </p:grpSpPr>
          <p:pic>
            <p:nvPicPr>
              <p:cNvPr id="5127" name="Picture 7"/>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17085" y="3007083"/>
                <a:ext cx="2156137" cy="15246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Freeform 5"/>
              <p:cNvSpPr/>
              <p:nvPr/>
            </p:nvSpPr>
            <p:spPr>
              <a:xfrm>
                <a:off x="636232" y="4125157"/>
                <a:ext cx="473476" cy="68346"/>
              </a:xfrm>
              <a:custGeom>
                <a:avLst/>
                <a:gdLst>
                  <a:gd name="connsiteX0" fmla="*/ 476435 w 494966"/>
                  <a:gd name="connsiteY0" fmla="*/ 0 h 55198"/>
                  <a:gd name="connsiteX1" fmla="*/ 437965 w 494966"/>
                  <a:gd name="connsiteY1" fmla="*/ 50307 h 55198"/>
                  <a:gd name="connsiteX2" fmla="*/ 0 w 494966"/>
                  <a:gd name="connsiteY2" fmla="*/ 53266 h 55198"/>
                  <a:gd name="connsiteX0" fmla="*/ 476435 w 479256"/>
                  <a:gd name="connsiteY0" fmla="*/ 0 h 62020"/>
                  <a:gd name="connsiteX1" fmla="*/ 322555 w 479256"/>
                  <a:gd name="connsiteY1" fmla="*/ 59184 h 62020"/>
                  <a:gd name="connsiteX2" fmla="*/ 0 w 479256"/>
                  <a:gd name="connsiteY2" fmla="*/ 53266 h 62020"/>
                  <a:gd name="connsiteX0" fmla="*/ 476435 w 476435"/>
                  <a:gd name="connsiteY0" fmla="*/ 0 h 62020"/>
                  <a:gd name="connsiteX1" fmla="*/ 322555 w 476435"/>
                  <a:gd name="connsiteY1" fmla="*/ 59184 h 62020"/>
                  <a:gd name="connsiteX2" fmla="*/ 0 w 476435"/>
                  <a:gd name="connsiteY2" fmla="*/ 53266 h 62020"/>
                  <a:gd name="connsiteX0" fmla="*/ 476435 w 476435"/>
                  <a:gd name="connsiteY0" fmla="*/ 0 h 62020"/>
                  <a:gd name="connsiteX1" fmla="*/ 322555 w 476435"/>
                  <a:gd name="connsiteY1" fmla="*/ 59184 h 62020"/>
                  <a:gd name="connsiteX2" fmla="*/ 0 w 476435"/>
                  <a:gd name="connsiteY2" fmla="*/ 53266 h 62020"/>
                  <a:gd name="connsiteX0" fmla="*/ 464598 w 464598"/>
                  <a:gd name="connsiteY0" fmla="*/ 0 h 62020"/>
                  <a:gd name="connsiteX1" fmla="*/ 322555 w 464598"/>
                  <a:gd name="connsiteY1" fmla="*/ 59184 h 62020"/>
                  <a:gd name="connsiteX2" fmla="*/ 0 w 464598"/>
                  <a:gd name="connsiteY2" fmla="*/ 53266 h 62020"/>
                  <a:gd name="connsiteX0" fmla="*/ 473476 w 473476"/>
                  <a:gd name="connsiteY0" fmla="*/ 0 h 68346"/>
                  <a:gd name="connsiteX1" fmla="*/ 322555 w 473476"/>
                  <a:gd name="connsiteY1" fmla="*/ 65103 h 68346"/>
                  <a:gd name="connsiteX2" fmla="*/ 0 w 473476"/>
                  <a:gd name="connsiteY2" fmla="*/ 59185 h 68346"/>
                </a:gdLst>
                <a:ahLst/>
                <a:cxnLst>
                  <a:cxn ang="0">
                    <a:pos x="connsiteX0" y="connsiteY0"/>
                  </a:cxn>
                  <a:cxn ang="0">
                    <a:pos x="connsiteX1" y="connsiteY1"/>
                  </a:cxn>
                  <a:cxn ang="0">
                    <a:pos x="connsiteX2" y="connsiteY2"/>
                  </a:cxn>
                </a:cxnLst>
                <a:rect l="l" t="t" r="r" b="b"/>
                <a:pathLst>
                  <a:path w="473476" h="68346">
                    <a:moveTo>
                      <a:pt x="473476" y="0"/>
                    </a:moveTo>
                    <a:cubicBezTo>
                      <a:pt x="467311" y="47347"/>
                      <a:pt x="401468" y="55239"/>
                      <a:pt x="322555" y="65103"/>
                    </a:cubicBezTo>
                    <a:cubicBezTo>
                      <a:pt x="243642" y="74967"/>
                      <a:pt x="0" y="59185"/>
                      <a:pt x="0" y="59185"/>
                    </a:cubicBezTo>
                  </a:path>
                </a:pathLst>
              </a:cu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3" name="TextBox 2"/>
          <p:cNvSpPr txBox="1"/>
          <p:nvPr/>
        </p:nvSpPr>
        <p:spPr>
          <a:xfrm>
            <a:off x="4538706" y="6195758"/>
            <a:ext cx="3158836" cy="246221"/>
          </a:xfrm>
          <a:prstGeom prst="rect">
            <a:avLst/>
          </a:prstGeom>
          <a:noFill/>
        </p:spPr>
        <p:txBody>
          <a:bodyPr wrap="square" rtlCol="0">
            <a:spAutoFit/>
          </a:bodyPr>
          <a:lstStyle/>
          <a:p>
            <a:pPr algn="r"/>
            <a:r>
              <a:rPr lang="en-US" sz="1000" b="1" i="1" dirty="0"/>
              <a:t>Adapted from:  151224 NTF ICBT and </a:t>
            </a:r>
            <a:r>
              <a:rPr lang="en-US" sz="1000" b="1" i="1" dirty="0" err="1"/>
              <a:t>PowEff</a:t>
            </a:r>
            <a:r>
              <a:rPr lang="en-US" sz="1000" b="1" i="1" dirty="0"/>
              <a:t> </a:t>
            </a:r>
            <a:r>
              <a:rPr lang="en-US" sz="1000" b="1" i="1" dirty="0" smtClean="0"/>
              <a:t>R7.docx</a:t>
            </a:r>
            <a:endParaRPr lang="en-US" sz="1000" b="1" i="1" dirty="0"/>
          </a:p>
        </p:txBody>
      </p:sp>
      <p:sp>
        <p:nvSpPr>
          <p:cNvPr id="16" name="TextBox 15"/>
          <p:cNvSpPr txBox="1"/>
          <p:nvPr/>
        </p:nvSpPr>
        <p:spPr>
          <a:xfrm>
            <a:off x="0" y="6484115"/>
            <a:ext cx="599844" cy="400110"/>
          </a:xfrm>
          <a:prstGeom prst="rect">
            <a:avLst/>
          </a:prstGeom>
          <a:noFill/>
        </p:spPr>
        <p:txBody>
          <a:bodyPr wrap="none" rtlCol="0">
            <a:spAutoFit/>
          </a:bodyPr>
          <a:lstStyle/>
          <a:p>
            <a:r>
              <a:rPr lang="en-US" sz="2000" b="1" dirty="0" smtClean="0"/>
              <a:t>A35</a:t>
            </a:r>
            <a:endParaRPr lang="en-US" b="1" dirty="0"/>
          </a:p>
        </p:txBody>
      </p:sp>
    </p:spTree>
    <p:extLst>
      <p:ext uri="{BB962C8B-B14F-4D97-AF65-F5344CB8AC3E}">
        <p14:creationId xmlns:p14="http://schemas.microsoft.com/office/powerpoint/2010/main" val="375938177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CA" dirty="0" smtClean="0"/>
              <a:t>Galbraith’s Theory of the Firm</a:t>
            </a:r>
            <a:br>
              <a:rPr lang="en-CA" dirty="0" smtClean="0"/>
            </a:br>
            <a:r>
              <a:rPr lang="en-CA" sz="2000" dirty="0" smtClean="0"/>
              <a:t>(As explained by the MPP)</a:t>
            </a:r>
            <a:endParaRPr lang="en-CA" sz="2000" dirty="0"/>
          </a:p>
        </p:txBody>
      </p:sp>
      <p:sp>
        <p:nvSpPr>
          <p:cNvPr id="4" name="TextBox 3"/>
          <p:cNvSpPr txBox="1"/>
          <p:nvPr/>
        </p:nvSpPr>
        <p:spPr>
          <a:xfrm>
            <a:off x="1" y="6519446"/>
            <a:ext cx="9143999" cy="338554"/>
          </a:xfrm>
          <a:prstGeom prst="rect">
            <a:avLst/>
          </a:prstGeom>
          <a:noFill/>
        </p:spPr>
        <p:txBody>
          <a:bodyPr wrap="square" rtlCol="0">
            <a:spAutoFit/>
          </a:bodyPr>
          <a:lstStyle/>
          <a:p>
            <a:r>
              <a:rPr lang="en-US" sz="1600" b="1" dirty="0"/>
              <a:t>Excerpted from: http://economistsview.typepad.com/economistsview/2006/04/john_kenneth_ga.html</a:t>
            </a:r>
          </a:p>
        </p:txBody>
      </p:sp>
      <p:sp>
        <p:nvSpPr>
          <p:cNvPr id="6" name="TextBox 5"/>
          <p:cNvSpPr txBox="1"/>
          <p:nvPr/>
        </p:nvSpPr>
        <p:spPr>
          <a:xfrm>
            <a:off x="1448790" y="1365662"/>
            <a:ext cx="7303324" cy="4693593"/>
          </a:xfrm>
          <a:prstGeom prst="rect">
            <a:avLst/>
          </a:prstGeom>
          <a:noFill/>
        </p:spPr>
        <p:txBody>
          <a:bodyPr wrap="square" rtlCol="0">
            <a:spAutoFit/>
          </a:bodyPr>
          <a:lstStyle/>
          <a:p>
            <a:pPr marL="285750" indent="-285750">
              <a:buFont typeface="Arial" panose="020B0604020202020204" pitchFamily="34" charset="0"/>
              <a:buChar char="•"/>
            </a:pPr>
            <a:r>
              <a:rPr lang="en-US" sz="2300" b="1" dirty="0"/>
              <a:t>The neoclassical theory of the firm concludes that </a:t>
            </a:r>
            <a:r>
              <a:rPr lang="en-US" sz="2300" b="1" dirty="0" smtClean="0"/>
              <a:t>… </a:t>
            </a:r>
            <a:r>
              <a:rPr lang="en-US" sz="2300" b="1" dirty="0"/>
              <a:t>firms attempt to maximize profits</a:t>
            </a:r>
            <a:r>
              <a:rPr lang="en-US" sz="2300" b="1" dirty="0" smtClean="0"/>
              <a:t>.</a:t>
            </a:r>
          </a:p>
          <a:p>
            <a:pPr marL="285750" indent="-285750">
              <a:buFont typeface="Arial" panose="020B0604020202020204" pitchFamily="34" charset="0"/>
              <a:buChar char="•"/>
            </a:pPr>
            <a:r>
              <a:rPr lang="en-US" sz="2300" b="1" dirty="0">
                <a:solidFill>
                  <a:schemeClr val="accent6">
                    <a:lumMod val="75000"/>
                  </a:schemeClr>
                </a:solidFill>
              </a:rPr>
              <a:t>According to </a:t>
            </a:r>
            <a:r>
              <a:rPr lang="en-US" sz="2300" b="1" dirty="0" smtClean="0">
                <a:solidFill>
                  <a:schemeClr val="accent6">
                    <a:lumMod val="75000"/>
                  </a:schemeClr>
                </a:solidFill>
              </a:rPr>
              <a:t>Galbraith:</a:t>
            </a:r>
          </a:p>
          <a:p>
            <a:pPr marL="742950" lvl="1" indent="-285750">
              <a:buFont typeface="Arial" panose="020B0604020202020204" pitchFamily="34" charset="0"/>
              <a:buChar char="•"/>
            </a:pPr>
            <a:r>
              <a:rPr lang="en-US" sz="2300" b="1" dirty="0" smtClean="0"/>
              <a:t>this </a:t>
            </a:r>
            <a:r>
              <a:rPr lang="en-US" sz="2300" b="1" dirty="0"/>
              <a:t>may be true in </a:t>
            </a:r>
            <a:r>
              <a:rPr lang="en-US" sz="2300" b="1" dirty="0" smtClean="0"/>
              <a:t>the market </a:t>
            </a:r>
            <a:r>
              <a:rPr lang="en-US" sz="2300" b="1" dirty="0"/>
              <a:t>sector, where owners of small firms actively manage their enterprises, but </a:t>
            </a:r>
            <a:endParaRPr lang="en-US" sz="2300" b="1" dirty="0" smtClean="0"/>
          </a:p>
          <a:p>
            <a:pPr marL="742950" lvl="1" indent="-285750">
              <a:buFont typeface="Arial" panose="020B0604020202020204" pitchFamily="34" charset="0"/>
              <a:buChar char="•"/>
            </a:pPr>
            <a:r>
              <a:rPr lang="en-US" sz="2300" b="1" dirty="0" smtClean="0"/>
              <a:t>does </a:t>
            </a:r>
            <a:r>
              <a:rPr lang="en-US" sz="2300" b="1" dirty="0"/>
              <a:t>not describe the far more important planning </a:t>
            </a:r>
            <a:r>
              <a:rPr lang="en-US" sz="2300" b="1" dirty="0" smtClean="0"/>
              <a:t>sector – the </a:t>
            </a:r>
            <a:r>
              <a:rPr lang="en-US" sz="2300" b="1" dirty="0"/>
              <a:t>2000 or so largest firms that produce over half of society's output. </a:t>
            </a:r>
            <a:endParaRPr lang="en-US" sz="2300" b="1" dirty="0" smtClean="0"/>
          </a:p>
          <a:p>
            <a:pPr marL="285750" indent="-285750">
              <a:buFont typeface="Arial" panose="020B0604020202020204" pitchFamily="34" charset="0"/>
              <a:buChar char="•"/>
            </a:pPr>
            <a:r>
              <a:rPr lang="en-US" sz="2300" b="1" dirty="0" smtClean="0">
                <a:solidFill>
                  <a:schemeClr val="accent6">
                    <a:lumMod val="75000"/>
                  </a:schemeClr>
                </a:solidFill>
              </a:rPr>
              <a:t>The </a:t>
            </a:r>
            <a:r>
              <a:rPr lang="en-US" sz="2300" b="1" dirty="0">
                <a:solidFill>
                  <a:schemeClr val="accent6">
                    <a:lumMod val="75000"/>
                  </a:schemeClr>
                </a:solidFill>
              </a:rPr>
              <a:t>central protective purpose of the firm is </a:t>
            </a:r>
            <a:r>
              <a:rPr lang="en-US" sz="2300" b="1" dirty="0" smtClean="0">
                <a:solidFill>
                  <a:schemeClr val="accent6">
                    <a:lumMod val="75000"/>
                  </a:schemeClr>
                </a:solidFill>
              </a:rPr>
              <a:t>survival:</a:t>
            </a:r>
          </a:p>
          <a:p>
            <a:pPr marL="742950" lvl="1" indent="-285750">
              <a:buFont typeface="Arial" panose="020B0604020202020204" pitchFamily="34" charset="0"/>
              <a:buChar char="•"/>
            </a:pPr>
            <a:r>
              <a:rPr lang="en-US" sz="2300" b="1" dirty="0" smtClean="0"/>
              <a:t>to </a:t>
            </a:r>
            <a:r>
              <a:rPr lang="en-US" sz="2300" b="1" dirty="0"/>
              <a:t>earn a </a:t>
            </a:r>
            <a:r>
              <a:rPr lang="en-US" sz="2300" b="1" dirty="0">
                <a:solidFill>
                  <a:srgbClr val="FF0000"/>
                </a:solidFill>
              </a:rPr>
              <a:t>profit sufficient to keep most stockholders relatively </a:t>
            </a:r>
            <a:r>
              <a:rPr lang="en-US" sz="2300" b="1" dirty="0" smtClean="0">
                <a:solidFill>
                  <a:srgbClr val="FF0000"/>
                </a:solidFill>
              </a:rPr>
              <a:t>happy</a:t>
            </a:r>
            <a:r>
              <a:rPr lang="en-US" sz="2300" b="1" dirty="0" smtClean="0"/>
              <a:t>, </a:t>
            </a:r>
            <a:r>
              <a:rPr lang="en-US" sz="2300" b="1" dirty="0"/>
              <a:t>and </a:t>
            </a:r>
            <a:endParaRPr lang="en-US" sz="2300" b="1" dirty="0" smtClean="0"/>
          </a:p>
          <a:p>
            <a:pPr marL="742950" lvl="1" indent="-285750">
              <a:buFont typeface="Arial" panose="020B0604020202020204" pitchFamily="34" charset="0"/>
              <a:buChar char="•"/>
            </a:pPr>
            <a:r>
              <a:rPr lang="en-US" sz="2300" b="1" dirty="0" smtClean="0"/>
              <a:t>to </a:t>
            </a:r>
            <a:r>
              <a:rPr lang="en-US" sz="2300" b="1" dirty="0"/>
              <a:t>provide sufficient retained earning for </a:t>
            </a:r>
            <a:r>
              <a:rPr lang="en-US" sz="2300" b="1" dirty="0">
                <a:solidFill>
                  <a:srgbClr val="FF0000"/>
                </a:solidFill>
              </a:rPr>
              <a:t>investment</a:t>
            </a:r>
            <a:r>
              <a:rPr lang="en-US" sz="2300" b="1" dirty="0"/>
              <a:t> and </a:t>
            </a:r>
            <a:r>
              <a:rPr lang="en-US" sz="2300" b="1" dirty="0">
                <a:solidFill>
                  <a:srgbClr val="FF0000"/>
                </a:solidFill>
              </a:rPr>
              <a:t>growth</a:t>
            </a:r>
            <a:r>
              <a:rPr lang="en-US" sz="2300" b="1" dirty="0" smtClean="0"/>
              <a:t>.</a:t>
            </a:r>
          </a:p>
        </p:txBody>
      </p:sp>
      <p:sp>
        <p:nvSpPr>
          <p:cNvPr id="7" name="Oval 6"/>
          <p:cNvSpPr/>
          <p:nvPr/>
        </p:nvSpPr>
        <p:spPr>
          <a:xfrm>
            <a:off x="190004" y="1911926"/>
            <a:ext cx="783771" cy="724395"/>
          </a:xfrm>
          <a:prstGeom prst="ellipse">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chemeClr val="accent6">
                    <a:lumMod val="75000"/>
                  </a:schemeClr>
                </a:solidFill>
              </a:rPr>
              <a:t>A</a:t>
            </a:r>
            <a:endParaRPr lang="en-US" sz="3200" b="1" dirty="0">
              <a:solidFill>
                <a:schemeClr val="accent6">
                  <a:lumMod val="75000"/>
                </a:schemeClr>
              </a:solidFill>
            </a:endParaRPr>
          </a:p>
        </p:txBody>
      </p:sp>
      <p:sp>
        <p:nvSpPr>
          <p:cNvPr id="13" name="Left Brace 12"/>
          <p:cNvSpPr/>
          <p:nvPr/>
        </p:nvSpPr>
        <p:spPr>
          <a:xfrm>
            <a:off x="985651" y="1365662"/>
            <a:ext cx="510639" cy="1816925"/>
          </a:xfrm>
          <a:prstGeom prst="leftBrace">
            <a:avLst/>
          </a:prstGeom>
          <a:ln w="762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4" name="Left Brace 13"/>
          <p:cNvSpPr/>
          <p:nvPr/>
        </p:nvSpPr>
        <p:spPr>
          <a:xfrm>
            <a:off x="973774" y="3301339"/>
            <a:ext cx="522515" cy="3016595"/>
          </a:xfrm>
          <a:prstGeom prst="leftBrace">
            <a:avLst/>
          </a:prstGeom>
          <a:ln w="762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6" name="Oval 15"/>
          <p:cNvSpPr/>
          <p:nvPr/>
        </p:nvSpPr>
        <p:spPr>
          <a:xfrm>
            <a:off x="190003" y="4447438"/>
            <a:ext cx="783771" cy="724395"/>
          </a:xfrm>
          <a:prstGeom prst="ellipse">
            <a:avLst/>
          </a:prstGeom>
          <a:solidFill>
            <a:schemeClr val="tx2">
              <a:lumMod val="20000"/>
              <a:lumOff val="80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chemeClr val="tx2">
                    <a:lumMod val="75000"/>
                  </a:schemeClr>
                </a:solidFill>
              </a:rPr>
              <a:t>B</a:t>
            </a:r>
            <a:endParaRPr lang="en-US" sz="3200" b="1" dirty="0">
              <a:solidFill>
                <a:schemeClr val="tx2">
                  <a:lumMod val="75000"/>
                </a:schemeClr>
              </a:solidFill>
            </a:endParaRPr>
          </a:p>
        </p:txBody>
      </p:sp>
      <p:sp>
        <p:nvSpPr>
          <p:cNvPr id="9" name="TextBox 8"/>
          <p:cNvSpPr txBox="1"/>
          <p:nvPr/>
        </p:nvSpPr>
        <p:spPr>
          <a:xfrm>
            <a:off x="0" y="6143274"/>
            <a:ext cx="599844" cy="400110"/>
          </a:xfrm>
          <a:prstGeom prst="rect">
            <a:avLst/>
          </a:prstGeom>
          <a:noFill/>
        </p:spPr>
        <p:txBody>
          <a:bodyPr wrap="none" rtlCol="0">
            <a:spAutoFit/>
          </a:bodyPr>
          <a:lstStyle/>
          <a:p>
            <a:r>
              <a:rPr lang="en-US" sz="2000" b="1" dirty="0" smtClean="0"/>
              <a:t>A38</a:t>
            </a:r>
            <a:endParaRPr lang="en-US" b="1" dirty="0"/>
          </a:p>
        </p:txBody>
      </p:sp>
    </p:spTree>
    <p:extLst>
      <p:ext uri="{BB962C8B-B14F-4D97-AF65-F5344CB8AC3E}">
        <p14:creationId xmlns:p14="http://schemas.microsoft.com/office/powerpoint/2010/main" val="4283118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6" end="6"/>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CA" dirty="0" smtClean="0"/>
              <a:t>Galbraith’s Theory of the Firm</a:t>
            </a:r>
            <a:br>
              <a:rPr lang="en-CA" dirty="0" smtClean="0"/>
            </a:br>
            <a:r>
              <a:rPr lang="en-CA" sz="2000" dirty="0" smtClean="0"/>
              <a:t>(As explained by the MPP)</a:t>
            </a:r>
            <a:endParaRPr lang="en-CA" sz="2000" dirty="0"/>
          </a:p>
        </p:txBody>
      </p:sp>
      <p:pic>
        <p:nvPicPr>
          <p:cNvPr id="15" name="Picture 14"/>
          <p:cNvPicPr>
            <a:picLocks noChangeAspect="1"/>
          </p:cNvPicPr>
          <p:nvPr/>
        </p:nvPicPr>
        <p:blipFill>
          <a:blip r:embed="rId3"/>
          <a:stretch>
            <a:fillRect/>
          </a:stretch>
        </p:blipFill>
        <p:spPr>
          <a:xfrm>
            <a:off x="0" y="1320001"/>
            <a:ext cx="9144000" cy="5538000"/>
          </a:xfrm>
          <a:prstGeom prst="rect">
            <a:avLst/>
          </a:prstGeom>
        </p:spPr>
      </p:pic>
      <p:sp>
        <p:nvSpPr>
          <p:cNvPr id="10" name="Rectangle 9"/>
          <p:cNvSpPr/>
          <p:nvPr/>
        </p:nvSpPr>
        <p:spPr>
          <a:xfrm>
            <a:off x="3942614" y="6252899"/>
            <a:ext cx="2149428" cy="605102"/>
          </a:xfrm>
          <a:prstGeom prst="rect">
            <a:avLst/>
          </a:prstGeom>
          <a:solidFill>
            <a:srgbClr val="00B05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rot="21119140">
            <a:off x="3631033" y="5147477"/>
            <a:ext cx="1076456" cy="276999"/>
          </a:xfrm>
          <a:prstGeom prst="rect">
            <a:avLst/>
          </a:prstGeom>
          <a:noFill/>
        </p:spPr>
        <p:txBody>
          <a:bodyPr wrap="square" rtlCol="0">
            <a:spAutoFit/>
          </a:bodyPr>
          <a:lstStyle/>
          <a:p>
            <a:r>
              <a:rPr lang="en-US" sz="1200" b="1" dirty="0" smtClean="0">
                <a:latin typeface="Script MT Bold" panose="03040602040607080904" pitchFamily="66" charset="0"/>
                <a:cs typeface="Courier New" panose="02070309020205020404" pitchFamily="49" charset="0"/>
              </a:rPr>
              <a:t>Under-Supply</a:t>
            </a:r>
            <a:endParaRPr lang="en-US" sz="1200" b="1" dirty="0">
              <a:latin typeface="Script MT Bold" panose="03040602040607080904" pitchFamily="66" charset="0"/>
              <a:cs typeface="Courier New" panose="02070309020205020404" pitchFamily="49" charset="0"/>
            </a:endParaRPr>
          </a:p>
        </p:txBody>
      </p:sp>
      <p:sp>
        <p:nvSpPr>
          <p:cNvPr id="16" name="TextBox 15"/>
          <p:cNvSpPr txBox="1"/>
          <p:nvPr/>
        </p:nvSpPr>
        <p:spPr>
          <a:xfrm rot="19527798">
            <a:off x="2622082" y="3444254"/>
            <a:ext cx="1076456" cy="276999"/>
          </a:xfrm>
          <a:prstGeom prst="rect">
            <a:avLst/>
          </a:prstGeom>
          <a:noFill/>
        </p:spPr>
        <p:txBody>
          <a:bodyPr wrap="square" rtlCol="0">
            <a:spAutoFit/>
          </a:bodyPr>
          <a:lstStyle/>
          <a:p>
            <a:r>
              <a:rPr lang="en-US" sz="1200" b="1" dirty="0" smtClean="0">
                <a:latin typeface="Script MT Bold" panose="03040602040607080904" pitchFamily="66" charset="0"/>
                <a:cs typeface="Courier New" panose="02070309020205020404" pitchFamily="49" charset="0"/>
              </a:rPr>
              <a:t>Over-Supply</a:t>
            </a:r>
            <a:endParaRPr lang="en-US" sz="1200" b="1" dirty="0">
              <a:latin typeface="Script MT Bold" panose="03040602040607080904" pitchFamily="66" charset="0"/>
              <a:cs typeface="Courier New" panose="02070309020205020404" pitchFamily="49" charset="0"/>
            </a:endParaRPr>
          </a:p>
        </p:txBody>
      </p:sp>
      <p:sp>
        <p:nvSpPr>
          <p:cNvPr id="17" name="Rectangle 16"/>
          <p:cNvSpPr/>
          <p:nvPr/>
        </p:nvSpPr>
        <p:spPr>
          <a:xfrm rot="5400000">
            <a:off x="-885651" y="3712346"/>
            <a:ext cx="2301737" cy="605102"/>
          </a:xfrm>
          <a:prstGeom prst="rect">
            <a:avLst/>
          </a:prstGeom>
          <a:solidFill>
            <a:srgbClr val="00B05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61397" y="2018806"/>
            <a:ext cx="2236190" cy="1240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9" name="Group 18"/>
          <p:cNvGrpSpPr/>
          <p:nvPr/>
        </p:nvGrpSpPr>
        <p:grpSpPr>
          <a:xfrm>
            <a:off x="6709558" y="3524367"/>
            <a:ext cx="1947559" cy="955236"/>
            <a:chOff x="6697683" y="2897579"/>
            <a:chExt cx="1947559" cy="2137559"/>
          </a:xfrm>
        </p:grpSpPr>
        <p:sp>
          <p:nvSpPr>
            <p:cNvPr id="20" name="Left Brace 19"/>
            <p:cNvSpPr/>
            <p:nvPr/>
          </p:nvSpPr>
          <p:spPr>
            <a:xfrm>
              <a:off x="6697683" y="2897579"/>
              <a:ext cx="510639" cy="2137559"/>
            </a:xfrm>
            <a:prstGeom prst="leftBrace">
              <a:avLst/>
            </a:prstGeom>
            <a:ln w="762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600" dirty="0"/>
            </a:p>
          </p:txBody>
        </p:sp>
        <p:sp>
          <p:nvSpPr>
            <p:cNvPr id="22" name="Rectangle 21"/>
            <p:cNvSpPr/>
            <p:nvPr/>
          </p:nvSpPr>
          <p:spPr>
            <a:xfrm>
              <a:off x="7018322" y="3004457"/>
              <a:ext cx="1626920" cy="1888177"/>
            </a:xfrm>
            <a:prstGeom prst="rect">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accent6">
                      <a:lumMod val="50000"/>
                    </a:schemeClr>
                  </a:solidFill>
                </a:rPr>
                <a:t>A) Maximum Profits</a:t>
              </a:r>
              <a:endParaRPr lang="en-US" sz="2000" b="1" dirty="0">
                <a:solidFill>
                  <a:schemeClr val="accent6">
                    <a:lumMod val="50000"/>
                  </a:schemeClr>
                </a:solidFill>
              </a:endParaRPr>
            </a:p>
          </p:txBody>
        </p:sp>
      </p:grpSp>
      <p:sp>
        <p:nvSpPr>
          <p:cNvPr id="12" name="TextBox 11"/>
          <p:cNvSpPr txBox="1"/>
          <p:nvPr/>
        </p:nvSpPr>
        <p:spPr>
          <a:xfrm>
            <a:off x="0" y="6484115"/>
            <a:ext cx="599844" cy="400110"/>
          </a:xfrm>
          <a:prstGeom prst="rect">
            <a:avLst/>
          </a:prstGeom>
          <a:noFill/>
        </p:spPr>
        <p:txBody>
          <a:bodyPr wrap="none" rtlCol="0">
            <a:spAutoFit/>
          </a:bodyPr>
          <a:lstStyle/>
          <a:p>
            <a:r>
              <a:rPr lang="en-US" sz="2000" b="1" dirty="0" smtClean="0"/>
              <a:t>A39</a:t>
            </a:r>
            <a:endParaRPr lang="en-US" b="1" dirty="0"/>
          </a:p>
        </p:txBody>
      </p:sp>
      <p:grpSp>
        <p:nvGrpSpPr>
          <p:cNvPr id="13" name="Group 12"/>
          <p:cNvGrpSpPr/>
          <p:nvPr/>
        </p:nvGrpSpPr>
        <p:grpSpPr>
          <a:xfrm>
            <a:off x="2814464" y="2838204"/>
            <a:ext cx="3152899" cy="1813390"/>
            <a:chOff x="3230089" y="2956954"/>
            <a:chExt cx="3152898" cy="1813390"/>
          </a:xfrm>
        </p:grpSpPr>
        <p:sp>
          <p:nvSpPr>
            <p:cNvPr id="21" name="Left Brace 20"/>
            <p:cNvSpPr/>
            <p:nvPr/>
          </p:nvSpPr>
          <p:spPr>
            <a:xfrm rot="16200000" flipH="1">
              <a:off x="4486184" y="1700859"/>
              <a:ext cx="640707" cy="3152898"/>
            </a:xfrm>
            <a:prstGeom prst="leftBrace">
              <a:avLst>
                <a:gd name="adj1" fmla="val 8333"/>
                <a:gd name="adj2" fmla="val 81051"/>
              </a:avLst>
            </a:prstGeom>
            <a:ln w="762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3" name="Rectangle 22"/>
            <p:cNvSpPr/>
            <p:nvPr/>
          </p:nvSpPr>
          <p:spPr>
            <a:xfrm>
              <a:off x="3348841" y="3407657"/>
              <a:ext cx="2921329" cy="1362687"/>
            </a:xfrm>
            <a:prstGeom prst="rect">
              <a:avLst/>
            </a:prstGeom>
            <a:solidFill>
              <a:schemeClr val="tx2">
                <a:lumMod val="20000"/>
                <a:lumOff val="80000"/>
              </a:schemeClr>
            </a:solidFill>
            <a:ln w="3810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2">
                      <a:lumMod val="75000"/>
                    </a:schemeClr>
                  </a:solidFill>
                </a:rPr>
                <a:t>B) </a:t>
              </a:r>
              <a:r>
                <a:rPr lang="en-US" b="1" dirty="0" err="1" smtClean="0">
                  <a:solidFill>
                    <a:schemeClr val="tx2">
                      <a:lumMod val="75000"/>
                    </a:schemeClr>
                  </a:solidFill>
                </a:rPr>
                <a:t>Labour</a:t>
              </a:r>
              <a:r>
                <a:rPr lang="en-US" b="1" dirty="0" smtClean="0">
                  <a:solidFill>
                    <a:schemeClr val="tx2">
                      <a:lumMod val="75000"/>
                    </a:schemeClr>
                  </a:solidFill>
                </a:rPr>
                <a:t> level with maximum flow of returned benefits (Max P</a:t>
              </a:r>
              <a:r>
                <a:rPr lang="en-US" b="1" baseline="-25000" dirty="0" smtClean="0">
                  <a:solidFill>
                    <a:schemeClr val="tx2">
                      <a:lumMod val="75000"/>
                    </a:schemeClr>
                  </a:solidFill>
                </a:rPr>
                <a:t>B</a:t>
              </a:r>
              <a:r>
                <a:rPr lang="en-US" b="1" dirty="0" smtClean="0">
                  <a:solidFill>
                    <a:schemeClr val="tx2">
                      <a:lumMod val="75000"/>
                    </a:schemeClr>
                  </a:solidFill>
                </a:rPr>
                <a:t>(W), Optimum Efficiency)</a:t>
              </a:r>
              <a:endParaRPr lang="en-US" b="1" dirty="0">
                <a:solidFill>
                  <a:schemeClr val="tx2">
                    <a:lumMod val="75000"/>
                  </a:schemeClr>
                </a:solidFill>
              </a:endParaRPr>
            </a:p>
          </p:txBody>
        </p:sp>
      </p:grpSp>
    </p:spTree>
    <p:extLst>
      <p:ext uri="{BB962C8B-B14F-4D97-AF65-F5344CB8AC3E}">
        <p14:creationId xmlns:p14="http://schemas.microsoft.com/office/powerpoint/2010/main" val="747063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1000"/>
                                        <p:tgtEl>
                                          <p:spTgt spid="16"/>
                                        </p:tgtEl>
                                      </p:cBhvr>
                                    </p:animEffect>
                                    <p:anim calcmode="lin" valueType="num">
                                      <p:cBhvr>
                                        <p:cTn id="27" dur="1000" fill="hold"/>
                                        <p:tgtEl>
                                          <p:spTgt spid="16"/>
                                        </p:tgtEl>
                                        <p:attrNameLst>
                                          <p:attrName>ppt_x</p:attrName>
                                        </p:attrNameLst>
                                      </p:cBhvr>
                                      <p:tavLst>
                                        <p:tav tm="0">
                                          <p:val>
                                            <p:strVal val="#ppt_x"/>
                                          </p:val>
                                        </p:tav>
                                        <p:tav tm="100000">
                                          <p:val>
                                            <p:strVal val="#ppt_x"/>
                                          </p:val>
                                        </p:tav>
                                      </p:tavLst>
                                    </p:anim>
                                    <p:anim calcmode="lin" valueType="num">
                                      <p:cBhvr>
                                        <p:cTn id="28"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childTnLst>
                          </p:cTn>
                        </p:par>
                        <p:par>
                          <p:cTn id="35" fill="hold">
                            <p:stCondLst>
                              <p:cond delay="500"/>
                            </p:stCondLst>
                            <p:childTnLst>
                              <p:par>
                                <p:cTn id="36" presetID="2" presetClass="entr" presetSubtype="4" fill="hold" nodeType="after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500" fill="hold"/>
                                        <p:tgtEl>
                                          <p:spTgt spid="18"/>
                                        </p:tgtEl>
                                        <p:attrNameLst>
                                          <p:attrName>ppt_x</p:attrName>
                                        </p:attrNameLst>
                                      </p:cBhvr>
                                      <p:tavLst>
                                        <p:tav tm="0">
                                          <p:val>
                                            <p:strVal val="#ppt_x"/>
                                          </p:val>
                                        </p:tav>
                                        <p:tav tm="100000">
                                          <p:val>
                                            <p:strVal val="#ppt_x"/>
                                          </p:val>
                                        </p:tav>
                                      </p:tavLst>
                                    </p:anim>
                                    <p:anim calcmode="lin" valueType="num">
                                      <p:cBhvr additive="base">
                                        <p:cTn id="39"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ppt_x"/>
                                          </p:val>
                                        </p:tav>
                                        <p:tav tm="100000">
                                          <p:val>
                                            <p:strVal val="#ppt_x"/>
                                          </p:val>
                                        </p:tav>
                                      </p:tavLst>
                                    </p:anim>
                                    <p:anim calcmode="lin" valueType="num">
                                      <p:cBhvr additive="base">
                                        <p:cTn id="4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p:bldP spid="16" grpId="0"/>
      <p:bldP spid="1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146" y="1289050"/>
            <a:ext cx="7334250" cy="427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Oval 2"/>
          <p:cNvSpPr/>
          <p:nvPr/>
        </p:nvSpPr>
        <p:spPr>
          <a:xfrm>
            <a:off x="7227548" y="2604036"/>
            <a:ext cx="228600" cy="228600"/>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7035165" y="2781431"/>
            <a:ext cx="1203960" cy="369332"/>
          </a:xfrm>
          <a:prstGeom prst="rect">
            <a:avLst/>
          </a:prstGeom>
          <a:noFill/>
          <a:ln>
            <a:noFill/>
          </a:ln>
        </p:spPr>
        <p:txBody>
          <a:bodyPr wrap="square" rtlCol="0">
            <a:spAutoFit/>
          </a:bodyPr>
          <a:lstStyle/>
          <a:p>
            <a:r>
              <a:rPr lang="en-US" b="1" dirty="0" smtClean="0"/>
              <a:t>Cash Cow</a:t>
            </a:r>
            <a:endParaRPr lang="en-US" b="1" dirty="0"/>
          </a:p>
        </p:txBody>
      </p:sp>
      <p:sp>
        <p:nvSpPr>
          <p:cNvPr id="7" name="TextBox 6"/>
          <p:cNvSpPr txBox="1"/>
          <p:nvPr/>
        </p:nvSpPr>
        <p:spPr>
          <a:xfrm>
            <a:off x="4078375" y="1825005"/>
            <a:ext cx="2232660" cy="369332"/>
          </a:xfrm>
          <a:prstGeom prst="rect">
            <a:avLst/>
          </a:prstGeom>
          <a:noFill/>
          <a:ln>
            <a:noFill/>
          </a:ln>
        </p:spPr>
        <p:txBody>
          <a:bodyPr wrap="square" rtlCol="0">
            <a:spAutoFit/>
          </a:bodyPr>
          <a:lstStyle/>
          <a:p>
            <a:pPr algn="ctr"/>
            <a:r>
              <a:rPr lang="en-US" b="1" dirty="0" smtClean="0"/>
              <a:t>Multi-Headed Hydra</a:t>
            </a:r>
            <a:endParaRPr lang="en-US" b="1" dirty="0"/>
          </a:p>
        </p:txBody>
      </p:sp>
      <p:grpSp>
        <p:nvGrpSpPr>
          <p:cNvPr id="2" name="Group 1"/>
          <p:cNvGrpSpPr/>
          <p:nvPr/>
        </p:nvGrpSpPr>
        <p:grpSpPr>
          <a:xfrm>
            <a:off x="4898604" y="2045015"/>
            <a:ext cx="415638" cy="385831"/>
            <a:chOff x="4727862" y="2326889"/>
            <a:chExt cx="415638" cy="385831"/>
          </a:xfrm>
        </p:grpSpPr>
        <p:sp>
          <p:nvSpPr>
            <p:cNvPr id="5" name="Oval 4"/>
            <p:cNvSpPr/>
            <p:nvPr/>
          </p:nvSpPr>
          <p:spPr>
            <a:xfrm>
              <a:off x="4914900" y="2484120"/>
              <a:ext cx="228600" cy="228600"/>
            </a:xfrm>
            <a:prstGeom prst="ellipse">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rot="18712776">
              <a:off x="4726842" y="2327909"/>
              <a:ext cx="371372" cy="369332"/>
            </a:xfrm>
            <a:prstGeom prst="rect">
              <a:avLst/>
            </a:prstGeom>
            <a:noFill/>
          </p:spPr>
          <p:txBody>
            <a:bodyPr wrap="square" rtlCol="0">
              <a:spAutoFit/>
            </a:bodyPr>
            <a:lstStyle/>
            <a:p>
              <a:r>
                <a:rPr lang="en-US" b="1" dirty="0" smtClean="0">
                  <a:solidFill>
                    <a:srgbClr val="00B050"/>
                  </a:solidFill>
                  <a:sym typeface="Symbol"/>
                </a:rPr>
                <a:t></a:t>
              </a:r>
              <a:endParaRPr lang="en-US" b="1" dirty="0">
                <a:solidFill>
                  <a:srgbClr val="00B050"/>
                </a:solidFill>
              </a:endParaRPr>
            </a:p>
          </p:txBody>
        </p:sp>
      </p:grpSp>
      <p:sp>
        <p:nvSpPr>
          <p:cNvPr id="11" name="Rounded Rectangle 10"/>
          <p:cNvSpPr/>
          <p:nvPr/>
        </p:nvSpPr>
        <p:spPr>
          <a:xfrm rot="16200000">
            <a:off x="1186733" y="3069296"/>
            <a:ext cx="2477655" cy="1644778"/>
          </a:xfrm>
          <a:prstGeom prst="roundRect">
            <a:avLst/>
          </a:prstGeom>
          <a:noFill/>
          <a:ln w="571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US" b="1" dirty="0" smtClean="0">
                <a:solidFill>
                  <a:srgbClr val="FF0000"/>
                </a:solidFill>
              </a:rPr>
              <a:t>Unprofitable Domain</a:t>
            </a:r>
            <a:endParaRPr lang="en-US" b="1" dirty="0">
              <a:solidFill>
                <a:srgbClr val="FF0000"/>
              </a:solidFill>
            </a:endParaRPr>
          </a:p>
        </p:txBody>
      </p:sp>
      <p:sp>
        <p:nvSpPr>
          <p:cNvPr id="13" name="Rounded Rectangle 12"/>
          <p:cNvSpPr/>
          <p:nvPr/>
        </p:nvSpPr>
        <p:spPr>
          <a:xfrm>
            <a:off x="3247949" y="1825005"/>
            <a:ext cx="4871923" cy="2066680"/>
          </a:xfrm>
          <a:prstGeom prst="round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r>
              <a:rPr lang="en-US" b="1" dirty="0" smtClean="0">
                <a:solidFill>
                  <a:srgbClr val="FF0000"/>
                </a:solidFill>
              </a:rPr>
              <a:t>Profitable Domain</a:t>
            </a:r>
            <a:endParaRPr lang="en-US" b="1" dirty="0">
              <a:solidFill>
                <a:srgbClr val="FF0000"/>
              </a:solidFill>
            </a:endParaRPr>
          </a:p>
        </p:txBody>
      </p:sp>
      <p:sp>
        <p:nvSpPr>
          <p:cNvPr id="12" name="TextBox 11"/>
          <p:cNvSpPr txBox="1"/>
          <p:nvPr/>
        </p:nvSpPr>
        <p:spPr>
          <a:xfrm rot="21356287">
            <a:off x="4011043" y="2938667"/>
            <a:ext cx="1076456" cy="276999"/>
          </a:xfrm>
          <a:prstGeom prst="rect">
            <a:avLst/>
          </a:prstGeom>
          <a:noFill/>
        </p:spPr>
        <p:txBody>
          <a:bodyPr wrap="square" rtlCol="0">
            <a:spAutoFit/>
          </a:bodyPr>
          <a:lstStyle/>
          <a:p>
            <a:r>
              <a:rPr lang="en-US" sz="1200" b="1" dirty="0" smtClean="0">
                <a:latin typeface="Script MT Bold" panose="03040602040607080904" pitchFamily="66" charset="0"/>
                <a:cs typeface="Courier New" panose="02070309020205020404" pitchFamily="49" charset="0"/>
              </a:rPr>
              <a:t>Under-Supply</a:t>
            </a:r>
            <a:endParaRPr lang="en-US" sz="1200" b="1" dirty="0">
              <a:latin typeface="Script MT Bold" panose="03040602040607080904" pitchFamily="66" charset="0"/>
              <a:cs typeface="Courier New" panose="02070309020205020404" pitchFamily="49" charset="0"/>
            </a:endParaRPr>
          </a:p>
        </p:txBody>
      </p:sp>
      <p:sp>
        <p:nvSpPr>
          <p:cNvPr id="15" name="TextBox 14"/>
          <p:cNvSpPr txBox="1"/>
          <p:nvPr/>
        </p:nvSpPr>
        <p:spPr>
          <a:xfrm rot="20151913">
            <a:off x="3417729" y="2292346"/>
            <a:ext cx="1076456" cy="276999"/>
          </a:xfrm>
          <a:prstGeom prst="rect">
            <a:avLst/>
          </a:prstGeom>
          <a:noFill/>
        </p:spPr>
        <p:txBody>
          <a:bodyPr wrap="square" rtlCol="0">
            <a:spAutoFit/>
          </a:bodyPr>
          <a:lstStyle/>
          <a:p>
            <a:r>
              <a:rPr lang="en-US" sz="1200" b="1" dirty="0" smtClean="0">
                <a:latin typeface="Script MT Bold" panose="03040602040607080904" pitchFamily="66" charset="0"/>
                <a:cs typeface="Courier New" panose="02070309020205020404" pitchFamily="49" charset="0"/>
              </a:rPr>
              <a:t>Over-Supply</a:t>
            </a:r>
            <a:endParaRPr lang="en-US" sz="1200" b="1" dirty="0">
              <a:latin typeface="Script MT Bold" panose="03040602040607080904" pitchFamily="66" charset="0"/>
              <a:cs typeface="Courier New" panose="02070309020205020404" pitchFamily="49" charset="0"/>
            </a:endParaRPr>
          </a:p>
        </p:txBody>
      </p:sp>
      <p:sp>
        <p:nvSpPr>
          <p:cNvPr id="16" name="TextBox 15"/>
          <p:cNvSpPr txBox="1"/>
          <p:nvPr/>
        </p:nvSpPr>
        <p:spPr>
          <a:xfrm rot="473431">
            <a:off x="6053323" y="2231757"/>
            <a:ext cx="934505" cy="276999"/>
          </a:xfrm>
          <a:prstGeom prst="rect">
            <a:avLst/>
          </a:prstGeom>
          <a:noFill/>
        </p:spPr>
        <p:txBody>
          <a:bodyPr wrap="square" rtlCol="0">
            <a:spAutoFit/>
          </a:bodyPr>
          <a:lstStyle/>
          <a:p>
            <a:pPr algn="ctr"/>
            <a:r>
              <a:rPr lang="en-US" sz="1200" b="1" dirty="0" smtClean="0">
                <a:latin typeface="Script MT Bold" panose="03040602040607080904" pitchFamily="66" charset="0"/>
                <a:cs typeface="Courier New" panose="02070309020205020404" pitchFamily="49" charset="0"/>
              </a:rPr>
              <a:t>Dominance</a:t>
            </a:r>
            <a:endParaRPr lang="en-US" sz="1200" b="1" dirty="0">
              <a:latin typeface="Script MT Bold" panose="03040602040607080904" pitchFamily="66" charset="0"/>
              <a:cs typeface="Courier New" panose="02070309020205020404" pitchFamily="49" charset="0"/>
            </a:endParaRPr>
          </a:p>
        </p:txBody>
      </p:sp>
      <p:sp>
        <p:nvSpPr>
          <p:cNvPr id="4" name="TextBox 3"/>
          <p:cNvSpPr txBox="1"/>
          <p:nvPr/>
        </p:nvSpPr>
        <p:spPr>
          <a:xfrm>
            <a:off x="882146" y="5644396"/>
            <a:ext cx="7576054" cy="646331"/>
          </a:xfrm>
          <a:prstGeom prst="rect">
            <a:avLst/>
          </a:prstGeom>
          <a:noFill/>
        </p:spPr>
        <p:txBody>
          <a:bodyPr wrap="square" rtlCol="0">
            <a:spAutoFit/>
          </a:bodyPr>
          <a:lstStyle/>
          <a:p>
            <a:r>
              <a:rPr lang="en-US" dirty="0" smtClean="0"/>
              <a:t>The independent variable may be either </a:t>
            </a:r>
            <a:r>
              <a:rPr lang="en-US" dirty="0" smtClean="0">
                <a:latin typeface="Script MT Bold"/>
              </a:rPr>
              <a:t>R</a:t>
            </a:r>
            <a:r>
              <a:rPr lang="en-US" dirty="0" smtClean="0"/>
              <a:t> or </a:t>
            </a:r>
            <a:r>
              <a:rPr lang="en-US" dirty="0" smtClean="0">
                <a:latin typeface="Script MT Bold"/>
                <a:sym typeface="Symbol"/>
              </a:rPr>
              <a:t>.</a:t>
            </a:r>
            <a:r>
              <a:rPr lang="en-US" dirty="0" smtClean="0">
                <a:sym typeface="Symbol"/>
              </a:rPr>
              <a:t>  </a:t>
            </a:r>
          </a:p>
          <a:p>
            <a:r>
              <a:rPr lang="en-US" dirty="0" smtClean="0">
                <a:sym typeface="Symbol"/>
              </a:rPr>
              <a:t>Either way, a ‘Goldilocks’ loop results. </a:t>
            </a:r>
            <a:endParaRPr lang="en-US" dirty="0"/>
          </a:p>
        </p:txBody>
      </p:sp>
      <p:cxnSp>
        <p:nvCxnSpPr>
          <p:cNvPr id="10" name="Straight Connector 9"/>
          <p:cNvCxnSpPr/>
          <p:nvPr/>
        </p:nvCxnSpPr>
        <p:spPr>
          <a:xfrm>
            <a:off x="3250969" y="2322555"/>
            <a:ext cx="0" cy="2325645"/>
          </a:xfrm>
          <a:prstGeom prst="line">
            <a:avLst/>
          </a:prstGeom>
          <a:ln w="76200">
            <a:prstDash val="sysDash"/>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rot="16200000">
            <a:off x="2890711" y="4945846"/>
            <a:ext cx="707245" cy="369332"/>
          </a:xfrm>
          <a:prstGeom prst="rect">
            <a:avLst/>
          </a:prstGeom>
          <a:noFill/>
        </p:spPr>
        <p:txBody>
          <a:bodyPr wrap="none" rtlCol="0">
            <a:spAutoFit/>
          </a:bodyPr>
          <a:lstStyle/>
          <a:p>
            <a:r>
              <a:rPr lang="en-US" dirty="0" smtClean="0">
                <a:latin typeface="Script MT Bold"/>
              </a:rPr>
              <a:t>R</a:t>
            </a:r>
            <a:r>
              <a:rPr lang="en-US" b="1" dirty="0" smtClean="0"/>
              <a:t> = 1</a:t>
            </a:r>
            <a:endParaRPr lang="en-US" b="1" dirty="0"/>
          </a:p>
        </p:txBody>
      </p:sp>
      <p:sp>
        <p:nvSpPr>
          <p:cNvPr id="20" name="Rectangle 19"/>
          <p:cNvSpPr/>
          <p:nvPr/>
        </p:nvSpPr>
        <p:spPr>
          <a:xfrm>
            <a:off x="4108507" y="5038511"/>
            <a:ext cx="1461019" cy="464013"/>
          </a:xfrm>
          <a:prstGeom prst="rect">
            <a:avLst/>
          </a:prstGeom>
          <a:solidFill>
            <a:srgbClr val="00B05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0" y="6484115"/>
            <a:ext cx="599844" cy="400110"/>
          </a:xfrm>
          <a:prstGeom prst="rect">
            <a:avLst/>
          </a:prstGeom>
          <a:noFill/>
        </p:spPr>
        <p:txBody>
          <a:bodyPr wrap="none" rtlCol="0">
            <a:spAutoFit/>
          </a:bodyPr>
          <a:lstStyle/>
          <a:p>
            <a:r>
              <a:rPr lang="en-US" sz="2000" b="1" dirty="0" smtClean="0"/>
              <a:t>A41</a:t>
            </a:r>
            <a:endParaRPr lang="en-US" b="1" dirty="0"/>
          </a:p>
        </p:txBody>
      </p:sp>
    </p:spTree>
    <p:extLst>
      <p:ext uri="{BB962C8B-B14F-4D97-AF65-F5344CB8AC3E}">
        <p14:creationId xmlns:p14="http://schemas.microsoft.com/office/powerpoint/2010/main" val="4081601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xit" presetSubtype="0" fill="hold" nodeType="clickEffect">
                                  <p:stCondLst>
                                    <p:cond delay="0"/>
                                  </p:stCondLst>
                                  <p:childTnLst>
                                    <p:animEffect transition="out" filter="fade">
                                      <p:cBhvr>
                                        <p:cTn id="12" dur="500"/>
                                        <p:tgtEl>
                                          <p:spTgt spid="10"/>
                                        </p:tgtEl>
                                      </p:cBhvr>
                                    </p:animEffect>
                                    <p:set>
                                      <p:cBhvr>
                                        <p:cTn id="13" dur="1" fill="hold">
                                          <p:stCondLst>
                                            <p:cond delay="499"/>
                                          </p:stCondLst>
                                        </p:cTn>
                                        <p:tgtEl>
                                          <p:spTgt spid="10"/>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500"/>
                                        <p:tgtEl>
                                          <p:spTgt spid="17"/>
                                        </p:tgtEl>
                                      </p:cBhvr>
                                    </p:animEffect>
                                    <p:set>
                                      <p:cBhvr>
                                        <p:cTn id="16" dur="1" fill="hold">
                                          <p:stCondLst>
                                            <p:cond delay="499"/>
                                          </p:stCondLst>
                                        </p:cTn>
                                        <p:tgtEl>
                                          <p:spTgt spid="17"/>
                                        </p:tgtEl>
                                        <p:attrNameLst>
                                          <p:attrName>style.visibility</p:attrName>
                                        </p:attrNameLst>
                                      </p:cBhvr>
                                      <p:to>
                                        <p:strVal val="hidden"/>
                                      </p:to>
                                    </p:se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1000"/>
                                        <p:tgtEl>
                                          <p:spTgt spid="11"/>
                                        </p:tgtEl>
                                      </p:cBhvr>
                                    </p:animEffect>
                                    <p:anim calcmode="lin" valueType="num">
                                      <p:cBhvr>
                                        <p:cTn id="21" dur="1000" fill="hold"/>
                                        <p:tgtEl>
                                          <p:spTgt spid="11"/>
                                        </p:tgtEl>
                                        <p:attrNameLst>
                                          <p:attrName>ppt_x</p:attrName>
                                        </p:attrNameLst>
                                      </p:cBhvr>
                                      <p:tavLst>
                                        <p:tav tm="0">
                                          <p:val>
                                            <p:strVal val="#ppt_x"/>
                                          </p:val>
                                        </p:tav>
                                        <p:tav tm="100000">
                                          <p:val>
                                            <p:strVal val="#ppt_x"/>
                                          </p:val>
                                        </p:tav>
                                      </p:tavLst>
                                    </p:anim>
                                    <p:anim calcmode="lin" valueType="num">
                                      <p:cBhvr>
                                        <p:cTn id="2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1000"/>
                                        <p:tgtEl>
                                          <p:spTgt spid="12"/>
                                        </p:tgtEl>
                                      </p:cBhvr>
                                    </p:animEffect>
                                    <p:anim calcmode="lin" valueType="num">
                                      <p:cBhvr>
                                        <p:cTn id="35" dur="1000" fill="hold"/>
                                        <p:tgtEl>
                                          <p:spTgt spid="12"/>
                                        </p:tgtEl>
                                        <p:attrNameLst>
                                          <p:attrName>ppt_x</p:attrName>
                                        </p:attrNameLst>
                                      </p:cBhvr>
                                      <p:tavLst>
                                        <p:tav tm="0">
                                          <p:val>
                                            <p:strVal val="#ppt_x"/>
                                          </p:val>
                                        </p:tav>
                                        <p:tav tm="100000">
                                          <p:val>
                                            <p:strVal val="#ppt_x"/>
                                          </p:val>
                                        </p:tav>
                                      </p:tavLst>
                                    </p:anim>
                                    <p:anim calcmode="lin" valueType="num">
                                      <p:cBhvr>
                                        <p:cTn id="3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000"/>
                                        <p:tgtEl>
                                          <p:spTgt spid="15"/>
                                        </p:tgtEl>
                                      </p:cBhvr>
                                    </p:animEffect>
                                    <p:anim calcmode="lin" valueType="num">
                                      <p:cBhvr>
                                        <p:cTn id="42" dur="1000" fill="hold"/>
                                        <p:tgtEl>
                                          <p:spTgt spid="15"/>
                                        </p:tgtEl>
                                        <p:attrNameLst>
                                          <p:attrName>ppt_x</p:attrName>
                                        </p:attrNameLst>
                                      </p:cBhvr>
                                      <p:tavLst>
                                        <p:tav tm="0">
                                          <p:val>
                                            <p:strVal val="#ppt_x"/>
                                          </p:val>
                                        </p:tav>
                                        <p:tav tm="100000">
                                          <p:val>
                                            <p:strVal val="#ppt_x"/>
                                          </p:val>
                                        </p:tav>
                                      </p:tavLst>
                                    </p:anim>
                                    <p:anim calcmode="lin" valueType="num">
                                      <p:cBhvr>
                                        <p:cTn id="4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
                                          </p:val>
                                        </p:tav>
                                        <p:tav tm="100000">
                                          <p:val>
                                            <p:strVal val="#ppt_x"/>
                                          </p:val>
                                        </p:tav>
                                      </p:tavLst>
                                    </p:anim>
                                    <p:anim calcmode="lin" valueType="num">
                                      <p:cBhvr>
                                        <p:cTn id="5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3"/>
                                        </p:tgtEl>
                                        <p:attrNameLst>
                                          <p:attrName>style.visibility</p:attrName>
                                        </p:attrNameLst>
                                      </p:cBhvr>
                                      <p:to>
                                        <p:strVal val="visible"/>
                                      </p:to>
                                    </p:set>
                                    <p:animEffect transition="in" filter="fade">
                                      <p:cBhvr>
                                        <p:cTn id="55" dur="1000"/>
                                        <p:tgtEl>
                                          <p:spTgt spid="3"/>
                                        </p:tgtEl>
                                      </p:cBhvr>
                                    </p:animEffect>
                                    <p:anim calcmode="lin" valueType="num">
                                      <p:cBhvr>
                                        <p:cTn id="56" dur="1000" fill="hold"/>
                                        <p:tgtEl>
                                          <p:spTgt spid="3"/>
                                        </p:tgtEl>
                                        <p:attrNameLst>
                                          <p:attrName>ppt_x</p:attrName>
                                        </p:attrNameLst>
                                      </p:cBhvr>
                                      <p:tavLst>
                                        <p:tav tm="0">
                                          <p:val>
                                            <p:strVal val="#ppt_x"/>
                                          </p:val>
                                        </p:tav>
                                        <p:tav tm="100000">
                                          <p:val>
                                            <p:strVal val="#ppt_x"/>
                                          </p:val>
                                        </p:tav>
                                      </p:tavLst>
                                    </p:anim>
                                    <p:anim calcmode="lin" valueType="num">
                                      <p:cBhvr>
                                        <p:cTn id="57" dur="1000" fill="hold"/>
                                        <p:tgtEl>
                                          <p:spTgt spid="3"/>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6"/>
                                        </p:tgtEl>
                                        <p:attrNameLst>
                                          <p:attrName>style.visibility</p:attrName>
                                        </p:attrNameLst>
                                      </p:cBhvr>
                                      <p:to>
                                        <p:strVal val="visible"/>
                                      </p:to>
                                    </p:set>
                                    <p:animEffect transition="in" filter="fade">
                                      <p:cBhvr>
                                        <p:cTn id="60" dur="1000"/>
                                        <p:tgtEl>
                                          <p:spTgt spid="6"/>
                                        </p:tgtEl>
                                      </p:cBhvr>
                                    </p:animEffect>
                                    <p:anim calcmode="lin" valueType="num">
                                      <p:cBhvr>
                                        <p:cTn id="61" dur="1000" fill="hold"/>
                                        <p:tgtEl>
                                          <p:spTgt spid="6"/>
                                        </p:tgtEl>
                                        <p:attrNameLst>
                                          <p:attrName>ppt_x</p:attrName>
                                        </p:attrNameLst>
                                      </p:cBhvr>
                                      <p:tavLst>
                                        <p:tav tm="0">
                                          <p:val>
                                            <p:strVal val="#ppt_x"/>
                                          </p:val>
                                        </p:tav>
                                        <p:tav tm="100000">
                                          <p:val>
                                            <p:strVal val="#ppt_x"/>
                                          </p:val>
                                        </p:tav>
                                      </p:tavLst>
                                    </p:anim>
                                    <p:anim calcmode="lin" valueType="num">
                                      <p:cBhvr>
                                        <p:cTn id="6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nodeType="clickEffect">
                                  <p:stCondLst>
                                    <p:cond delay="0"/>
                                  </p:stCondLst>
                                  <p:childTnLst>
                                    <p:set>
                                      <p:cBhvr>
                                        <p:cTn id="66" dur="1" fill="hold">
                                          <p:stCondLst>
                                            <p:cond delay="0"/>
                                          </p:stCondLst>
                                        </p:cTn>
                                        <p:tgtEl>
                                          <p:spTgt spid="2"/>
                                        </p:tgtEl>
                                        <p:attrNameLst>
                                          <p:attrName>style.visibility</p:attrName>
                                        </p:attrNameLst>
                                      </p:cBhvr>
                                      <p:to>
                                        <p:strVal val="visible"/>
                                      </p:to>
                                    </p:set>
                                    <p:animEffect transition="in" filter="fade">
                                      <p:cBhvr>
                                        <p:cTn id="67" dur="1000"/>
                                        <p:tgtEl>
                                          <p:spTgt spid="2"/>
                                        </p:tgtEl>
                                      </p:cBhvr>
                                    </p:animEffect>
                                    <p:anim calcmode="lin" valueType="num">
                                      <p:cBhvr>
                                        <p:cTn id="68" dur="1000" fill="hold"/>
                                        <p:tgtEl>
                                          <p:spTgt spid="2"/>
                                        </p:tgtEl>
                                        <p:attrNameLst>
                                          <p:attrName>ppt_x</p:attrName>
                                        </p:attrNameLst>
                                      </p:cBhvr>
                                      <p:tavLst>
                                        <p:tav tm="0">
                                          <p:val>
                                            <p:strVal val="#ppt_x"/>
                                          </p:val>
                                        </p:tav>
                                        <p:tav tm="100000">
                                          <p:val>
                                            <p:strVal val="#ppt_x"/>
                                          </p:val>
                                        </p:tav>
                                      </p:tavLst>
                                    </p:anim>
                                    <p:anim calcmode="lin" valueType="num">
                                      <p:cBhvr>
                                        <p:cTn id="69" dur="1000" fill="hold"/>
                                        <p:tgtEl>
                                          <p:spTgt spid="2"/>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fade">
                                      <p:cBhvr>
                                        <p:cTn id="72" dur="1000"/>
                                        <p:tgtEl>
                                          <p:spTgt spid="7"/>
                                        </p:tgtEl>
                                      </p:cBhvr>
                                    </p:animEffect>
                                    <p:anim calcmode="lin" valueType="num">
                                      <p:cBhvr>
                                        <p:cTn id="73" dur="1000" fill="hold"/>
                                        <p:tgtEl>
                                          <p:spTgt spid="7"/>
                                        </p:tgtEl>
                                        <p:attrNameLst>
                                          <p:attrName>ppt_x</p:attrName>
                                        </p:attrNameLst>
                                      </p:cBhvr>
                                      <p:tavLst>
                                        <p:tav tm="0">
                                          <p:val>
                                            <p:strVal val="#ppt_x"/>
                                          </p:val>
                                        </p:tav>
                                        <p:tav tm="100000">
                                          <p:val>
                                            <p:strVal val="#ppt_x"/>
                                          </p:val>
                                        </p:tav>
                                      </p:tavLst>
                                    </p:anim>
                                    <p:anim calcmode="lin" valueType="num">
                                      <p:cBhvr>
                                        <p:cTn id="7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P spid="7" grpId="0"/>
      <p:bldP spid="11" grpId="0" animBg="1"/>
      <p:bldP spid="13" grpId="0" animBg="1"/>
      <p:bldP spid="12" grpId="0"/>
      <p:bldP spid="15" grpId="0"/>
      <p:bldP spid="16" grpId="0"/>
      <p:bldP spid="17" grpId="0"/>
      <p:bldP spid="2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63980" y="0"/>
            <a:ext cx="6553200" cy="2646878"/>
          </a:xfrm>
          <a:prstGeom prst="rect">
            <a:avLst/>
          </a:prstGeom>
          <a:noFill/>
        </p:spPr>
        <p:txBody>
          <a:bodyPr wrap="square" rtlCol="0">
            <a:spAutoFit/>
          </a:bodyPr>
          <a:lstStyle/>
          <a:p>
            <a:pPr algn="ctr"/>
            <a:r>
              <a:rPr lang="en-US" sz="16600" dirty="0" smtClean="0">
                <a:latin typeface="Arabic Typesetting" panose="03020402040406030203" pitchFamily="66" charset="-78"/>
                <a:cs typeface="Arabic Typesetting" panose="03020402040406030203" pitchFamily="66" charset="-78"/>
              </a:rPr>
              <a:t>However!</a:t>
            </a:r>
            <a:endParaRPr lang="en-US" sz="16600" dirty="0">
              <a:latin typeface="Arabic Typesetting" panose="03020402040406030203" pitchFamily="66" charset="-78"/>
              <a:cs typeface="Arabic Typesetting" panose="03020402040406030203" pitchFamily="66" charset="-78"/>
            </a:endParaRPr>
          </a:p>
        </p:txBody>
      </p:sp>
      <p:sp>
        <p:nvSpPr>
          <p:cNvPr id="9" name="TextBox 8"/>
          <p:cNvSpPr txBox="1"/>
          <p:nvPr/>
        </p:nvSpPr>
        <p:spPr>
          <a:xfrm>
            <a:off x="1254589" y="2057400"/>
            <a:ext cx="7023076" cy="4031873"/>
          </a:xfrm>
          <a:prstGeom prst="rect">
            <a:avLst/>
          </a:prstGeom>
          <a:noFill/>
        </p:spPr>
        <p:txBody>
          <a:bodyPr wrap="none" rtlCol="0">
            <a:spAutoFit/>
          </a:bodyPr>
          <a:lstStyle/>
          <a:p>
            <a:r>
              <a:rPr lang="en-US" sz="3200" dirty="0"/>
              <a:t>Some </a:t>
            </a:r>
            <a:r>
              <a:rPr lang="en-US" sz="3200" dirty="0" smtClean="0"/>
              <a:t>hunts fail </a:t>
            </a:r>
            <a:r>
              <a:rPr lang="en-US" sz="3200" dirty="0"/>
              <a:t>to capture prey!</a:t>
            </a:r>
          </a:p>
          <a:p>
            <a:r>
              <a:rPr lang="en-US" sz="3200" b="1" dirty="0">
                <a:solidFill>
                  <a:schemeClr val="accent2">
                    <a:lumMod val="75000"/>
                  </a:schemeClr>
                </a:solidFill>
              </a:rPr>
              <a:t>Some </a:t>
            </a:r>
            <a:r>
              <a:rPr lang="en-US" sz="3200" b="1" dirty="0" smtClean="0">
                <a:solidFill>
                  <a:schemeClr val="accent2">
                    <a:lumMod val="75000"/>
                  </a:schemeClr>
                </a:solidFill>
              </a:rPr>
              <a:t>investments have zero returns</a:t>
            </a:r>
            <a:r>
              <a:rPr lang="en-US" sz="3200" b="1" dirty="0">
                <a:solidFill>
                  <a:schemeClr val="accent2">
                    <a:lumMod val="75000"/>
                  </a:schemeClr>
                </a:solidFill>
              </a:rPr>
              <a:t>!</a:t>
            </a:r>
          </a:p>
          <a:p>
            <a:endParaRPr lang="en-US" sz="3200" dirty="0" smtClean="0"/>
          </a:p>
          <a:p>
            <a:r>
              <a:rPr lang="en-US" sz="3200" dirty="0" smtClean="0"/>
              <a:t>Some organisms </a:t>
            </a:r>
            <a:r>
              <a:rPr lang="en-US" sz="3200" dirty="0"/>
              <a:t>d</a:t>
            </a:r>
            <a:r>
              <a:rPr lang="en-US" sz="3200" dirty="0" smtClean="0"/>
              <a:t>ie of starvation!</a:t>
            </a:r>
          </a:p>
          <a:p>
            <a:r>
              <a:rPr lang="en-US" sz="3200" b="1" dirty="0" smtClean="0">
                <a:solidFill>
                  <a:schemeClr val="accent2">
                    <a:lumMod val="75000"/>
                  </a:schemeClr>
                </a:solidFill>
              </a:rPr>
              <a:t>Some businesses fail due to bankruptcy!</a:t>
            </a:r>
          </a:p>
          <a:p>
            <a:endParaRPr lang="en-US" sz="3200" dirty="0"/>
          </a:p>
          <a:p>
            <a:r>
              <a:rPr lang="en-US" sz="3200" dirty="0" smtClean="0"/>
              <a:t>Then can </a:t>
            </a:r>
            <a:r>
              <a:rPr lang="en-US" sz="3200" dirty="0">
                <a:latin typeface="Script MT Bold"/>
              </a:rPr>
              <a:t>R</a:t>
            </a:r>
            <a:r>
              <a:rPr lang="en-US" sz="3200" dirty="0"/>
              <a:t> have </a:t>
            </a:r>
            <a:r>
              <a:rPr lang="en-US" sz="3200" dirty="0" smtClean="0"/>
              <a:t>a value less than one?</a:t>
            </a:r>
          </a:p>
          <a:p>
            <a:r>
              <a:rPr lang="en-US" sz="3200" b="1" dirty="0" smtClean="0">
                <a:solidFill>
                  <a:schemeClr val="accent2">
                    <a:lumMod val="75000"/>
                  </a:schemeClr>
                </a:solidFill>
              </a:rPr>
              <a:t>What values does </a:t>
            </a:r>
            <a:r>
              <a:rPr lang="en-US" sz="3200" b="1" dirty="0" smtClean="0">
                <a:solidFill>
                  <a:schemeClr val="accent2">
                    <a:lumMod val="75000"/>
                  </a:schemeClr>
                </a:solidFill>
                <a:sym typeface="Symbol"/>
              </a:rPr>
              <a:t> take when </a:t>
            </a:r>
            <a:r>
              <a:rPr lang="en-US" sz="3200" b="1" dirty="0">
                <a:solidFill>
                  <a:schemeClr val="accent2">
                    <a:lumMod val="75000"/>
                  </a:schemeClr>
                </a:solidFill>
                <a:latin typeface="Script MT Bold"/>
              </a:rPr>
              <a:t>R</a:t>
            </a:r>
            <a:r>
              <a:rPr lang="en-US" sz="3200" b="1" dirty="0" smtClean="0">
                <a:solidFill>
                  <a:schemeClr val="accent2">
                    <a:lumMod val="75000"/>
                  </a:schemeClr>
                </a:solidFill>
                <a:sym typeface="Symbol"/>
              </a:rPr>
              <a:t> &lt; 1?</a:t>
            </a:r>
            <a:endParaRPr lang="en-US" sz="3200" b="1" dirty="0">
              <a:solidFill>
                <a:schemeClr val="accent2">
                  <a:lumMod val="75000"/>
                </a:schemeClr>
              </a:solidFill>
            </a:endParaRPr>
          </a:p>
        </p:txBody>
      </p:sp>
      <p:sp>
        <p:nvSpPr>
          <p:cNvPr id="5" name="TextBox 4"/>
          <p:cNvSpPr txBox="1"/>
          <p:nvPr/>
        </p:nvSpPr>
        <p:spPr>
          <a:xfrm>
            <a:off x="0" y="6484115"/>
            <a:ext cx="599844" cy="400110"/>
          </a:xfrm>
          <a:prstGeom prst="rect">
            <a:avLst/>
          </a:prstGeom>
          <a:noFill/>
        </p:spPr>
        <p:txBody>
          <a:bodyPr wrap="none" rtlCol="0">
            <a:spAutoFit/>
          </a:bodyPr>
          <a:lstStyle/>
          <a:p>
            <a:r>
              <a:rPr lang="en-US" sz="2000" b="1" dirty="0" smtClean="0"/>
              <a:t>A36</a:t>
            </a:r>
            <a:endParaRPr lang="en-US" b="1" dirty="0"/>
          </a:p>
        </p:txBody>
      </p:sp>
    </p:spTree>
    <p:extLst>
      <p:ext uri="{BB962C8B-B14F-4D97-AF65-F5344CB8AC3E}">
        <p14:creationId xmlns:p14="http://schemas.microsoft.com/office/powerpoint/2010/main" val="1336868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stretch>
            <a:fillRect/>
          </a:stretch>
        </p:blipFill>
        <p:spPr>
          <a:xfrm>
            <a:off x="762000" y="1458675"/>
            <a:ext cx="7467599" cy="3733800"/>
          </a:xfrm>
          <a:prstGeom prst="rect">
            <a:avLst/>
          </a:prstGeom>
        </p:spPr>
      </p:pic>
      <p:sp>
        <p:nvSpPr>
          <p:cNvPr id="2" name="Title 1"/>
          <p:cNvSpPr txBox="1">
            <a:spLocks/>
          </p:cNvSpPr>
          <p:nvPr/>
        </p:nvSpPr>
        <p:spPr>
          <a:xfrm>
            <a:off x="457200" y="0"/>
            <a:ext cx="8229600" cy="9144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Extension of </a:t>
            </a:r>
            <a:r>
              <a:rPr lang="en-US" dirty="0" smtClean="0">
                <a:sym typeface="Symbol"/>
              </a:rPr>
              <a:t></a:t>
            </a:r>
            <a:r>
              <a:rPr lang="en-US" dirty="0" smtClean="0"/>
              <a:t> </a:t>
            </a:r>
            <a:r>
              <a:rPr lang="en-US" smtClean="0"/>
              <a:t>into Negative Values</a:t>
            </a:r>
            <a:endParaRPr lang="en-US" dirty="0"/>
          </a:p>
        </p:txBody>
      </p:sp>
      <p:sp>
        <p:nvSpPr>
          <p:cNvPr id="4" name="TextBox 3"/>
          <p:cNvSpPr txBox="1"/>
          <p:nvPr/>
        </p:nvSpPr>
        <p:spPr>
          <a:xfrm>
            <a:off x="746760" y="5421075"/>
            <a:ext cx="3555782" cy="461665"/>
          </a:xfrm>
          <a:prstGeom prst="rect">
            <a:avLst/>
          </a:prstGeom>
          <a:noFill/>
        </p:spPr>
        <p:txBody>
          <a:bodyPr wrap="none" rtlCol="0">
            <a:spAutoFit/>
          </a:bodyPr>
          <a:lstStyle/>
          <a:p>
            <a:r>
              <a:rPr lang="en-US" sz="2400" b="1" dirty="0" smtClean="0">
                <a:solidFill>
                  <a:srgbClr val="FF0000"/>
                </a:solidFill>
              </a:rPr>
              <a:t>Domain of </a:t>
            </a:r>
            <a:r>
              <a:rPr lang="en-US" sz="2400" b="1" dirty="0" smtClean="0">
                <a:solidFill>
                  <a:srgbClr val="FF0000"/>
                </a:solidFill>
                <a:latin typeface="Script MT Bold"/>
              </a:rPr>
              <a:t>R</a:t>
            </a:r>
            <a:r>
              <a:rPr lang="en-US" sz="2400" b="1" dirty="0" smtClean="0">
                <a:solidFill>
                  <a:srgbClr val="FF0000"/>
                </a:solidFill>
              </a:rPr>
              <a:t>:</a:t>
            </a:r>
            <a:r>
              <a:rPr lang="en-US" sz="2400" b="1" dirty="0" smtClean="0"/>
              <a:t>   </a:t>
            </a:r>
            <a:r>
              <a:rPr lang="en-US" sz="2400" b="1" dirty="0" smtClean="0">
                <a:latin typeface="Script MT Bold"/>
              </a:rPr>
              <a:t>R</a:t>
            </a:r>
            <a:r>
              <a:rPr lang="en-US" sz="2400" b="1" dirty="0" smtClean="0"/>
              <a:t> </a:t>
            </a:r>
            <a:r>
              <a:rPr lang="en-US" sz="2400" b="1" dirty="0" smtClean="0">
                <a:sym typeface="Symbol"/>
              </a:rPr>
              <a:t></a:t>
            </a:r>
            <a:r>
              <a:rPr lang="en-US" sz="2400" b="1" dirty="0" smtClean="0"/>
              <a:t> [0, </a:t>
            </a:r>
            <a:r>
              <a:rPr lang="en-US" sz="2400" b="1" baseline="30000" dirty="0" smtClean="0"/>
              <a:t>+</a:t>
            </a:r>
            <a:r>
              <a:rPr lang="en-US" sz="2400" b="1" dirty="0" smtClean="0">
                <a:sym typeface="Symbol"/>
              </a:rPr>
              <a:t></a:t>
            </a:r>
            <a:r>
              <a:rPr lang="en-US" sz="2400" b="1" dirty="0" smtClean="0"/>
              <a:t>]</a:t>
            </a:r>
            <a:endParaRPr lang="en-US" sz="2400" b="1" dirty="0"/>
          </a:p>
        </p:txBody>
      </p:sp>
      <p:pic>
        <p:nvPicPr>
          <p:cNvPr id="2055"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94934" y="5304006"/>
            <a:ext cx="2005431" cy="676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ounded Rectangle 8"/>
          <p:cNvSpPr/>
          <p:nvPr/>
        </p:nvSpPr>
        <p:spPr>
          <a:xfrm>
            <a:off x="1676400" y="2220675"/>
            <a:ext cx="609600" cy="2667000"/>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ounded Rectangle 9"/>
          <p:cNvSpPr/>
          <p:nvPr/>
        </p:nvSpPr>
        <p:spPr>
          <a:xfrm rot="5400000">
            <a:off x="6591299" y="1268175"/>
            <a:ext cx="609600" cy="2667000"/>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02728" y="5304006"/>
            <a:ext cx="1988129" cy="5743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TextBox 10"/>
          <p:cNvSpPr txBox="1"/>
          <p:nvPr/>
        </p:nvSpPr>
        <p:spPr>
          <a:xfrm>
            <a:off x="0" y="6484115"/>
            <a:ext cx="599844" cy="400110"/>
          </a:xfrm>
          <a:prstGeom prst="rect">
            <a:avLst/>
          </a:prstGeom>
          <a:noFill/>
        </p:spPr>
        <p:txBody>
          <a:bodyPr wrap="none" rtlCol="0">
            <a:spAutoFit/>
          </a:bodyPr>
          <a:lstStyle/>
          <a:p>
            <a:r>
              <a:rPr lang="en-US" sz="2000" b="1" dirty="0" smtClean="0"/>
              <a:t>A37</a:t>
            </a:r>
            <a:endParaRPr lang="en-US" b="1" dirty="0"/>
          </a:p>
        </p:txBody>
      </p:sp>
      <p:sp>
        <p:nvSpPr>
          <p:cNvPr id="12" name="TextBox 11"/>
          <p:cNvSpPr txBox="1"/>
          <p:nvPr/>
        </p:nvSpPr>
        <p:spPr>
          <a:xfrm>
            <a:off x="2841026" y="786825"/>
            <a:ext cx="2923032" cy="584775"/>
          </a:xfrm>
          <a:prstGeom prst="rect">
            <a:avLst/>
          </a:prstGeom>
          <a:noFill/>
        </p:spPr>
        <p:txBody>
          <a:bodyPr wrap="square" rtlCol="0">
            <a:spAutoFit/>
          </a:bodyPr>
          <a:lstStyle/>
          <a:p>
            <a:r>
              <a:rPr lang="en-US" sz="3200" b="1" dirty="0">
                <a:sym typeface="Symbol"/>
              </a:rPr>
              <a:t> </a:t>
            </a:r>
            <a:r>
              <a:rPr lang="en-US" sz="3200" b="1" dirty="0" smtClean="0"/>
              <a:t>= (1 – </a:t>
            </a:r>
            <a:r>
              <a:rPr lang="en-US" sz="3200" b="1" dirty="0" smtClean="0">
                <a:latin typeface="Script MT Bold"/>
              </a:rPr>
              <a:t>R)</a:t>
            </a:r>
            <a:r>
              <a:rPr lang="en-US" sz="3200" b="1" dirty="0" smtClean="0"/>
              <a:t> / </a:t>
            </a:r>
            <a:r>
              <a:rPr lang="en-US" sz="3200" b="1" dirty="0">
                <a:latin typeface="Script MT Bold"/>
              </a:rPr>
              <a:t>R</a:t>
            </a:r>
            <a:endParaRPr lang="en-US" sz="3200" b="1" dirty="0"/>
          </a:p>
        </p:txBody>
      </p:sp>
      <p:sp>
        <p:nvSpPr>
          <p:cNvPr id="8" name="TextBox 7"/>
          <p:cNvSpPr txBox="1"/>
          <p:nvPr/>
        </p:nvSpPr>
        <p:spPr>
          <a:xfrm>
            <a:off x="746760" y="5863104"/>
            <a:ext cx="4179349" cy="461665"/>
          </a:xfrm>
          <a:prstGeom prst="rect">
            <a:avLst/>
          </a:prstGeom>
          <a:noFill/>
        </p:spPr>
        <p:txBody>
          <a:bodyPr wrap="none" rtlCol="0">
            <a:spAutoFit/>
          </a:bodyPr>
          <a:lstStyle/>
          <a:p>
            <a:r>
              <a:rPr lang="en-US" sz="2400" b="1" dirty="0"/>
              <a:t>If </a:t>
            </a:r>
            <a:r>
              <a:rPr lang="en-US" sz="2400" b="1" dirty="0">
                <a:latin typeface="Script MT Bold"/>
              </a:rPr>
              <a:t>R </a:t>
            </a:r>
            <a:r>
              <a:rPr lang="en-US" sz="2400" b="1" dirty="0">
                <a:latin typeface="Script MT Bold"/>
                <a:sym typeface="Symbol"/>
              </a:rPr>
              <a:t> </a:t>
            </a:r>
            <a:r>
              <a:rPr lang="en-US" sz="2400" b="1" dirty="0" smtClean="0"/>
              <a:t>[0, </a:t>
            </a:r>
            <a:r>
              <a:rPr lang="en-US" sz="2400" b="1" baseline="30000" dirty="0"/>
              <a:t>+</a:t>
            </a:r>
            <a:r>
              <a:rPr lang="en-US" sz="2400" b="1" dirty="0">
                <a:sym typeface="Symbol"/>
              </a:rPr>
              <a:t>] </a:t>
            </a:r>
            <a:r>
              <a:rPr lang="en-US" sz="2400" b="1" dirty="0" smtClean="0">
                <a:sym typeface="Symbol"/>
              </a:rPr>
              <a:t>, then  </a:t>
            </a:r>
            <a:r>
              <a:rPr lang="en-US" sz="2400" b="1" dirty="0">
                <a:sym typeface="Symbol"/>
              </a:rPr>
              <a:t> </a:t>
            </a:r>
            <a:r>
              <a:rPr lang="en-US" sz="2400" b="1" dirty="0" smtClean="0">
                <a:sym typeface="Symbol"/>
              </a:rPr>
              <a:t>[</a:t>
            </a:r>
            <a:r>
              <a:rPr lang="en-US" sz="2400" b="1" baseline="30000" dirty="0" smtClean="0"/>
              <a:t>–</a:t>
            </a:r>
            <a:r>
              <a:rPr lang="en-US" sz="2400" b="1" dirty="0" smtClean="0">
                <a:sym typeface="Symbol"/>
              </a:rPr>
              <a:t>, </a:t>
            </a:r>
            <a:r>
              <a:rPr lang="en-US" sz="2400" b="1" dirty="0">
                <a:sym typeface="Symbol"/>
              </a:rPr>
              <a:t>1</a:t>
            </a:r>
            <a:r>
              <a:rPr lang="en-US" sz="2400" b="1" dirty="0" smtClean="0">
                <a:sym typeface="Symbol"/>
              </a:rPr>
              <a:t>]</a:t>
            </a:r>
            <a:endParaRPr lang="en-US" sz="2400" b="1" dirty="0"/>
          </a:p>
        </p:txBody>
      </p:sp>
    </p:spTree>
    <p:extLst>
      <p:ext uri="{BB962C8B-B14F-4D97-AF65-F5344CB8AC3E}">
        <p14:creationId xmlns:p14="http://schemas.microsoft.com/office/powerpoint/2010/main" val="1285802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05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05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animBg="1"/>
      <p:bldP spid="10" grpId="0" animBg="1"/>
      <p:bldP spid="12" grpId="0"/>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5325" y="0"/>
            <a:ext cx="8229600" cy="1143000"/>
          </a:xfrm>
        </p:spPr>
        <p:txBody>
          <a:bodyPr>
            <a:normAutofit fontScale="90000"/>
          </a:bodyPr>
          <a:lstStyle/>
          <a:p>
            <a:r>
              <a:rPr lang="en-US" b="1" u="sng" dirty="0" smtClean="0"/>
              <a:t>However!  (Again!)</a:t>
            </a:r>
            <a:br>
              <a:rPr lang="en-US" b="1" u="sng" dirty="0" smtClean="0"/>
            </a:br>
            <a:r>
              <a:rPr lang="en-US" b="1" u="sng" dirty="0" smtClean="0"/>
              <a:t>Two Incompatible Paradigms</a:t>
            </a:r>
            <a:endParaRPr lang="en-US" b="1" u="sng" dirty="0"/>
          </a:p>
        </p:txBody>
      </p:sp>
      <p:sp>
        <p:nvSpPr>
          <p:cNvPr id="3" name="Content Placeholder 2"/>
          <p:cNvSpPr>
            <a:spLocks noGrp="1"/>
          </p:cNvSpPr>
          <p:nvPr>
            <p:ph sz="half" idx="1"/>
          </p:nvPr>
        </p:nvSpPr>
        <p:spPr>
          <a:xfrm>
            <a:off x="4572000" y="1600200"/>
            <a:ext cx="4038600" cy="4525963"/>
          </a:xfrm>
        </p:spPr>
        <p:txBody>
          <a:bodyPr>
            <a:normAutofit fontScale="92500" lnSpcReduction="20000"/>
          </a:bodyPr>
          <a:lstStyle/>
          <a:p>
            <a:pPr marL="0" indent="0" algn="ctr">
              <a:buNone/>
            </a:pPr>
            <a:r>
              <a:rPr lang="en-US" b="1" u="sng" dirty="0" smtClean="0"/>
              <a:t>SIMPLE GROWTH</a:t>
            </a:r>
          </a:p>
          <a:p>
            <a:r>
              <a:rPr lang="en-US" dirty="0" smtClean="0"/>
              <a:t>Gross ROI = EROI </a:t>
            </a:r>
            <a:r>
              <a:rPr lang="en-US" dirty="0" smtClean="0">
                <a:sym typeface="Symbol"/>
              </a:rPr>
              <a:t></a:t>
            </a:r>
            <a:r>
              <a:rPr lang="en-US" dirty="0" smtClean="0"/>
              <a:t> I / C</a:t>
            </a:r>
          </a:p>
          <a:p>
            <a:r>
              <a:rPr lang="en-US" dirty="0" smtClean="0"/>
              <a:t>Discounted Cash Flows</a:t>
            </a:r>
          </a:p>
          <a:p>
            <a:r>
              <a:rPr lang="en-US" dirty="0" smtClean="0"/>
              <a:t>Profitability of firms</a:t>
            </a:r>
          </a:p>
          <a:p>
            <a:r>
              <a:rPr lang="en-US" dirty="0" smtClean="0"/>
              <a:t>Persistence of organisms</a:t>
            </a:r>
          </a:p>
          <a:p>
            <a:endParaRPr lang="en-US" dirty="0" smtClean="0"/>
          </a:p>
          <a:p>
            <a:r>
              <a:rPr lang="en-US" b="1" dirty="0" smtClean="0"/>
              <a:t>Growth </a:t>
            </a:r>
            <a:r>
              <a:rPr lang="en-US" b="1" dirty="0"/>
              <a:t>=&gt; </a:t>
            </a:r>
            <a:r>
              <a:rPr lang="en-US" b="1" dirty="0" smtClean="0">
                <a:sym typeface="Symbol"/>
              </a:rPr>
              <a:t>R[1,</a:t>
            </a:r>
            <a:r>
              <a:rPr lang="en-US" b="1" baseline="30000" dirty="0" smtClean="0">
                <a:sym typeface="Symbol"/>
              </a:rPr>
              <a:t>+</a:t>
            </a:r>
            <a:r>
              <a:rPr lang="en-US" b="1" dirty="0" smtClean="0">
                <a:sym typeface="Symbol"/>
              </a:rPr>
              <a:t>]</a:t>
            </a:r>
            <a:endParaRPr lang="en-US" b="1" dirty="0"/>
          </a:p>
          <a:p>
            <a:endParaRPr lang="en-US" sz="2200" b="1" dirty="0">
              <a:solidFill>
                <a:srgbClr val="FF0000"/>
              </a:solidFill>
            </a:endParaRPr>
          </a:p>
          <a:p>
            <a:endParaRPr lang="en-US" b="1" dirty="0" smtClean="0">
              <a:solidFill>
                <a:srgbClr val="FF0000"/>
              </a:solidFill>
            </a:endParaRPr>
          </a:p>
          <a:p>
            <a:pPr marL="0" indent="0" algn="ctr">
              <a:buNone/>
            </a:pPr>
            <a:r>
              <a:rPr lang="en-US" b="1" dirty="0" smtClean="0">
                <a:solidFill>
                  <a:srgbClr val="FF0000"/>
                </a:solidFill>
              </a:rPr>
              <a:t>By Logic</a:t>
            </a:r>
            <a:endParaRPr lang="en-US" b="1" dirty="0">
              <a:solidFill>
                <a:srgbClr val="FF0000"/>
              </a:solidFill>
            </a:endParaRPr>
          </a:p>
          <a:p>
            <a:r>
              <a:rPr lang="en-US" b="1" dirty="0" smtClean="0">
                <a:solidFill>
                  <a:srgbClr val="FF0000"/>
                </a:solidFill>
              </a:rPr>
              <a:t>Degrowth =&gt; </a:t>
            </a:r>
            <a:r>
              <a:rPr lang="en-US" b="1" dirty="0">
                <a:solidFill>
                  <a:srgbClr val="FF0000"/>
                </a:solidFill>
                <a:sym typeface="Symbol"/>
              </a:rPr>
              <a:t></a:t>
            </a:r>
            <a:r>
              <a:rPr lang="en-US" b="1" dirty="0" smtClean="0">
                <a:solidFill>
                  <a:srgbClr val="FF0000"/>
                </a:solidFill>
                <a:sym typeface="Symbol"/>
              </a:rPr>
              <a:t>[</a:t>
            </a:r>
            <a:r>
              <a:rPr lang="en-US" b="1" baseline="30000" dirty="0" smtClean="0">
                <a:solidFill>
                  <a:srgbClr val="FF0000"/>
                </a:solidFill>
                <a:sym typeface="Symbol"/>
              </a:rPr>
              <a:t>-</a:t>
            </a:r>
            <a:r>
              <a:rPr lang="en-US" b="1" dirty="0" smtClean="0">
                <a:solidFill>
                  <a:srgbClr val="FF0000"/>
                </a:solidFill>
                <a:sym typeface="Symbol"/>
              </a:rPr>
              <a:t>, 0]</a:t>
            </a:r>
            <a:endParaRPr lang="en-US" b="1" dirty="0">
              <a:solidFill>
                <a:srgbClr val="FF0000"/>
              </a:solidFill>
            </a:endParaRPr>
          </a:p>
        </p:txBody>
      </p:sp>
      <p:sp>
        <p:nvSpPr>
          <p:cNvPr id="4" name="Content Placeholder 3"/>
          <p:cNvSpPr>
            <a:spLocks noGrp="1"/>
          </p:cNvSpPr>
          <p:nvPr>
            <p:ph sz="half" idx="2"/>
          </p:nvPr>
        </p:nvSpPr>
        <p:spPr>
          <a:xfrm>
            <a:off x="533400" y="1600200"/>
            <a:ext cx="4038600" cy="4525963"/>
          </a:xfrm>
        </p:spPr>
        <p:txBody>
          <a:bodyPr>
            <a:normAutofit fontScale="92500" lnSpcReduction="20000"/>
          </a:bodyPr>
          <a:lstStyle/>
          <a:p>
            <a:pPr marL="0" indent="0" algn="ctr">
              <a:buNone/>
            </a:pPr>
            <a:r>
              <a:rPr lang="en-US" b="1" u="sng" dirty="0" smtClean="0"/>
              <a:t>SIMPLE DECAY</a:t>
            </a:r>
          </a:p>
          <a:p>
            <a:r>
              <a:rPr lang="en-US" dirty="0" smtClean="0"/>
              <a:t>Efficiency = </a:t>
            </a:r>
            <a:r>
              <a:rPr lang="en-US" dirty="0" smtClean="0">
                <a:sym typeface="Symbol"/>
              </a:rPr>
              <a:t>  </a:t>
            </a:r>
            <a:r>
              <a:rPr lang="en-US" dirty="0" smtClean="0"/>
              <a:t>B / I</a:t>
            </a:r>
          </a:p>
          <a:p>
            <a:r>
              <a:rPr lang="en-US" dirty="0" smtClean="0"/>
              <a:t>Useful residue of power in engineering studies</a:t>
            </a:r>
          </a:p>
          <a:p>
            <a:r>
              <a:rPr lang="en-US" dirty="0" smtClean="0"/>
              <a:t>Radioactive decay</a:t>
            </a:r>
          </a:p>
          <a:p>
            <a:r>
              <a:rPr lang="en-US" dirty="0" smtClean="0"/>
              <a:t>Depreciation of assets</a:t>
            </a:r>
          </a:p>
          <a:p>
            <a:r>
              <a:rPr lang="en-US" b="1" dirty="0" smtClean="0"/>
              <a:t>Degrowth </a:t>
            </a:r>
            <a:r>
              <a:rPr lang="en-US" b="1" dirty="0"/>
              <a:t>=&gt; </a:t>
            </a:r>
            <a:r>
              <a:rPr lang="en-US" b="1" dirty="0" smtClean="0">
                <a:sym typeface="Symbol"/>
              </a:rPr>
              <a:t>R</a:t>
            </a:r>
            <a:r>
              <a:rPr lang="en-US" b="1" dirty="0">
                <a:sym typeface="Symbol"/>
              </a:rPr>
              <a:t>[0, 1]</a:t>
            </a:r>
            <a:endParaRPr lang="en-US" b="1" dirty="0"/>
          </a:p>
          <a:p>
            <a:endParaRPr lang="en-US" b="1" dirty="0" smtClean="0">
              <a:solidFill>
                <a:srgbClr val="FF0000"/>
              </a:solidFill>
            </a:endParaRPr>
          </a:p>
          <a:p>
            <a:endParaRPr lang="en-US" b="1" dirty="0">
              <a:solidFill>
                <a:srgbClr val="FF0000"/>
              </a:solidFill>
            </a:endParaRPr>
          </a:p>
          <a:p>
            <a:pPr marL="0" indent="0" algn="ctr">
              <a:buNone/>
            </a:pPr>
            <a:r>
              <a:rPr lang="en-US" b="1" dirty="0" smtClean="0">
                <a:solidFill>
                  <a:srgbClr val="FF0000"/>
                </a:solidFill>
              </a:rPr>
              <a:t>By Definition</a:t>
            </a:r>
          </a:p>
          <a:p>
            <a:r>
              <a:rPr lang="en-US" b="1" dirty="0" smtClean="0">
                <a:solidFill>
                  <a:srgbClr val="FF0000"/>
                </a:solidFill>
              </a:rPr>
              <a:t>Degrowth =&gt; </a:t>
            </a:r>
            <a:r>
              <a:rPr lang="en-US" b="1" dirty="0" smtClean="0">
                <a:solidFill>
                  <a:srgbClr val="FF0000"/>
                </a:solidFill>
                <a:sym typeface="Symbol"/>
              </a:rPr>
              <a:t>[0, 1]</a:t>
            </a:r>
            <a:endParaRPr lang="en-US" b="1" dirty="0" smtClean="0">
              <a:solidFill>
                <a:srgbClr val="FF0000"/>
              </a:solidFill>
            </a:endParaRPr>
          </a:p>
        </p:txBody>
      </p:sp>
      <p:sp>
        <p:nvSpPr>
          <p:cNvPr id="5" name="TextBox 4"/>
          <p:cNvSpPr txBox="1"/>
          <p:nvPr/>
        </p:nvSpPr>
        <p:spPr>
          <a:xfrm>
            <a:off x="0" y="6484115"/>
            <a:ext cx="599844" cy="400110"/>
          </a:xfrm>
          <a:prstGeom prst="rect">
            <a:avLst/>
          </a:prstGeom>
          <a:noFill/>
        </p:spPr>
        <p:txBody>
          <a:bodyPr wrap="none" rtlCol="0">
            <a:spAutoFit/>
          </a:bodyPr>
          <a:lstStyle/>
          <a:p>
            <a:r>
              <a:rPr lang="en-US" sz="2000" b="1" dirty="0" smtClean="0"/>
              <a:t>A42</a:t>
            </a:r>
            <a:endParaRPr lang="en-US" b="1" dirty="0"/>
          </a:p>
        </p:txBody>
      </p:sp>
      <p:sp>
        <p:nvSpPr>
          <p:cNvPr id="6" name="Striped Right Arrow 5"/>
          <p:cNvSpPr/>
          <p:nvPr/>
        </p:nvSpPr>
        <p:spPr>
          <a:xfrm rot="1718487">
            <a:off x="3486851" y="4642026"/>
            <a:ext cx="2012436" cy="486888"/>
          </a:xfrm>
          <a:prstGeom prst="stripedRightArrow">
            <a:avLst>
              <a:gd name="adj1" fmla="val 59757"/>
              <a:gd name="adj2" fmla="val 50000"/>
            </a:avLst>
          </a:prstGeom>
          <a:solidFill>
            <a:schemeClr val="accent2"/>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triped Right Arrow 6"/>
          <p:cNvSpPr/>
          <p:nvPr/>
        </p:nvSpPr>
        <p:spPr>
          <a:xfrm rot="4584006">
            <a:off x="5508787" y="4527092"/>
            <a:ext cx="714486" cy="486888"/>
          </a:xfrm>
          <a:prstGeom prst="stripedRightArrow">
            <a:avLst>
              <a:gd name="adj1" fmla="val 59757"/>
              <a:gd name="adj2" fmla="val 50000"/>
            </a:avLst>
          </a:prstGeom>
          <a:solidFill>
            <a:schemeClr val="accent2"/>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35558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8" end="8"/>
                                            </p:txEl>
                                          </p:spTgt>
                                        </p:tgtEl>
                                        <p:attrNameLst>
                                          <p:attrName>style.visibility</p:attrName>
                                        </p:attrNameLst>
                                      </p:cBhvr>
                                      <p:to>
                                        <p:strVal val="visible"/>
                                      </p:to>
                                    </p:set>
                                    <p:anim calcmode="lin" valueType="num">
                                      <p:cBhvr additive="base">
                                        <p:cTn id="7"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8" end="8"/>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9" end="9"/>
                                            </p:txEl>
                                          </p:spTgt>
                                        </p:tgtEl>
                                        <p:attrNameLst>
                                          <p:attrName>style.visibility</p:attrName>
                                        </p:attrNameLst>
                                      </p:cBhvr>
                                      <p:to>
                                        <p:strVal val="visible"/>
                                      </p:to>
                                    </p:set>
                                    <p:anim calcmode="lin" valueType="num">
                                      <p:cBhvr additive="base">
                                        <p:cTn id="11"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9" end="9"/>
                                            </p:txEl>
                                          </p:spTgt>
                                        </p:tgtEl>
                                        <p:attrNameLst>
                                          <p:attrName>style.visibility</p:attrName>
                                        </p:attrNameLst>
                                      </p:cBhvr>
                                      <p:to>
                                        <p:strVal val="visible"/>
                                      </p:to>
                                    </p:set>
                                    <p:anim calcmode="lin" valueType="num">
                                      <p:cBhvr additive="base">
                                        <p:cTn id="1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9" end="9"/>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10" end="10"/>
                                            </p:txEl>
                                          </p:spTgt>
                                        </p:tgtEl>
                                        <p:attrNameLst>
                                          <p:attrName>style.visibility</p:attrName>
                                        </p:attrNameLst>
                                      </p:cBhvr>
                                      <p:to>
                                        <p:strVal val="visible"/>
                                      </p:to>
                                    </p:set>
                                    <p:anim calcmode="lin" valueType="num">
                                      <p:cBhvr additive="base">
                                        <p:cTn id="2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71891" y="486215"/>
            <a:ext cx="6819756" cy="369332"/>
          </a:xfrm>
          <a:prstGeom prst="rect">
            <a:avLst/>
          </a:prstGeom>
          <a:noFill/>
        </p:spPr>
        <p:txBody>
          <a:bodyPr wrap="square" rtlCol="0">
            <a:spAutoFit/>
          </a:bodyPr>
          <a:lstStyle/>
          <a:p>
            <a:r>
              <a:rPr lang="en-CA" b="1" dirty="0" smtClean="0"/>
              <a:t>Simple Decay Paradigm – EXPLODED VIEW</a:t>
            </a:r>
            <a:endParaRPr lang="en-CA" b="1" dirty="0"/>
          </a:p>
        </p:txBody>
      </p:sp>
      <p:sp>
        <p:nvSpPr>
          <p:cNvPr id="85" name="TextBox 84"/>
          <p:cNvSpPr txBox="1"/>
          <p:nvPr/>
        </p:nvSpPr>
        <p:spPr>
          <a:xfrm>
            <a:off x="771891" y="893368"/>
            <a:ext cx="5106395" cy="1200329"/>
          </a:xfrm>
          <a:prstGeom prst="rect">
            <a:avLst/>
          </a:prstGeom>
          <a:noFill/>
        </p:spPr>
        <p:txBody>
          <a:bodyPr wrap="square" rtlCol="0">
            <a:spAutoFit/>
          </a:bodyPr>
          <a:lstStyle/>
          <a:p>
            <a:r>
              <a:rPr lang="en-CA" b="1" u="sng" dirty="0" smtClean="0"/>
              <a:t>Process – a recursive example:</a:t>
            </a:r>
          </a:p>
          <a:p>
            <a:pPr marL="285750" indent="-285750">
              <a:buFont typeface="Wingdings" panose="05000000000000000000" pitchFamily="2" charset="2"/>
              <a:buChar char="q"/>
            </a:pPr>
            <a:r>
              <a:rPr lang="en-CA" b="1" dirty="0" smtClean="0">
                <a:sym typeface="Symbol"/>
              </a:rPr>
              <a:t>t</a:t>
            </a:r>
            <a:r>
              <a:rPr lang="en-CA" b="1" baseline="-25000" dirty="0" smtClean="0">
                <a:sym typeface="Symbol"/>
              </a:rPr>
              <a:t>0</a:t>
            </a:r>
            <a:r>
              <a:rPr lang="en-CA" b="1" dirty="0" smtClean="0">
                <a:sym typeface="Symbol"/>
              </a:rPr>
              <a:t> – Initialization:</a:t>
            </a:r>
          </a:p>
          <a:p>
            <a:pPr marL="449263" lvl="1" indent="-285750">
              <a:buFont typeface="Wingdings" panose="05000000000000000000" pitchFamily="2" charset="2"/>
              <a:buChar char="Ø"/>
            </a:pPr>
            <a:r>
              <a:rPr lang="en-CA" dirty="0" smtClean="0">
                <a:sym typeface="Symbol"/>
              </a:rPr>
              <a:t>Source of new energy input is not relevant</a:t>
            </a:r>
          </a:p>
          <a:p>
            <a:pPr marL="449263" lvl="1" indent="-285750">
              <a:buFont typeface="Wingdings" panose="05000000000000000000" pitchFamily="2" charset="2"/>
              <a:buChar char="Ø"/>
            </a:pPr>
            <a:r>
              <a:rPr lang="en-CA" dirty="0" smtClean="0">
                <a:latin typeface="Andalus"/>
                <a:cs typeface="Andalus"/>
                <a:sym typeface="Symbol"/>
              </a:rPr>
              <a:t>I</a:t>
            </a:r>
            <a:r>
              <a:rPr lang="en-CA" baseline="-25000" dirty="0" smtClean="0">
                <a:sym typeface="Symbol"/>
              </a:rPr>
              <a:t>0</a:t>
            </a:r>
            <a:r>
              <a:rPr lang="en-CA" dirty="0" smtClean="0">
                <a:sym typeface="Symbol"/>
              </a:rPr>
              <a:t> </a:t>
            </a:r>
            <a:r>
              <a:rPr lang="en-CA" dirty="0">
                <a:sym typeface="Symbol"/>
              </a:rPr>
              <a:t>= </a:t>
            </a:r>
            <a:r>
              <a:rPr lang="en-CA" dirty="0" smtClean="0">
                <a:sym typeface="Symbol"/>
              </a:rPr>
              <a:t>Exists as an internal asset</a:t>
            </a:r>
          </a:p>
        </p:txBody>
      </p:sp>
      <p:grpSp>
        <p:nvGrpSpPr>
          <p:cNvPr id="86" name="Group 85"/>
          <p:cNvGrpSpPr/>
          <p:nvPr/>
        </p:nvGrpSpPr>
        <p:grpSpPr>
          <a:xfrm>
            <a:off x="3814392" y="2152423"/>
            <a:ext cx="346540" cy="1182951"/>
            <a:chOff x="336431" y="2671719"/>
            <a:chExt cx="690114" cy="2161356"/>
          </a:xfrm>
          <a:solidFill>
            <a:schemeClr val="accent6">
              <a:lumMod val="20000"/>
              <a:lumOff val="80000"/>
            </a:schemeClr>
          </a:solidFill>
        </p:grpSpPr>
        <p:sp>
          <p:nvSpPr>
            <p:cNvPr id="87" name="Curved Left Arrow 86"/>
            <p:cNvSpPr/>
            <p:nvPr/>
          </p:nvSpPr>
          <p:spPr>
            <a:xfrm>
              <a:off x="681488" y="2780696"/>
              <a:ext cx="345057" cy="2052379"/>
            </a:xfrm>
            <a:prstGeom prst="curvedLeftArrow">
              <a:avLst>
                <a:gd name="adj1" fmla="val 25000"/>
                <a:gd name="adj2" fmla="val 88110"/>
                <a:gd name="adj3" fmla="val 47588"/>
              </a:avLst>
            </a:prstGeom>
            <a:grpFill/>
            <a:ln w="952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8" name="Curved Left Arrow 87"/>
            <p:cNvSpPr/>
            <p:nvPr/>
          </p:nvSpPr>
          <p:spPr>
            <a:xfrm rot="10800000">
              <a:off x="336431" y="2671719"/>
              <a:ext cx="345055" cy="2052381"/>
            </a:xfrm>
            <a:prstGeom prst="curvedLeftArrow">
              <a:avLst>
                <a:gd name="adj1" fmla="val 16654"/>
                <a:gd name="adj2" fmla="val 80137"/>
                <a:gd name="adj3" fmla="val 57855"/>
              </a:avLst>
            </a:prstGeom>
            <a:grpFill/>
            <a:ln w="952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89" name="TextBox 88"/>
          <p:cNvSpPr txBox="1"/>
          <p:nvPr/>
        </p:nvSpPr>
        <p:spPr>
          <a:xfrm>
            <a:off x="4074297" y="2152646"/>
            <a:ext cx="4622938" cy="1200329"/>
          </a:xfrm>
          <a:prstGeom prst="rect">
            <a:avLst/>
          </a:prstGeom>
          <a:noFill/>
        </p:spPr>
        <p:txBody>
          <a:bodyPr wrap="square" rtlCol="0">
            <a:spAutoFit/>
          </a:bodyPr>
          <a:lstStyle/>
          <a:p>
            <a:pPr marL="285750" indent="-285750">
              <a:buFont typeface="Wingdings" panose="05000000000000000000" pitchFamily="2" charset="2"/>
              <a:buChar char="q"/>
            </a:pPr>
            <a:r>
              <a:rPr lang="en-CA" b="1" dirty="0" err="1" smtClean="0">
                <a:sym typeface="Symbol"/>
              </a:rPr>
              <a:t>t</a:t>
            </a:r>
            <a:r>
              <a:rPr lang="en-CA" b="1" baseline="-25000" dirty="0" err="1" smtClean="0">
                <a:sym typeface="Symbol"/>
              </a:rPr>
              <a:t>n</a:t>
            </a:r>
            <a:r>
              <a:rPr lang="en-CA" b="1" dirty="0" smtClean="0">
                <a:sym typeface="Symbol"/>
              </a:rPr>
              <a:t> – Decay Cycle:</a:t>
            </a:r>
          </a:p>
          <a:p>
            <a:pPr marL="449263" lvl="1" indent="-285750">
              <a:buFont typeface="Wingdings" panose="05000000000000000000" pitchFamily="2" charset="2"/>
              <a:buChar char="Ø"/>
            </a:pPr>
            <a:r>
              <a:rPr lang="en-CA" dirty="0" smtClean="0">
                <a:sym typeface="Symbol"/>
              </a:rPr>
              <a:t>Calculate net return as B</a:t>
            </a:r>
            <a:r>
              <a:rPr lang="en-CA" baseline="-25000" dirty="0" smtClean="0">
                <a:sym typeface="Symbol"/>
              </a:rPr>
              <a:t>n-1</a:t>
            </a:r>
            <a:r>
              <a:rPr lang="en-CA" dirty="0" smtClean="0">
                <a:sym typeface="Symbol"/>
              </a:rPr>
              <a:t>  </a:t>
            </a:r>
            <a:r>
              <a:rPr lang="en-CA" dirty="0">
                <a:latin typeface="Script MT Bold"/>
                <a:sym typeface="Symbol"/>
              </a:rPr>
              <a:t></a:t>
            </a:r>
            <a:r>
              <a:rPr lang="en-CA" baseline="-25000" dirty="0" smtClean="0">
                <a:sym typeface="Symbol"/>
              </a:rPr>
              <a:t>n-1</a:t>
            </a:r>
            <a:r>
              <a:rPr lang="en-CA" dirty="0" smtClean="0">
                <a:latin typeface="Andalus"/>
                <a:cs typeface="Andalus"/>
                <a:sym typeface="Symbol"/>
              </a:rPr>
              <a:t>I</a:t>
            </a:r>
            <a:r>
              <a:rPr lang="en-CA" baseline="-25000" dirty="0" smtClean="0">
                <a:sym typeface="Symbol"/>
              </a:rPr>
              <a:t>n-1</a:t>
            </a:r>
            <a:endParaRPr lang="en-CA" dirty="0" smtClean="0">
              <a:sym typeface="Symbol"/>
            </a:endParaRPr>
          </a:p>
          <a:p>
            <a:pPr marL="449263" lvl="1" indent="-285750">
              <a:buFont typeface="Wingdings" panose="05000000000000000000" pitchFamily="2" charset="2"/>
              <a:buChar char="Ø"/>
            </a:pPr>
            <a:r>
              <a:rPr lang="en-CA" dirty="0" smtClean="0">
                <a:sym typeface="Symbol"/>
              </a:rPr>
              <a:t>Degraded energy is C</a:t>
            </a:r>
            <a:r>
              <a:rPr lang="en-CA" baseline="-25000" dirty="0" smtClean="0">
                <a:sym typeface="Symbol"/>
              </a:rPr>
              <a:t>n-1</a:t>
            </a:r>
            <a:r>
              <a:rPr lang="en-CA" dirty="0" smtClean="0">
                <a:sym typeface="Symbol"/>
              </a:rPr>
              <a:t> = </a:t>
            </a:r>
            <a:r>
              <a:rPr lang="en-CA" dirty="0" smtClean="0">
                <a:latin typeface="Andalus"/>
                <a:cs typeface="Andalus"/>
                <a:sym typeface="Symbol"/>
              </a:rPr>
              <a:t>I</a:t>
            </a:r>
            <a:r>
              <a:rPr lang="en-CA" baseline="-25000" dirty="0" smtClean="0">
                <a:sym typeface="Symbol"/>
              </a:rPr>
              <a:t>n-1</a:t>
            </a:r>
            <a:r>
              <a:rPr lang="en-CA" dirty="0" smtClean="0">
                <a:sym typeface="Symbol"/>
              </a:rPr>
              <a:t>–</a:t>
            </a:r>
            <a:r>
              <a:rPr lang="en-CA" dirty="0" smtClean="0">
                <a:latin typeface="Andalus"/>
                <a:cs typeface="Andalus"/>
                <a:sym typeface="Symbol"/>
              </a:rPr>
              <a:t>B</a:t>
            </a:r>
            <a:r>
              <a:rPr lang="en-CA" baseline="-25000" dirty="0" smtClean="0">
                <a:sym typeface="Symbol"/>
              </a:rPr>
              <a:t>n-1</a:t>
            </a:r>
            <a:endParaRPr lang="en-CA" dirty="0">
              <a:sym typeface="Symbol"/>
            </a:endParaRPr>
          </a:p>
          <a:p>
            <a:pPr marL="449263" lvl="1" indent="-285750">
              <a:buFont typeface="Wingdings" panose="05000000000000000000" pitchFamily="2" charset="2"/>
              <a:buChar char="Ø"/>
            </a:pPr>
            <a:r>
              <a:rPr lang="en-CA" dirty="0" smtClean="0">
                <a:sym typeface="Symbol"/>
              </a:rPr>
              <a:t>Internal asset is now </a:t>
            </a:r>
            <a:r>
              <a:rPr lang="en-CA" dirty="0" smtClean="0">
                <a:latin typeface="Andalus"/>
                <a:cs typeface="Andalus"/>
                <a:sym typeface="Symbol"/>
              </a:rPr>
              <a:t>I</a:t>
            </a:r>
            <a:r>
              <a:rPr lang="en-CA" baseline="-25000" dirty="0" smtClean="0">
                <a:sym typeface="Symbol"/>
              </a:rPr>
              <a:t>n</a:t>
            </a:r>
            <a:r>
              <a:rPr lang="en-CA" dirty="0" smtClean="0">
                <a:sym typeface="Symbol"/>
              </a:rPr>
              <a:t> = </a:t>
            </a:r>
            <a:r>
              <a:rPr lang="en-CA" dirty="0" smtClean="0">
                <a:latin typeface="Andalus"/>
                <a:cs typeface="Andalus"/>
                <a:sym typeface="Symbol"/>
              </a:rPr>
              <a:t>B</a:t>
            </a:r>
            <a:r>
              <a:rPr lang="en-CA" baseline="-25000" dirty="0" smtClean="0">
                <a:sym typeface="Symbol"/>
              </a:rPr>
              <a:t>n-1</a:t>
            </a:r>
          </a:p>
        </p:txBody>
      </p:sp>
      <p:grpSp>
        <p:nvGrpSpPr>
          <p:cNvPr id="2" name="Group 1"/>
          <p:cNvGrpSpPr/>
          <p:nvPr/>
        </p:nvGrpSpPr>
        <p:grpSpPr>
          <a:xfrm>
            <a:off x="918551" y="2146095"/>
            <a:ext cx="2807008" cy="3919439"/>
            <a:chOff x="1235990" y="2183649"/>
            <a:chExt cx="2807008" cy="3919439"/>
          </a:xfrm>
        </p:grpSpPr>
        <p:sp>
          <p:nvSpPr>
            <p:cNvPr id="39" name="Rounded Rectangle 38"/>
            <p:cNvSpPr/>
            <p:nvPr/>
          </p:nvSpPr>
          <p:spPr>
            <a:xfrm>
              <a:off x="1328468" y="2666851"/>
              <a:ext cx="2565024" cy="2200377"/>
            </a:xfrm>
            <a:prstGeom prst="roundRect">
              <a:avLst>
                <a:gd name="adj" fmla="val 12343"/>
              </a:avLst>
            </a:prstGeom>
            <a:solidFill>
              <a:schemeClr val="tx2">
                <a:lumMod val="20000"/>
                <a:lumOff val="80000"/>
              </a:schemeClr>
            </a:solidFill>
            <a:ln w="57150">
              <a:solidFill>
                <a:schemeClr val="tx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600"/>
            </a:p>
          </p:txBody>
        </p:sp>
        <p:sp>
          <p:nvSpPr>
            <p:cNvPr id="40" name="Right Brace 39"/>
            <p:cNvSpPr/>
            <p:nvPr/>
          </p:nvSpPr>
          <p:spPr>
            <a:xfrm rot="5400000">
              <a:off x="3005833" y="5510280"/>
              <a:ext cx="233922" cy="293769"/>
            </a:xfrm>
            <a:prstGeom prst="rightBrace">
              <a:avLst>
                <a:gd name="adj1" fmla="val 7515"/>
                <a:gd name="adj2" fmla="val 48759"/>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41" name="Right Brace 40"/>
            <p:cNvSpPr/>
            <p:nvPr/>
          </p:nvSpPr>
          <p:spPr>
            <a:xfrm rot="5400000">
              <a:off x="1722837" y="5512556"/>
              <a:ext cx="223272" cy="299862"/>
            </a:xfrm>
            <a:prstGeom prst="rightBrace">
              <a:avLst>
                <a:gd name="adj1" fmla="val 5410"/>
                <a:gd name="adj2" fmla="val 50821"/>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42" name="TextBox 41"/>
            <p:cNvSpPr txBox="1"/>
            <p:nvPr/>
          </p:nvSpPr>
          <p:spPr>
            <a:xfrm>
              <a:off x="1610626" y="5654337"/>
              <a:ext cx="385428" cy="448751"/>
            </a:xfrm>
            <a:prstGeom prst="rect">
              <a:avLst/>
            </a:prstGeom>
            <a:noFill/>
          </p:spPr>
          <p:txBody>
            <a:bodyPr wrap="square" rtlCol="0">
              <a:spAutoFit/>
            </a:bodyPr>
            <a:lstStyle/>
            <a:p>
              <a:r>
                <a:rPr lang="en-CA" b="1" dirty="0" smtClean="0">
                  <a:latin typeface="Arial" panose="020B0604020202020204" pitchFamily="34" charset="0"/>
                  <a:cs typeface="Arial" panose="020B0604020202020204" pitchFamily="34" charset="0"/>
                </a:rPr>
                <a:t>t</a:t>
              </a:r>
              <a:r>
                <a:rPr lang="en-CA" b="1" baseline="-25000" dirty="0" smtClean="0">
                  <a:latin typeface="Arial" panose="020B0604020202020204" pitchFamily="34" charset="0"/>
                  <a:cs typeface="Arial" panose="020B0604020202020204" pitchFamily="34" charset="0"/>
                </a:rPr>
                <a:t>0</a:t>
              </a:r>
              <a:r>
                <a:rPr lang="en-CA" b="1" dirty="0" smtClean="0">
                  <a:latin typeface="Arial" panose="020B0604020202020204" pitchFamily="34" charset="0"/>
                  <a:cs typeface="Arial" panose="020B0604020202020204" pitchFamily="34" charset="0"/>
                </a:rPr>
                <a:t> </a:t>
              </a:r>
              <a:endParaRPr lang="en-CA" b="1" dirty="0">
                <a:latin typeface="Arial" panose="020B0604020202020204" pitchFamily="34" charset="0"/>
                <a:cs typeface="Arial" panose="020B0604020202020204" pitchFamily="34" charset="0"/>
              </a:endParaRPr>
            </a:p>
          </p:txBody>
        </p:sp>
        <p:sp>
          <p:nvSpPr>
            <p:cNvPr id="43" name="TextBox 42"/>
            <p:cNvSpPr txBox="1"/>
            <p:nvPr/>
          </p:nvSpPr>
          <p:spPr>
            <a:xfrm>
              <a:off x="2913345" y="5630258"/>
              <a:ext cx="385428" cy="448751"/>
            </a:xfrm>
            <a:prstGeom prst="rect">
              <a:avLst/>
            </a:prstGeom>
            <a:noFill/>
          </p:spPr>
          <p:txBody>
            <a:bodyPr wrap="square" rtlCol="0">
              <a:spAutoFit/>
            </a:bodyPr>
            <a:lstStyle/>
            <a:p>
              <a:r>
                <a:rPr lang="en-CA" b="1" dirty="0" smtClean="0">
                  <a:latin typeface="Arial" panose="020B0604020202020204" pitchFamily="34" charset="0"/>
                  <a:cs typeface="Arial" panose="020B0604020202020204" pitchFamily="34" charset="0"/>
                </a:rPr>
                <a:t>t</a:t>
              </a:r>
              <a:r>
                <a:rPr lang="en-CA" b="1" baseline="-25000" dirty="0" smtClean="0">
                  <a:latin typeface="Arial" panose="020B0604020202020204" pitchFamily="34" charset="0"/>
                  <a:cs typeface="Arial" panose="020B0604020202020204" pitchFamily="34" charset="0"/>
                </a:rPr>
                <a:t>1</a:t>
              </a:r>
              <a:r>
                <a:rPr lang="en-CA" b="1" dirty="0" smtClean="0">
                  <a:latin typeface="Arial" panose="020B0604020202020204" pitchFamily="34" charset="0"/>
                  <a:cs typeface="Arial" panose="020B0604020202020204" pitchFamily="34" charset="0"/>
                </a:rPr>
                <a:t> </a:t>
              </a:r>
              <a:endParaRPr lang="en-CA" b="1" dirty="0">
                <a:latin typeface="Arial" panose="020B0604020202020204" pitchFamily="34" charset="0"/>
                <a:cs typeface="Arial" panose="020B0604020202020204" pitchFamily="34" charset="0"/>
              </a:endParaRPr>
            </a:p>
          </p:txBody>
        </p:sp>
        <p:cxnSp>
          <p:nvCxnSpPr>
            <p:cNvPr id="44" name="Straight Connector 43"/>
            <p:cNvCxnSpPr>
              <a:endCxn id="41" idx="2"/>
            </p:cNvCxnSpPr>
            <p:nvPr/>
          </p:nvCxnSpPr>
          <p:spPr>
            <a:xfrm flipH="1">
              <a:off x="1684542" y="4735526"/>
              <a:ext cx="5318" cy="815324"/>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a:endCxn id="41" idx="0"/>
            </p:cNvCxnSpPr>
            <p:nvPr/>
          </p:nvCxnSpPr>
          <p:spPr>
            <a:xfrm flipH="1">
              <a:off x="1984404" y="4404327"/>
              <a:ext cx="11647" cy="1146524"/>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a:endCxn id="40" idx="2"/>
            </p:cNvCxnSpPr>
            <p:nvPr/>
          </p:nvCxnSpPr>
          <p:spPr>
            <a:xfrm flipH="1">
              <a:off x="2975910" y="4433390"/>
              <a:ext cx="3144" cy="1106814"/>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flipH="1">
              <a:off x="3266933" y="4404327"/>
              <a:ext cx="1" cy="1080126"/>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57" name="Rectangle 56"/>
            <p:cNvSpPr/>
            <p:nvPr/>
          </p:nvSpPr>
          <p:spPr>
            <a:xfrm>
              <a:off x="1241308" y="5098202"/>
              <a:ext cx="2801690" cy="311596"/>
            </a:xfrm>
            <a:prstGeom prst="rect">
              <a:avLst/>
            </a:prstGeom>
            <a:solidFill>
              <a:schemeClr val="accent2">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a:solidFill>
                    <a:schemeClr val="tx1"/>
                  </a:solidFill>
                </a:rPr>
                <a:t>E</a:t>
              </a:r>
              <a:r>
                <a:rPr lang="en-CA" b="1" dirty="0" smtClean="0">
                  <a:solidFill>
                    <a:schemeClr val="tx1"/>
                  </a:solidFill>
                </a:rPr>
                <a:t>nergy Sink</a:t>
              </a:r>
              <a:endParaRPr lang="en-CA" b="1" dirty="0">
                <a:solidFill>
                  <a:schemeClr val="tx1"/>
                </a:solidFill>
              </a:endParaRPr>
            </a:p>
          </p:txBody>
        </p:sp>
        <p:sp>
          <p:nvSpPr>
            <p:cNvPr id="58" name="Rounded Rectangle 57"/>
            <p:cNvSpPr/>
            <p:nvPr/>
          </p:nvSpPr>
          <p:spPr>
            <a:xfrm>
              <a:off x="1235990" y="2183649"/>
              <a:ext cx="2657502" cy="311316"/>
            </a:xfrm>
            <a:prstGeom prst="roundRect">
              <a:avLst/>
            </a:prstGeom>
            <a:solidFill>
              <a:schemeClr val="accent3">
                <a:lumMod val="40000"/>
                <a:lumOff val="60000"/>
              </a:schemeClr>
            </a:solidFill>
            <a:ln w="57150">
              <a:solidFill>
                <a:schemeClr val="accent3">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a:solidFill>
                    <a:schemeClr val="tx1"/>
                  </a:solidFill>
                </a:rPr>
                <a:t>E</a:t>
              </a:r>
              <a:r>
                <a:rPr lang="en-CA" b="1" dirty="0" smtClean="0">
                  <a:solidFill>
                    <a:schemeClr val="tx1"/>
                  </a:solidFill>
                </a:rPr>
                <a:t>nergy Source</a:t>
              </a:r>
              <a:endParaRPr lang="en-CA" b="1" dirty="0">
                <a:solidFill>
                  <a:schemeClr val="tx1"/>
                </a:solidFill>
              </a:endParaRPr>
            </a:p>
          </p:txBody>
        </p:sp>
        <p:sp>
          <p:nvSpPr>
            <p:cNvPr id="59" name="Rectangle 58"/>
            <p:cNvSpPr/>
            <p:nvPr/>
          </p:nvSpPr>
          <p:spPr>
            <a:xfrm>
              <a:off x="1987630" y="3470901"/>
              <a:ext cx="352527" cy="1256181"/>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0" name="Isosceles Triangle 59"/>
            <p:cNvSpPr/>
            <p:nvPr/>
          </p:nvSpPr>
          <p:spPr>
            <a:xfrm flipH="1">
              <a:off x="1996051" y="2862097"/>
              <a:ext cx="326001" cy="608805"/>
            </a:xfrm>
            <a:prstGeom prst="triangle">
              <a:avLst>
                <a:gd name="adj" fmla="val 10000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61" name="Straight Connector 60"/>
            <p:cNvCxnSpPr/>
            <p:nvPr/>
          </p:nvCxnSpPr>
          <p:spPr>
            <a:xfrm>
              <a:off x="1689859" y="4738346"/>
              <a:ext cx="1579820" cy="0"/>
            </a:xfrm>
            <a:prstGeom prst="line">
              <a:avLst/>
            </a:prstGeom>
            <a:ln w="12700">
              <a:solidFill>
                <a:schemeClr val="tx1"/>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flipV="1">
              <a:off x="1803340" y="2872365"/>
              <a:ext cx="837648" cy="1"/>
            </a:xfrm>
            <a:prstGeom prst="line">
              <a:avLst/>
            </a:prstGeom>
            <a:ln w="12700">
              <a:solidFill>
                <a:schemeClr val="tx1"/>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Arrow Connector 65"/>
            <p:cNvCxnSpPr/>
            <p:nvPr/>
          </p:nvCxnSpPr>
          <p:spPr>
            <a:xfrm>
              <a:off x="1996433" y="4735526"/>
              <a:ext cx="33492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67" name="Straight Arrow Connector 66"/>
            <p:cNvCxnSpPr/>
            <p:nvPr/>
          </p:nvCxnSpPr>
          <p:spPr>
            <a:xfrm>
              <a:off x="2640987" y="3500600"/>
              <a:ext cx="33492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69" name="Straight Arrow Connector 68"/>
            <p:cNvCxnSpPr/>
            <p:nvPr/>
          </p:nvCxnSpPr>
          <p:spPr>
            <a:xfrm>
              <a:off x="2015104" y="2872365"/>
              <a:ext cx="306950" cy="621145"/>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71" name="TextBox 70"/>
            <p:cNvSpPr txBox="1"/>
            <p:nvPr/>
          </p:nvSpPr>
          <p:spPr>
            <a:xfrm>
              <a:off x="1934363" y="3660152"/>
              <a:ext cx="416034" cy="276999"/>
            </a:xfrm>
            <a:prstGeom prst="rect">
              <a:avLst/>
            </a:prstGeom>
            <a:noFill/>
          </p:spPr>
          <p:txBody>
            <a:bodyPr wrap="square" rtlCol="0">
              <a:spAutoFit/>
            </a:bodyPr>
            <a:lstStyle/>
            <a:p>
              <a:r>
                <a:rPr lang="en-CA" sz="1200" b="1" dirty="0" smtClean="0">
                  <a:latin typeface="Script MT Bold"/>
                  <a:sym typeface="Symbol"/>
                </a:rPr>
                <a:t></a:t>
              </a:r>
              <a:r>
                <a:rPr lang="en-CA" sz="1200" b="1" baseline="-25000" dirty="0" smtClean="0">
                  <a:latin typeface="Arial" panose="020B0604020202020204" pitchFamily="34" charset="0"/>
                  <a:cs typeface="Arial" panose="020B0604020202020204" pitchFamily="34" charset="0"/>
                  <a:sym typeface="Symbol"/>
                </a:rPr>
                <a:t>0</a:t>
              </a:r>
              <a:endParaRPr lang="en-CA" sz="1200" b="1" baseline="-25000" dirty="0">
                <a:latin typeface="Arial" panose="020B0604020202020204" pitchFamily="34" charset="0"/>
                <a:cs typeface="Arial" panose="020B0604020202020204" pitchFamily="34" charset="0"/>
              </a:endParaRPr>
            </a:p>
          </p:txBody>
        </p:sp>
        <p:cxnSp>
          <p:nvCxnSpPr>
            <p:cNvPr id="78" name="Straight Arrow Connector 77"/>
            <p:cNvCxnSpPr/>
            <p:nvPr/>
          </p:nvCxnSpPr>
          <p:spPr>
            <a:xfrm>
              <a:off x="2640988" y="4736946"/>
              <a:ext cx="33492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2322052" y="3498642"/>
              <a:ext cx="947627" cy="1958"/>
            </a:xfrm>
            <a:prstGeom prst="line">
              <a:avLst/>
            </a:prstGeom>
            <a:ln w="12700">
              <a:solidFill>
                <a:schemeClr val="tx1"/>
              </a:solidFill>
              <a:prstDash val="dashDot"/>
            </a:ln>
          </p:spPr>
          <p:style>
            <a:lnRef idx="1">
              <a:schemeClr val="accent1"/>
            </a:lnRef>
            <a:fillRef idx="0">
              <a:schemeClr val="accent1"/>
            </a:fillRef>
            <a:effectRef idx="0">
              <a:schemeClr val="accent1"/>
            </a:effectRef>
            <a:fontRef idx="minor">
              <a:schemeClr val="tx1"/>
            </a:fontRef>
          </p:style>
        </p:cxnSp>
        <p:sp>
          <p:nvSpPr>
            <p:cNvPr id="63" name="Rectangle 62"/>
            <p:cNvSpPr/>
            <p:nvPr/>
          </p:nvSpPr>
          <p:spPr>
            <a:xfrm rot="16200000">
              <a:off x="2500901" y="3976795"/>
              <a:ext cx="1246931"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a:solidFill>
                    <a:schemeClr val="tx1"/>
                  </a:solidFill>
                  <a:latin typeface="Andalus"/>
                  <a:cs typeface="Andalus"/>
                  <a:sym typeface="Symbol"/>
                </a:rPr>
                <a:t>I</a:t>
              </a:r>
              <a:r>
                <a:rPr lang="en-CA" sz="1200" b="1" baseline="-25000" dirty="0" smtClean="0">
                  <a:solidFill>
                    <a:schemeClr val="tx1"/>
                  </a:solidFill>
                </a:rPr>
                <a:t>1</a:t>
              </a:r>
              <a:r>
                <a:rPr lang="en-CA" sz="1200" b="1" dirty="0" smtClean="0">
                  <a:solidFill>
                    <a:schemeClr val="tx1"/>
                  </a:solidFill>
                </a:rPr>
                <a:t> </a:t>
              </a:r>
              <a:endParaRPr lang="en-CA" sz="1200" b="1" dirty="0">
                <a:solidFill>
                  <a:schemeClr val="tx1"/>
                </a:solidFill>
              </a:endParaRPr>
            </a:p>
          </p:txBody>
        </p:sp>
        <p:sp>
          <p:nvSpPr>
            <p:cNvPr id="72" name="Rectangle 71"/>
            <p:cNvSpPr/>
            <p:nvPr/>
          </p:nvSpPr>
          <p:spPr>
            <a:xfrm rot="16200000">
              <a:off x="919702" y="3653340"/>
              <a:ext cx="1862839"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latin typeface="Andalus"/>
                  <a:cs typeface="Andalus"/>
                  <a:sym typeface="Symbol"/>
                </a:rPr>
                <a:t>I</a:t>
              </a:r>
              <a:r>
                <a:rPr lang="en-CA" sz="1200" b="1" baseline="-25000" dirty="0" smtClean="0">
                  <a:solidFill>
                    <a:schemeClr val="tx1"/>
                  </a:solidFill>
                </a:rPr>
                <a:t>0</a:t>
              </a:r>
              <a:r>
                <a:rPr lang="en-CA" sz="1200" b="1" dirty="0" smtClean="0">
                  <a:solidFill>
                    <a:schemeClr val="tx1"/>
                  </a:solidFill>
                </a:rPr>
                <a:t> </a:t>
              </a:r>
              <a:endParaRPr lang="en-CA" sz="1200" b="1" dirty="0">
                <a:solidFill>
                  <a:schemeClr val="tx1"/>
                </a:solidFill>
              </a:endParaRPr>
            </a:p>
          </p:txBody>
        </p:sp>
        <p:sp>
          <p:nvSpPr>
            <p:cNvPr id="77" name="Rectangle 76"/>
            <p:cNvSpPr/>
            <p:nvPr/>
          </p:nvSpPr>
          <p:spPr>
            <a:xfrm rot="16200000">
              <a:off x="1845647" y="3969917"/>
              <a:ext cx="1243438"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B</a:t>
              </a:r>
              <a:r>
                <a:rPr lang="en-CA" sz="1200" b="1" baseline="-25000" dirty="0" smtClean="0">
                  <a:solidFill>
                    <a:schemeClr val="tx1"/>
                  </a:solidFill>
                </a:rPr>
                <a:t>0</a:t>
              </a:r>
              <a:endParaRPr lang="en-CA" sz="1200" b="1" dirty="0">
                <a:solidFill>
                  <a:schemeClr val="tx1"/>
                </a:solidFill>
              </a:endParaRPr>
            </a:p>
          </p:txBody>
        </p:sp>
        <p:sp>
          <p:nvSpPr>
            <p:cNvPr id="79" name="Rectangle 78"/>
            <p:cNvSpPr/>
            <p:nvPr/>
          </p:nvSpPr>
          <p:spPr>
            <a:xfrm rot="16200000">
              <a:off x="2156796" y="3037624"/>
              <a:ext cx="621142"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CA" sz="1200" b="1" dirty="0" smtClean="0">
                  <a:solidFill>
                    <a:schemeClr val="tx1"/>
                  </a:solidFill>
                  <a:sym typeface="Symbol"/>
                </a:rPr>
                <a:t>  C</a:t>
              </a:r>
              <a:r>
                <a:rPr lang="en-CA" sz="1200" b="1" baseline="-25000" dirty="0" smtClean="0">
                  <a:solidFill>
                    <a:schemeClr val="tx1"/>
                  </a:solidFill>
                </a:rPr>
                <a:t>0</a:t>
              </a:r>
              <a:r>
                <a:rPr lang="en-CA" sz="1200" b="1" dirty="0" smtClean="0">
                  <a:solidFill>
                    <a:schemeClr val="tx1"/>
                  </a:solidFill>
                </a:rPr>
                <a:t> </a:t>
              </a:r>
              <a:endParaRPr lang="en-CA" sz="1200" b="1" dirty="0">
                <a:solidFill>
                  <a:schemeClr val="tx1"/>
                </a:solidFill>
              </a:endParaRPr>
            </a:p>
          </p:txBody>
        </p:sp>
        <p:cxnSp>
          <p:nvCxnSpPr>
            <p:cNvPr id="76" name="Straight Arrow Connector 75"/>
            <p:cNvCxnSpPr/>
            <p:nvPr/>
          </p:nvCxnSpPr>
          <p:spPr>
            <a:xfrm flipH="1">
              <a:off x="2197716" y="3182937"/>
              <a:ext cx="24448" cy="1924024"/>
            </a:xfrm>
            <a:prstGeom prst="straightConnector1">
              <a:avLst/>
            </a:prstGeom>
            <a:ln w="38100">
              <a:solidFill>
                <a:srgbClr val="FF0000"/>
              </a:solidFill>
              <a:headEnd type="diamond" w="lg" len="lg"/>
              <a:tailEnd type="triangle" w="lg" len="lg"/>
            </a:ln>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rot="16200000">
              <a:off x="3111199" y="3348291"/>
              <a:ext cx="887491" cy="461665"/>
            </a:xfrm>
            <a:prstGeom prst="rect">
              <a:avLst/>
            </a:prstGeom>
            <a:noFill/>
          </p:spPr>
          <p:txBody>
            <a:bodyPr wrap="square" rtlCol="0">
              <a:spAutoFit/>
            </a:bodyPr>
            <a:lstStyle/>
            <a:p>
              <a:r>
                <a:rPr lang="en-CA" sz="1200" b="1" dirty="0" smtClean="0">
                  <a:latin typeface="Baskerville Old Face" panose="02020602080505020303" pitchFamily="18" charset="0"/>
                </a:rPr>
                <a:t>I</a:t>
              </a:r>
              <a:r>
                <a:rPr lang="en-CA" sz="1200" b="1" baseline="-25000" dirty="0" smtClean="0"/>
                <a:t>1 </a:t>
              </a:r>
              <a:r>
                <a:rPr lang="en-CA" sz="1200" b="1" dirty="0"/>
                <a:t>= </a:t>
              </a:r>
              <a:r>
                <a:rPr lang="en-CA" sz="1200" b="1" dirty="0" smtClean="0">
                  <a:latin typeface="Baskerville Old Face" panose="02020602080505020303" pitchFamily="18" charset="0"/>
                </a:rPr>
                <a:t>B</a:t>
              </a:r>
              <a:r>
                <a:rPr lang="en-CA" sz="1200" b="1" baseline="-25000" dirty="0" smtClean="0"/>
                <a:t>0</a:t>
              </a:r>
              <a:endParaRPr lang="en-CA" sz="1200" b="1" dirty="0"/>
            </a:p>
            <a:p>
              <a:r>
                <a:rPr lang="en-CA" sz="1200" b="1" dirty="0" smtClean="0"/>
                <a:t>    = </a:t>
              </a:r>
              <a:r>
                <a:rPr lang="en-CA" sz="1200" dirty="0" smtClean="0">
                  <a:latin typeface="Script MT Bold"/>
                  <a:sym typeface="Symbol"/>
                </a:rPr>
                <a:t></a:t>
              </a:r>
              <a:r>
                <a:rPr lang="en-CA" sz="1200" b="1" baseline="-36000" dirty="0" smtClean="0">
                  <a:latin typeface="Arial" panose="020B0604020202020204" pitchFamily="34" charset="0"/>
                  <a:cs typeface="Arial" panose="020B0604020202020204" pitchFamily="34" charset="0"/>
                  <a:sym typeface="Symbol"/>
                </a:rPr>
                <a:t>0</a:t>
              </a:r>
              <a:r>
                <a:rPr lang="en-CA" sz="1200" b="1" dirty="0" smtClean="0">
                  <a:latin typeface="Baskerville Old Face" panose="02020602080505020303" pitchFamily="18" charset="0"/>
                </a:rPr>
                <a:t>I</a:t>
              </a:r>
              <a:r>
                <a:rPr lang="en-CA" sz="1200" b="1" baseline="-25000" dirty="0" smtClean="0"/>
                <a:t>0 </a:t>
              </a:r>
            </a:p>
          </p:txBody>
        </p:sp>
      </p:gr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8722" y="476752"/>
            <a:ext cx="1085850" cy="1552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5" name="Rounded Rectangle 44"/>
          <p:cNvSpPr/>
          <p:nvPr/>
        </p:nvSpPr>
        <p:spPr>
          <a:xfrm>
            <a:off x="5386286" y="5254000"/>
            <a:ext cx="2286000" cy="8490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0000"/>
                </a:solidFill>
              </a:rPr>
              <a:t>CLASSIC IMPLIED SYSTEM BOUNDARY</a:t>
            </a:r>
            <a:endParaRPr lang="en-US" b="1" dirty="0">
              <a:solidFill>
                <a:srgbClr val="FF0000"/>
              </a:solidFill>
            </a:endParaRPr>
          </a:p>
        </p:txBody>
      </p:sp>
      <p:sp>
        <p:nvSpPr>
          <p:cNvPr id="46" name="Freeform 45"/>
          <p:cNvSpPr/>
          <p:nvPr/>
        </p:nvSpPr>
        <p:spPr>
          <a:xfrm>
            <a:off x="3576053" y="4267200"/>
            <a:ext cx="2017225" cy="1353125"/>
          </a:xfrm>
          <a:custGeom>
            <a:avLst/>
            <a:gdLst>
              <a:gd name="connsiteX0" fmla="*/ 1306286 w 1306286"/>
              <a:gd name="connsiteY0" fmla="*/ 795647 h 834569"/>
              <a:gd name="connsiteX1" fmla="*/ 926276 w 1306286"/>
              <a:gd name="connsiteY1" fmla="*/ 308758 h 834569"/>
              <a:gd name="connsiteX2" fmla="*/ 973777 w 1306286"/>
              <a:gd name="connsiteY2" fmla="*/ 831273 h 834569"/>
              <a:gd name="connsiteX3" fmla="*/ 0 w 1306286"/>
              <a:gd name="connsiteY3" fmla="*/ 0 h 834569"/>
            </a:gdLst>
            <a:ahLst/>
            <a:cxnLst>
              <a:cxn ang="0">
                <a:pos x="connsiteX0" y="connsiteY0"/>
              </a:cxn>
              <a:cxn ang="0">
                <a:pos x="connsiteX1" y="connsiteY1"/>
              </a:cxn>
              <a:cxn ang="0">
                <a:pos x="connsiteX2" y="connsiteY2"/>
              </a:cxn>
              <a:cxn ang="0">
                <a:pos x="connsiteX3" y="connsiteY3"/>
              </a:cxn>
            </a:cxnLst>
            <a:rect l="l" t="t" r="r" b="b"/>
            <a:pathLst>
              <a:path w="1306286" h="834569">
                <a:moveTo>
                  <a:pt x="1306286" y="795647"/>
                </a:moveTo>
                <a:cubicBezTo>
                  <a:pt x="1143990" y="549233"/>
                  <a:pt x="981694" y="302820"/>
                  <a:pt x="926276" y="308758"/>
                </a:cubicBezTo>
                <a:cubicBezTo>
                  <a:pt x="870858" y="314696"/>
                  <a:pt x="1128156" y="882733"/>
                  <a:pt x="973777" y="831273"/>
                </a:cubicBezTo>
                <a:cubicBezTo>
                  <a:pt x="819398" y="779813"/>
                  <a:pt x="409699" y="389906"/>
                  <a:pt x="0" y="0"/>
                </a:cubicBezTo>
              </a:path>
            </a:pathLst>
          </a:custGeom>
          <a:noFill/>
          <a:ln w="57150">
            <a:headEnd type="diamond"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34443" t="22802" r="34362" b="34397"/>
          <a:stretch/>
        </p:blipFill>
        <p:spPr bwMode="auto">
          <a:xfrm>
            <a:off x="1171786" y="2148284"/>
            <a:ext cx="2151032" cy="367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8" name="Rectangle 47"/>
          <p:cNvSpPr/>
          <p:nvPr/>
        </p:nvSpPr>
        <p:spPr>
          <a:xfrm>
            <a:off x="4273323" y="3032670"/>
            <a:ext cx="3861249" cy="331279"/>
          </a:xfrm>
          <a:prstGeom prst="rect">
            <a:avLst/>
          </a:prstGeom>
          <a:solidFill>
            <a:schemeClr val="accent1">
              <a:lumMod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p:cNvSpPr/>
          <p:nvPr/>
        </p:nvSpPr>
        <p:spPr>
          <a:xfrm>
            <a:off x="4273323" y="2457411"/>
            <a:ext cx="3861249" cy="605102"/>
          </a:xfrm>
          <a:prstGeom prst="rect">
            <a:avLst/>
          </a:prstGeom>
          <a:solidFill>
            <a:srgbClr val="FF00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p:cNvSpPr/>
          <p:nvPr/>
        </p:nvSpPr>
        <p:spPr>
          <a:xfrm>
            <a:off x="973151" y="1450512"/>
            <a:ext cx="4413135" cy="605102"/>
          </a:xfrm>
          <a:prstGeom prst="rect">
            <a:avLst/>
          </a:prstGeom>
          <a:solidFill>
            <a:srgbClr val="00B05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TextBox 52"/>
          <p:cNvSpPr txBox="1"/>
          <p:nvPr/>
        </p:nvSpPr>
        <p:spPr>
          <a:xfrm>
            <a:off x="0" y="6484115"/>
            <a:ext cx="599844" cy="400110"/>
          </a:xfrm>
          <a:prstGeom prst="rect">
            <a:avLst/>
          </a:prstGeom>
          <a:noFill/>
        </p:spPr>
        <p:txBody>
          <a:bodyPr wrap="none" rtlCol="0">
            <a:spAutoFit/>
          </a:bodyPr>
          <a:lstStyle/>
          <a:p>
            <a:r>
              <a:rPr lang="en-US" sz="2000" b="1" dirty="0" smtClean="0"/>
              <a:t>A43</a:t>
            </a:r>
            <a:endParaRPr lang="en-US" b="1" dirty="0"/>
          </a:p>
        </p:txBody>
      </p:sp>
    </p:spTree>
    <p:extLst>
      <p:ext uri="{BB962C8B-B14F-4D97-AF65-F5344CB8AC3E}">
        <p14:creationId xmlns:p14="http://schemas.microsoft.com/office/powerpoint/2010/main" val="680164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500" fill="hold"/>
                                        <p:tgtEl>
                                          <p:spTgt spid="47"/>
                                        </p:tgtEl>
                                        <p:attrNameLst>
                                          <p:attrName>ppt_x</p:attrName>
                                        </p:attrNameLst>
                                      </p:cBhvr>
                                      <p:tavLst>
                                        <p:tav tm="0">
                                          <p:val>
                                            <p:strVal val="#ppt_x"/>
                                          </p:val>
                                        </p:tav>
                                        <p:tav tm="100000">
                                          <p:val>
                                            <p:strVal val="#ppt_x"/>
                                          </p:val>
                                        </p:tav>
                                      </p:tavLst>
                                    </p:anim>
                                    <p:anim calcmode="lin" valueType="num">
                                      <p:cBhvr additive="base">
                                        <p:cTn id="8"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2"/>
                                        </p:tgtEl>
                                        <p:attrNameLst>
                                          <p:attrName>style.visibility</p:attrName>
                                        </p:attrNameLst>
                                      </p:cBhvr>
                                      <p:to>
                                        <p:strVal val="visible"/>
                                      </p:to>
                                    </p:set>
                                    <p:anim calcmode="lin" valueType="num">
                                      <p:cBhvr additive="base">
                                        <p:cTn id="13" dur="500" fill="hold"/>
                                        <p:tgtEl>
                                          <p:spTgt spid="52"/>
                                        </p:tgtEl>
                                        <p:attrNameLst>
                                          <p:attrName>ppt_x</p:attrName>
                                        </p:attrNameLst>
                                      </p:cBhvr>
                                      <p:tavLst>
                                        <p:tav tm="0">
                                          <p:val>
                                            <p:strVal val="#ppt_x"/>
                                          </p:val>
                                        </p:tav>
                                        <p:tav tm="100000">
                                          <p:val>
                                            <p:strVal val="#ppt_x"/>
                                          </p:val>
                                        </p:tav>
                                      </p:tavLst>
                                    </p:anim>
                                    <p:anim calcmode="lin" valueType="num">
                                      <p:cBhvr additive="base">
                                        <p:cTn id="14" dur="500" fill="hold"/>
                                        <p:tgtEl>
                                          <p:spTgt spid="5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additive="base">
                                        <p:cTn id="19" dur="500" fill="hold"/>
                                        <p:tgtEl>
                                          <p:spTgt spid="50"/>
                                        </p:tgtEl>
                                        <p:attrNameLst>
                                          <p:attrName>ppt_x</p:attrName>
                                        </p:attrNameLst>
                                      </p:cBhvr>
                                      <p:tavLst>
                                        <p:tav tm="0">
                                          <p:val>
                                            <p:strVal val="#ppt_x"/>
                                          </p:val>
                                        </p:tav>
                                        <p:tav tm="100000">
                                          <p:val>
                                            <p:strVal val="#ppt_x"/>
                                          </p:val>
                                        </p:tav>
                                      </p:tavLst>
                                    </p:anim>
                                    <p:anim calcmode="lin" valueType="num">
                                      <p:cBhvr additive="base">
                                        <p:cTn id="20"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8"/>
                                        </p:tgtEl>
                                        <p:attrNameLst>
                                          <p:attrName>style.visibility</p:attrName>
                                        </p:attrNameLst>
                                      </p:cBhvr>
                                      <p:to>
                                        <p:strVal val="visible"/>
                                      </p:to>
                                    </p:set>
                                    <p:anim calcmode="lin" valueType="num">
                                      <p:cBhvr additive="base">
                                        <p:cTn id="25" dur="500" fill="hold"/>
                                        <p:tgtEl>
                                          <p:spTgt spid="48"/>
                                        </p:tgtEl>
                                        <p:attrNameLst>
                                          <p:attrName>ppt_x</p:attrName>
                                        </p:attrNameLst>
                                      </p:cBhvr>
                                      <p:tavLst>
                                        <p:tav tm="0">
                                          <p:val>
                                            <p:strVal val="#ppt_x"/>
                                          </p:val>
                                        </p:tav>
                                        <p:tav tm="100000">
                                          <p:val>
                                            <p:strVal val="#ppt_x"/>
                                          </p:val>
                                        </p:tav>
                                      </p:tavLst>
                                    </p:anim>
                                    <p:anim calcmode="lin" valueType="num">
                                      <p:cBhvr additive="base">
                                        <p:cTn id="26"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ppt_x"/>
                                          </p:val>
                                        </p:tav>
                                        <p:tav tm="100000">
                                          <p:val>
                                            <p:strVal val="#ppt_x"/>
                                          </p:val>
                                        </p:tav>
                                      </p:tavLst>
                                    </p:anim>
                                    <p:anim calcmode="lin" valueType="num">
                                      <p:cBhvr additive="base">
                                        <p:cTn id="36"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animBg="1"/>
      <p:bldP spid="48" grpId="0" animBg="1"/>
      <p:bldP spid="50" grpId="0" animBg="1"/>
      <p:bldP spid="5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TextBox 52"/>
          <p:cNvSpPr txBox="1"/>
          <p:nvPr/>
        </p:nvSpPr>
        <p:spPr>
          <a:xfrm>
            <a:off x="849901" y="950055"/>
            <a:ext cx="4674599" cy="3139321"/>
          </a:xfrm>
          <a:prstGeom prst="rect">
            <a:avLst/>
          </a:prstGeom>
          <a:noFill/>
        </p:spPr>
        <p:txBody>
          <a:bodyPr wrap="square" rtlCol="0">
            <a:spAutoFit/>
          </a:bodyPr>
          <a:lstStyle/>
          <a:p>
            <a:r>
              <a:rPr lang="en-CA" b="1" u="sng" dirty="0" smtClean="0"/>
              <a:t>Process – a recursive example:</a:t>
            </a:r>
          </a:p>
          <a:p>
            <a:endParaRPr lang="en-CA" dirty="0" smtClean="0"/>
          </a:p>
          <a:p>
            <a:pPr marL="285750" indent="-285750">
              <a:buFont typeface="Wingdings" panose="05000000000000000000" pitchFamily="2" charset="2"/>
              <a:buChar char="q"/>
            </a:pPr>
            <a:r>
              <a:rPr lang="en-CA" b="1" dirty="0" smtClean="0">
                <a:sym typeface="Symbol"/>
              </a:rPr>
              <a:t>t</a:t>
            </a:r>
            <a:r>
              <a:rPr lang="en-CA" b="1" baseline="-25000" dirty="0" smtClean="0">
                <a:sym typeface="Symbol"/>
              </a:rPr>
              <a:t>0</a:t>
            </a:r>
            <a:r>
              <a:rPr lang="en-CA" b="1" dirty="0" smtClean="0">
                <a:sym typeface="Symbol"/>
              </a:rPr>
              <a:t> – Initialization:</a:t>
            </a:r>
          </a:p>
          <a:p>
            <a:pPr marL="449263" lvl="1" indent="-285750">
              <a:buFont typeface="Wingdings" panose="05000000000000000000" pitchFamily="2" charset="2"/>
              <a:buChar char="Ø"/>
            </a:pPr>
            <a:r>
              <a:rPr lang="en-CA" dirty="0" smtClean="0">
                <a:sym typeface="Symbol"/>
              </a:rPr>
              <a:t>Source exists as store of external assets</a:t>
            </a:r>
          </a:p>
          <a:p>
            <a:pPr marL="449263" lvl="1" indent="-285750">
              <a:buFont typeface="Wingdings" panose="05000000000000000000" pitchFamily="2" charset="2"/>
              <a:buChar char="Ø"/>
            </a:pPr>
            <a:r>
              <a:rPr lang="en-CA" dirty="0" smtClean="0">
                <a:latin typeface="Andalus"/>
                <a:cs typeface="Andalus"/>
                <a:sym typeface="Symbol"/>
              </a:rPr>
              <a:t>I</a:t>
            </a:r>
            <a:r>
              <a:rPr lang="en-CA" baseline="-25000" dirty="0" smtClean="0">
                <a:sym typeface="Symbol"/>
              </a:rPr>
              <a:t>0</a:t>
            </a:r>
            <a:r>
              <a:rPr lang="en-CA" dirty="0" smtClean="0">
                <a:sym typeface="Symbol"/>
              </a:rPr>
              <a:t> </a:t>
            </a:r>
            <a:r>
              <a:rPr lang="en-CA" dirty="0">
                <a:sym typeface="Symbol"/>
              </a:rPr>
              <a:t>= </a:t>
            </a:r>
            <a:r>
              <a:rPr lang="en-CA" dirty="0" smtClean="0">
                <a:sym typeface="Symbol"/>
              </a:rPr>
              <a:t>Exists as internal asset</a:t>
            </a:r>
          </a:p>
          <a:p>
            <a:pPr marL="285750" indent="-285750">
              <a:buFont typeface="Wingdings" panose="05000000000000000000" pitchFamily="2" charset="2"/>
              <a:buChar char="q"/>
            </a:pPr>
            <a:endParaRPr lang="en-CA" dirty="0" smtClean="0">
              <a:sym typeface="Symbol"/>
            </a:endParaRPr>
          </a:p>
          <a:p>
            <a:pPr marL="285750" indent="-285750">
              <a:buFont typeface="Wingdings" panose="05000000000000000000" pitchFamily="2" charset="2"/>
              <a:buChar char="q"/>
            </a:pPr>
            <a:r>
              <a:rPr lang="en-CA" b="1" dirty="0" err="1" smtClean="0">
                <a:sym typeface="Symbol"/>
              </a:rPr>
              <a:t>t</a:t>
            </a:r>
            <a:r>
              <a:rPr lang="en-CA" b="1" baseline="-25000" dirty="0" err="1" smtClean="0">
                <a:sym typeface="Symbol"/>
              </a:rPr>
              <a:t>n</a:t>
            </a:r>
            <a:r>
              <a:rPr lang="en-CA" b="1" dirty="0" smtClean="0">
                <a:sym typeface="Symbol"/>
              </a:rPr>
              <a:t> – Growth Cycle:</a:t>
            </a:r>
          </a:p>
          <a:p>
            <a:pPr marL="449263" lvl="1" indent="-285750">
              <a:buFont typeface="Wingdings" panose="05000000000000000000" pitchFamily="2" charset="2"/>
              <a:buChar char="Ø"/>
            </a:pPr>
            <a:r>
              <a:rPr lang="en-CA" dirty="0" smtClean="0">
                <a:sym typeface="Symbol"/>
              </a:rPr>
              <a:t>Relabel </a:t>
            </a:r>
            <a:r>
              <a:rPr lang="en-CA" dirty="0" smtClean="0">
                <a:latin typeface="Andalus"/>
                <a:cs typeface="Andalus"/>
                <a:sym typeface="Symbol"/>
              </a:rPr>
              <a:t>I</a:t>
            </a:r>
            <a:r>
              <a:rPr lang="en-CA" baseline="-25000" dirty="0" smtClean="0">
                <a:sym typeface="Symbol"/>
              </a:rPr>
              <a:t>n-1</a:t>
            </a:r>
            <a:r>
              <a:rPr lang="en-CA" dirty="0" smtClean="0">
                <a:sym typeface="Symbol"/>
              </a:rPr>
              <a:t> as investment </a:t>
            </a:r>
            <a:r>
              <a:rPr lang="en-CA" dirty="0">
                <a:sym typeface="Symbol"/>
              </a:rPr>
              <a:t>“cost” </a:t>
            </a:r>
            <a:r>
              <a:rPr lang="en-CA" dirty="0" smtClean="0">
                <a:sym typeface="Symbol"/>
              </a:rPr>
              <a:t>C</a:t>
            </a:r>
            <a:r>
              <a:rPr lang="en-CA" baseline="-25000" dirty="0" smtClean="0">
                <a:sym typeface="Symbol"/>
              </a:rPr>
              <a:t>n</a:t>
            </a:r>
            <a:r>
              <a:rPr lang="en-CA" dirty="0" smtClean="0">
                <a:sym typeface="Symbol"/>
              </a:rPr>
              <a:t> </a:t>
            </a:r>
            <a:endParaRPr lang="en-CA" dirty="0">
              <a:sym typeface="Symbol"/>
            </a:endParaRPr>
          </a:p>
          <a:p>
            <a:pPr marL="449263" lvl="1" indent="-285750">
              <a:buFont typeface="Wingdings" panose="05000000000000000000" pitchFamily="2" charset="2"/>
              <a:buChar char="Ø"/>
            </a:pPr>
            <a:r>
              <a:rPr lang="en-CA" dirty="0" smtClean="0">
                <a:sym typeface="Symbol"/>
              </a:rPr>
              <a:t>Expend as C</a:t>
            </a:r>
            <a:r>
              <a:rPr lang="en-CA" baseline="-25000" dirty="0" smtClean="0">
                <a:sym typeface="Symbol"/>
              </a:rPr>
              <a:t>n</a:t>
            </a:r>
            <a:r>
              <a:rPr lang="en-CA" dirty="0" smtClean="0">
                <a:sym typeface="Symbol"/>
              </a:rPr>
              <a:t> as “investment”</a:t>
            </a:r>
          </a:p>
          <a:p>
            <a:pPr marL="449263" lvl="1" indent="-285750">
              <a:buFont typeface="Wingdings" panose="05000000000000000000" pitchFamily="2" charset="2"/>
              <a:buChar char="Ø"/>
            </a:pPr>
            <a:r>
              <a:rPr lang="en-CA" dirty="0" smtClean="0">
                <a:sym typeface="Symbol"/>
              </a:rPr>
              <a:t>Calculate gross returns as </a:t>
            </a:r>
            <a:r>
              <a:rPr lang="en-CA" dirty="0" smtClean="0">
                <a:latin typeface="Andalus"/>
                <a:cs typeface="Andalus"/>
                <a:sym typeface="Symbol"/>
              </a:rPr>
              <a:t>I</a:t>
            </a:r>
            <a:r>
              <a:rPr lang="en-CA" baseline="-25000" dirty="0" smtClean="0">
                <a:sym typeface="Symbol"/>
              </a:rPr>
              <a:t>n</a:t>
            </a:r>
            <a:r>
              <a:rPr lang="en-CA" dirty="0" smtClean="0">
                <a:sym typeface="Symbol"/>
              </a:rPr>
              <a:t> </a:t>
            </a:r>
            <a:r>
              <a:rPr lang="en-CA" dirty="0">
                <a:sym typeface="Symbol"/>
              </a:rPr>
              <a:t></a:t>
            </a:r>
            <a:r>
              <a:rPr lang="en-CA" dirty="0" smtClean="0">
                <a:sym typeface="Symbol"/>
              </a:rPr>
              <a:t> </a:t>
            </a:r>
            <a:r>
              <a:rPr lang="en-CA" dirty="0" err="1" smtClean="0">
                <a:latin typeface="Script MT Bold"/>
                <a:sym typeface="Symbol"/>
              </a:rPr>
              <a:t>R</a:t>
            </a:r>
            <a:r>
              <a:rPr lang="en-CA" baseline="-25000" dirty="0" err="1" smtClean="0">
                <a:sym typeface="Symbol"/>
              </a:rPr>
              <a:t>n</a:t>
            </a:r>
            <a:r>
              <a:rPr lang="en-CA" dirty="0" err="1" smtClean="0">
                <a:sym typeface="Symbol"/>
              </a:rPr>
              <a:t>C</a:t>
            </a:r>
            <a:r>
              <a:rPr lang="en-CA" baseline="-25000" dirty="0" err="1" smtClean="0">
                <a:sym typeface="Symbol"/>
              </a:rPr>
              <a:t>n</a:t>
            </a:r>
            <a:endParaRPr lang="en-CA" baseline="-25000" dirty="0" smtClean="0">
              <a:sym typeface="Symbol"/>
            </a:endParaRPr>
          </a:p>
          <a:p>
            <a:pPr marL="449263" lvl="1" indent="-285750">
              <a:buFont typeface="Wingdings" panose="05000000000000000000" pitchFamily="2" charset="2"/>
              <a:buChar char="Ø"/>
            </a:pPr>
            <a:r>
              <a:rPr lang="en-CA" dirty="0" smtClean="0">
                <a:sym typeface="Symbol"/>
              </a:rPr>
              <a:t>Calculate net return as </a:t>
            </a:r>
            <a:r>
              <a:rPr lang="en-CA" dirty="0" err="1" smtClean="0">
                <a:sym typeface="Symbol"/>
              </a:rPr>
              <a:t>B</a:t>
            </a:r>
            <a:r>
              <a:rPr lang="en-CA" baseline="-25000" dirty="0" err="1" smtClean="0">
                <a:sym typeface="Symbol"/>
              </a:rPr>
              <a:t>n</a:t>
            </a:r>
            <a:r>
              <a:rPr lang="en-CA" dirty="0" smtClean="0">
                <a:sym typeface="Symbol"/>
              </a:rPr>
              <a:t>  </a:t>
            </a:r>
            <a:r>
              <a:rPr lang="en-CA" dirty="0" smtClean="0">
                <a:latin typeface="Andalus"/>
                <a:cs typeface="Andalus"/>
                <a:sym typeface="Symbol"/>
              </a:rPr>
              <a:t>I</a:t>
            </a:r>
            <a:r>
              <a:rPr lang="en-CA" baseline="-25000" dirty="0" smtClean="0">
                <a:sym typeface="Symbol"/>
              </a:rPr>
              <a:t>n</a:t>
            </a:r>
            <a:r>
              <a:rPr lang="en-CA" dirty="0" smtClean="0">
                <a:sym typeface="Symbol"/>
              </a:rPr>
              <a:t> - C</a:t>
            </a:r>
            <a:r>
              <a:rPr lang="en-CA" baseline="-25000" dirty="0" smtClean="0">
                <a:sym typeface="Symbol"/>
              </a:rPr>
              <a:t>n</a:t>
            </a:r>
            <a:endParaRPr lang="en-CA" dirty="0" smtClean="0">
              <a:sym typeface="Symbol"/>
            </a:endParaRPr>
          </a:p>
        </p:txBody>
      </p:sp>
      <p:sp>
        <p:nvSpPr>
          <p:cNvPr id="7" name="TextBox 6"/>
          <p:cNvSpPr txBox="1"/>
          <p:nvPr/>
        </p:nvSpPr>
        <p:spPr>
          <a:xfrm>
            <a:off x="771891" y="486215"/>
            <a:ext cx="6819756" cy="369332"/>
          </a:xfrm>
          <a:prstGeom prst="rect">
            <a:avLst/>
          </a:prstGeom>
          <a:noFill/>
        </p:spPr>
        <p:txBody>
          <a:bodyPr wrap="square" rtlCol="0">
            <a:spAutoFit/>
          </a:bodyPr>
          <a:lstStyle/>
          <a:p>
            <a:r>
              <a:rPr lang="en-CA" b="1" dirty="0" smtClean="0"/>
              <a:t>Simple Growth Paradigm – EXPLODED VIEW</a:t>
            </a:r>
            <a:endParaRPr lang="en-CA" b="1" dirty="0"/>
          </a:p>
        </p:txBody>
      </p:sp>
      <p:grpSp>
        <p:nvGrpSpPr>
          <p:cNvPr id="64" name="Group 63"/>
          <p:cNvGrpSpPr/>
          <p:nvPr/>
        </p:nvGrpSpPr>
        <p:grpSpPr>
          <a:xfrm>
            <a:off x="336431" y="2723727"/>
            <a:ext cx="616069" cy="1356905"/>
            <a:chOff x="336431" y="2723727"/>
            <a:chExt cx="690112" cy="2109348"/>
          </a:xfrm>
          <a:solidFill>
            <a:schemeClr val="accent6">
              <a:lumMod val="20000"/>
              <a:lumOff val="80000"/>
            </a:schemeClr>
          </a:solidFill>
        </p:grpSpPr>
        <p:sp>
          <p:nvSpPr>
            <p:cNvPr id="62" name="Curved Left Arrow 61"/>
            <p:cNvSpPr/>
            <p:nvPr/>
          </p:nvSpPr>
          <p:spPr>
            <a:xfrm>
              <a:off x="681487" y="2780695"/>
              <a:ext cx="345056" cy="2052380"/>
            </a:xfrm>
            <a:prstGeom prst="curvedLeftArrow">
              <a:avLst/>
            </a:prstGeom>
            <a:grp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9" name="Curved Left Arrow 68"/>
            <p:cNvSpPr/>
            <p:nvPr/>
          </p:nvSpPr>
          <p:spPr>
            <a:xfrm rot="10800000">
              <a:off x="336431" y="2723727"/>
              <a:ext cx="345056" cy="2052380"/>
            </a:xfrm>
            <a:prstGeom prst="curvedLeftArrow">
              <a:avLst/>
            </a:prstGeom>
            <a:grp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71" name="Group 70"/>
          <p:cNvGrpSpPr/>
          <p:nvPr/>
        </p:nvGrpSpPr>
        <p:grpSpPr>
          <a:xfrm>
            <a:off x="5321211" y="1276709"/>
            <a:ext cx="2595741" cy="4315782"/>
            <a:chOff x="5719583" y="1276709"/>
            <a:chExt cx="2595741" cy="4315782"/>
          </a:xfrm>
        </p:grpSpPr>
        <p:sp>
          <p:nvSpPr>
            <p:cNvPr id="75" name="Rounded Rectangle 74"/>
            <p:cNvSpPr/>
            <p:nvPr/>
          </p:nvSpPr>
          <p:spPr>
            <a:xfrm>
              <a:off x="5719583" y="1808774"/>
              <a:ext cx="2595741" cy="2422884"/>
            </a:xfrm>
            <a:prstGeom prst="roundRect">
              <a:avLst/>
            </a:prstGeom>
            <a:solidFill>
              <a:schemeClr val="tx2">
                <a:lumMod val="20000"/>
                <a:lumOff val="80000"/>
              </a:schemeClr>
            </a:solidFill>
            <a:ln w="57150">
              <a:solidFill>
                <a:schemeClr val="tx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600"/>
            </a:p>
          </p:txBody>
        </p:sp>
        <p:sp>
          <p:nvSpPr>
            <p:cNvPr id="47" name="Right Brace 46"/>
            <p:cNvSpPr/>
            <p:nvPr/>
          </p:nvSpPr>
          <p:spPr>
            <a:xfrm rot="5400000">
              <a:off x="7181052" y="4350914"/>
              <a:ext cx="263635" cy="1507175"/>
            </a:xfrm>
            <a:prstGeom prst="rightBrace">
              <a:avLst>
                <a:gd name="adj1" fmla="val 7515"/>
                <a:gd name="adj2" fmla="val 48759"/>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19" name="Right Brace 18"/>
            <p:cNvSpPr/>
            <p:nvPr/>
          </p:nvSpPr>
          <p:spPr>
            <a:xfrm rot="5400000">
              <a:off x="5934156" y="4957404"/>
              <a:ext cx="245850" cy="299862"/>
            </a:xfrm>
            <a:prstGeom prst="rightBrace">
              <a:avLst>
                <a:gd name="adj1" fmla="val 5410"/>
                <a:gd name="adj2" fmla="val 50821"/>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23" name="TextBox 22"/>
            <p:cNvSpPr txBox="1"/>
            <p:nvPr/>
          </p:nvSpPr>
          <p:spPr>
            <a:xfrm>
              <a:off x="5833234" y="5098361"/>
              <a:ext cx="385428" cy="494130"/>
            </a:xfrm>
            <a:prstGeom prst="rect">
              <a:avLst/>
            </a:prstGeom>
            <a:noFill/>
          </p:spPr>
          <p:txBody>
            <a:bodyPr wrap="square" rtlCol="0">
              <a:spAutoFit/>
            </a:bodyPr>
            <a:lstStyle/>
            <a:p>
              <a:r>
                <a:rPr lang="en-CA" b="1" dirty="0" smtClean="0">
                  <a:latin typeface="Arial" panose="020B0604020202020204" pitchFamily="34" charset="0"/>
                  <a:cs typeface="Arial" panose="020B0604020202020204" pitchFamily="34" charset="0"/>
                </a:rPr>
                <a:t>t</a:t>
              </a:r>
              <a:r>
                <a:rPr lang="en-CA" b="1" baseline="-25000" dirty="0" smtClean="0">
                  <a:latin typeface="Arial" panose="020B0604020202020204" pitchFamily="34" charset="0"/>
                  <a:cs typeface="Arial" panose="020B0604020202020204" pitchFamily="34" charset="0"/>
                </a:rPr>
                <a:t>0</a:t>
              </a:r>
              <a:r>
                <a:rPr lang="en-CA" b="1" dirty="0" smtClean="0">
                  <a:latin typeface="Arial" panose="020B0604020202020204" pitchFamily="34" charset="0"/>
                  <a:cs typeface="Arial" panose="020B0604020202020204" pitchFamily="34" charset="0"/>
                </a:rPr>
                <a:t> </a:t>
              </a:r>
              <a:endParaRPr lang="en-CA" b="1" dirty="0">
                <a:latin typeface="Arial" panose="020B0604020202020204" pitchFamily="34" charset="0"/>
                <a:cs typeface="Arial" panose="020B0604020202020204" pitchFamily="34" charset="0"/>
              </a:endParaRPr>
            </a:p>
          </p:txBody>
        </p:sp>
        <p:sp>
          <p:nvSpPr>
            <p:cNvPr id="48" name="TextBox 47"/>
            <p:cNvSpPr txBox="1"/>
            <p:nvPr/>
          </p:nvSpPr>
          <p:spPr>
            <a:xfrm>
              <a:off x="7097127" y="5095264"/>
              <a:ext cx="385428" cy="494130"/>
            </a:xfrm>
            <a:prstGeom prst="rect">
              <a:avLst/>
            </a:prstGeom>
            <a:noFill/>
          </p:spPr>
          <p:txBody>
            <a:bodyPr wrap="square" rtlCol="0">
              <a:spAutoFit/>
            </a:bodyPr>
            <a:lstStyle/>
            <a:p>
              <a:r>
                <a:rPr lang="en-CA" b="1" dirty="0" smtClean="0">
                  <a:latin typeface="Arial" panose="020B0604020202020204" pitchFamily="34" charset="0"/>
                  <a:cs typeface="Arial" panose="020B0604020202020204" pitchFamily="34" charset="0"/>
                </a:rPr>
                <a:t>t</a:t>
              </a:r>
              <a:r>
                <a:rPr lang="en-CA" b="1" baseline="-25000" dirty="0" smtClean="0">
                  <a:latin typeface="Arial" panose="020B0604020202020204" pitchFamily="34" charset="0"/>
                  <a:cs typeface="Arial" panose="020B0604020202020204" pitchFamily="34" charset="0"/>
                </a:rPr>
                <a:t>1</a:t>
              </a:r>
              <a:r>
                <a:rPr lang="en-CA" b="1" dirty="0" smtClean="0">
                  <a:latin typeface="Arial" panose="020B0604020202020204" pitchFamily="34" charset="0"/>
                  <a:cs typeface="Arial" panose="020B0604020202020204" pitchFamily="34" charset="0"/>
                </a:rPr>
                <a:t> </a:t>
              </a:r>
              <a:endParaRPr lang="en-CA" b="1" dirty="0">
                <a:latin typeface="Arial" panose="020B0604020202020204" pitchFamily="34" charset="0"/>
                <a:cs typeface="Arial" panose="020B0604020202020204" pitchFamily="34" charset="0"/>
              </a:endParaRPr>
            </a:p>
          </p:txBody>
        </p:sp>
        <p:cxnSp>
          <p:nvCxnSpPr>
            <p:cNvPr id="10" name="Straight Connector 9"/>
            <p:cNvCxnSpPr>
              <a:endCxn id="19" idx="2"/>
            </p:cNvCxnSpPr>
            <p:nvPr/>
          </p:nvCxnSpPr>
          <p:spPr>
            <a:xfrm flipH="1">
              <a:off x="5907150" y="4086638"/>
              <a:ext cx="5318" cy="897772"/>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01" name="Straight Connector 100"/>
            <p:cNvCxnSpPr>
              <a:endCxn id="19" idx="0"/>
            </p:cNvCxnSpPr>
            <p:nvPr/>
          </p:nvCxnSpPr>
          <p:spPr>
            <a:xfrm flipH="1">
              <a:off x="6207012" y="4080632"/>
              <a:ext cx="30700" cy="90377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a:endCxn id="47" idx="2"/>
            </p:cNvCxnSpPr>
            <p:nvPr/>
          </p:nvCxnSpPr>
          <p:spPr>
            <a:xfrm>
              <a:off x="6559282" y="3753949"/>
              <a:ext cx="0" cy="1218734"/>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a:endCxn id="47" idx="0"/>
            </p:cNvCxnSpPr>
            <p:nvPr/>
          </p:nvCxnSpPr>
          <p:spPr>
            <a:xfrm flipH="1">
              <a:off x="8066457" y="3783332"/>
              <a:ext cx="1" cy="1189351"/>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5912468" y="4485988"/>
              <a:ext cx="2151331" cy="343105"/>
            </a:xfrm>
            <a:prstGeom prst="rect">
              <a:avLst/>
            </a:prstGeom>
            <a:solidFill>
              <a:schemeClr val="accent2">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smtClean="0">
                  <a:solidFill>
                    <a:schemeClr val="tx1"/>
                  </a:solidFill>
                </a:rPr>
                <a:t>Investment Sink</a:t>
              </a:r>
              <a:endParaRPr lang="en-CA" b="1" dirty="0">
                <a:solidFill>
                  <a:schemeClr val="tx1"/>
                </a:solidFill>
              </a:endParaRPr>
            </a:p>
          </p:txBody>
        </p:sp>
        <p:sp>
          <p:nvSpPr>
            <p:cNvPr id="38" name="Rounded Rectangle 37"/>
            <p:cNvSpPr/>
            <p:nvPr/>
          </p:nvSpPr>
          <p:spPr>
            <a:xfrm>
              <a:off x="5907150" y="1276709"/>
              <a:ext cx="2153990" cy="342797"/>
            </a:xfrm>
            <a:prstGeom prst="roundRect">
              <a:avLst/>
            </a:prstGeom>
            <a:solidFill>
              <a:schemeClr val="accent3">
                <a:lumMod val="40000"/>
                <a:lumOff val="60000"/>
              </a:schemeClr>
            </a:solidFill>
            <a:ln w="57150">
              <a:solidFill>
                <a:schemeClr val="accent3">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smtClean="0">
                  <a:solidFill>
                    <a:schemeClr val="tx1"/>
                  </a:solidFill>
                </a:rPr>
                <a:t>Returns Source</a:t>
              </a:r>
              <a:endParaRPr lang="en-CA" b="1" dirty="0">
                <a:solidFill>
                  <a:schemeClr val="tx1"/>
                </a:solidFill>
              </a:endParaRPr>
            </a:p>
          </p:txBody>
        </p:sp>
        <p:sp>
          <p:nvSpPr>
            <p:cNvPr id="5" name="Rectangle 4"/>
            <p:cNvSpPr/>
            <p:nvPr/>
          </p:nvSpPr>
          <p:spPr>
            <a:xfrm>
              <a:off x="6844415" y="3000703"/>
              <a:ext cx="352527" cy="110457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 name="Isosceles Triangle 5"/>
            <p:cNvSpPr/>
            <p:nvPr/>
          </p:nvSpPr>
          <p:spPr>
            <a:xfrm>
              <a:off x="6841558" y="1916444"/>
              <a:ext cx="358243" cy="1092887"/>
            </a:xfrm>
            <a:prstGeom prst="triangle">
              <a:avLst>
                <a:gd name="adj" fmla="val 10000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22" name="Straight Connector 21"/>
            <p:cNvCxnSpPr/>
            <p:nvPr/>
          </p:nvCxnSpPr>
          <p:spPr>
            <a:xfrm>
              <a:off x="5912467" y="4089743"/>
              <a:ext cx="2147596" cy="10744"/>
            </a:xfrm>
            <a:prstGeom prst="line">
              <a:avLst/>
            </a:prstGeom>
            <a:ln w="12700">
              <a:solidFill>
                <a:schemeClr val="tx1"/>
              </a:solidFill>
              <a:prstDash val="dash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5907149" y="3006654"/>
              <a:ext cx="2152914" cy="11305"/>
            </a:xfrm>
            <a:prstGeom prst="line">
              <a:avLst/>
            </a:prstGeom>
            <a:ln w="12700">
              <a:solidFill>
                <a:schemeClr val="tx1"/>
              </a:solidFill>
              <a:prstDash val="dashDot"/>
            </a:ln>
          </p:spPr>
          <p:style>
            <a:lnRef idx="1">
              <a:schemeClr val="accent1"/>
            </a:lnRef>
            <a:fillRef idx="0">
              <a:schemeClr val="accent1"/>
            </a:fillRef>
            <a:effectRef idx="0">
              <a:schemeClr val="accent1"/>
            </a:effectRef>
            <a:fontRef idx="minor">
              <a:schemeClr val="tx1"/>
            </a:fontRef>
          </p:style>
        </p:cxnSp>
        <p:sp>
          <p:nvSpPr>
            <p:cNvPr id="21" name="Rectangle 20"/>
            <p:cNvSpPr/>
            <p:nvPr/>
          </p:nvSpPr>
          <p:spPr>
            <a:xfrm rot="16200000">
              <a:off x="6159407" y="3412520"/>
              <a:ext cx="1079737"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C</a:t>
              </a:r>
              <a:r>
                <a:rPr lang="en-CA" sz="1200" b="1" baseline="-25000" dirty="0" smtClean="0">
                  <a:solidFill>
                    <a:schemeClr val="tx1"/>
                  </a:solidFill>
                </a:rPr>
                <a:t>1</a:t>
              </a:r>
              <a:r>
                <a:rPr lang="en-CA" sz="1200" b="1" dirty="0" smtClean="0">
                  <a:solidFill>
                    <a:schemeClr val="tx1"/>
                  </a:solidFill>
                </a:rPr>
                <a:t> </a:t>
              </a:r>
              <a:endParaRPr lang="en-CA" sz="1200" b="1" dirty="0">
                <a:solidFill>
                  <a:schemeClr val="tx1"/>
                </a:solidFill>
              </a:endParaRPr>
            </a:p>
          </p:txBody>
        </p:sp>
        <p:cxnSp>
          <p:nvCxnSpPr>
            <p:cNvPr id="29" name="Straight Arrow Connector 28"/>
            <p:cNvCxnSpPr/>
            <p:nvPr/>
          </p:nvCxnSpPr>
          <p:spPr>
            <a:xfrm>
              <a:off x="6237712" y="3549296"/>
              <a:ext cx="33492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a:off x="6219041" y="4086638"/>
              <a:ext cx="33492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a:off x="6872898" y="4097700"/>
              <a:ext cx="33492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35" name="Rectangle 34"/>
            <p:cNvSpPr/>
            <p:nvPr/>
          </p:nvSpPr>
          <p:spPr>
            <a:xfrm rot="16200000">
              <a:off x="7367253" y="3407678"/>
              <a:ext cx="1094996"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C</a:t>
              </a:r>
              <a:r>
                <a:rPr lang="en-CA" sz="1200" b="1" baseline="-25000" dirty="0" smtClean="0">
                  <a:solidFill>
                    <a:schemeClr val="tx1"/>
                  </a:solidFill>
                </a:rPr>
                <a:t>1</a:t>
              </a:r>
              <a:r>
                <a:rPr lang="en-CA" sz="1200" b="1" dirty="0" smtClean="0">
                  <a:solidFill>
                    <a:schemeClr val="tx1"/>
                  </a:solidFill>
                </a:rPr>
                <a:t> </a:t>
              </a:r>
              <a:endParaRPr lang="en-CA" sz="1200" b="1" dirty="0">
                <a:solidFill>
                  <a:schemeClr val="tx1"/>
                </a:solidFill>
              </a:endParaRPr>
            </a:p>
          </p:txBody>
        </p:sp>
        <p:cxnSp>
          <p:nvCxnSpPr>
            <p:cNvPr id="36" name="Straight Arrow Connector 35"/>
            <p:cNvCxnSpPr/>
            <p:nvPr/>
          </p:nvCxnSpPr>
          <p:spPr>
            <a:xfrm flipV="1">
              <a:off x="6841558" y="1916444"/>
              <a:ext cx="366263" cy="1093836"/>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flipV="1">
              <a:off x="7191603" y="1911657"/>
              <a:ext cx="868547" cy="14310"/>
            </a:xfrm>
            <a:prstGeom prst="line">
              <a:avLst/>
            </a:prstGeom>
            <a:ln w="12700">
              <a:solidFill>
                <a:schemeClr val="tx1"/>
              </a:solidFill>
              <a:prstDash val="dashDot"/>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6844415" y="3079242"/>
              <a:ext cx="416034" cy="323734"/>
            </a:xfrm>
            <a:prstGeom prst="rect">
              <a:avLst/>
            </a:prstGeom>
            <a:noFill/>
          </p:spPr>
          <p:txBody>
            <a:bodyPr wrap="square" rtlCol="0">
              <a:spAutoFit/>
            </a:bodyPr>
            <a:lstStyle/>
            <a:p>
              <a:r>
                <a:rPr lang="en-CA" sz="1200" dirty="0" smtClean="0">
                  <a:latin typeface="Script MT Bold"/>
                  <a:sym typeface="Symbol"/>
                </a:rPr>
                <a:t>R</a:t>
              </a:r>
              <a:r>
                <a:rPr lang="en-CA" sz="1200" b="1" baseline="-25000" dirty="0" smtClean="0">
                  <a:latin typeface="Arial" panose="020B0604020202020204" pitchFamily="34" charset="0"/>
                  <a:cs typeface="Arial" panose="020B0604020202020204" pitchFamily="34" charset="0"/>
                  <a:sym typeface="Symbol"/>
                </a:rPr>
                <a:t>1</a:t>
              </a:r>
              <a:endParaRPr lang="en-CA" sz="1200" b="1" baseline="-25000" dirty="0">
                <a:latin typeface="Arial" panose="020B0604020202020204" pitchFamily="34" charset="0"/>
                <a:cs typeface="Arial" panose="020B0604020202020204" pitchFamily="34" charset="0"/>
              </a:endParaRPr>
            </a:p>
          </p:txBody>
        </p:sp>
        <p:sp>
          <p:nvSpPr>
            <p:cNvPr id="50" name="Rectangle 49"/>
            <p:cNvSpPr/>
            <p:nvPr/>
          </p:nvSpPr>
          <p:spPr>
            <a:xfrm rot="16200000">
              <a:off x="5542394" y="3403984"/>
              <a:ext cx="1062671"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a:solidFill>
                    <a:schemeClr val="tx1"/>
                  </a:solidFill>
                  <a:latin typeface="Andalus"/>
                  <a:cs typeface="Andalus"/>
                  <a:sym typeface="Symbol"/>
                </a:rPr>
                <a:t>I</a:t>
              </a:r>
              <a:r>
                <a:rPr lang="en-CA" sz="1200" b="1" baseline="-25000" dirty="0" smtClean="0">
                  <a:solidFill>
                    <a:schemeClr val="tx1"/>
                  </a:solidFill>
                </a:rPr>
                <a:t>0</a:t>
              </a:r>
              <a:r>
                <a:rPr lang="en-CA" sz="1200" b="1" dirty="0" smtClean="0">
                  <a:solidFill>
                    <a:schemeClr val="tx1"/>
                  </a:solidFill>
                </a:rPr>
                <a:t> </a:t>
              </a:r>
              <a:endParaRPr lang="en-CA" sz="1200" b="1" dirty="0">
                <a:solidFill>
                  <a:schemeClr val="tx1"/>
                </a:solidFill>
              </a:endParaRPr>
            </a:p>
          </p:txBody>
        </p:sp>
        <p:sp>
          <p:nvSpPr>
            <p:cNvPr id="51" name="Rectangle 50"/>
            <p:cNvSpPr/>
            <p:nvPr/>
          </p:nvSpPr>
          <p:spPr>
            <a:xfrm rot="16200000">
              <a:off x="7369454" y="2316045"/>
              <a:ext cx="1094996" cy="28622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B</a:t>
              </a:r>
              <a:r>
                <a:rPr lang="en-CA" sz="1200" b="1" baseline="-25000" dirty="0" smtClean="0">
                  <a:solidFill>
                    <a:schemeClr val="tx1"/>
                  </a:solidFill>
                </a:rPr>
                <a:t>1</a:t>
              </a:r>
              <a:r>
                <a:rPr lang="en-CA" sz="1200" b="1" dirty="0" smtClean="0">
                  <a:solidFill>
                    <a:schemeClr val="tx1"/>
                  </a:solidFill>
                </a:rPr>
                <a:t> </a:t>
              </a:r>
              <a:endParaRPr lang="en-CA" sz="1200" b="1" dirty="0">
                <a:solidFill>
                  <a:schemeClr val="tx1"/>
                </a:solidFill>
              </a:endParaRPr>
            </a:p>
          </p:txBody>
        </p:sp>
        <p:sp>
          <p:nvSpPr>
            <p:cNvPr id="55" name="Rectangle 54"/>
            <p:cNvSpPr/>
            <p:nvPr/>
          </p:nvSpPr>
          <p:spPr>
            <a:xfrm rot="16200000">
              <a:off x="6244893" y="2863154"/>
              <a:ext cx="2184043"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a:solidFill>
                    <a:schemeClr val="tx1"/>
                  </a:solidFill>
                  <a:latin typeface="Andalus"/>
                  <a:cs typeface="Andalus"/>
                  <a:sym typeface="Symbol"/>
                </a:rPr>
                <a:t>I</a:t>
              </a:r>
              <a:r>
                <a:rPr lang="en-CA" sz="1200" b="1" baseline="-25000" dirty="0" smtClean="0">
                  <a:solidFill>
                    <a:schemeClr val="tx1"/>
                  </a:solidFill>
                </a:rPr>
                <a:t>1</a:t>
              </a:r>
              <a:r>
                <a:rPr lang="en-CA" sz="1200" b="1" dirty="0" smtClean="0">
                  <a:solidFill>
                    <a:schemeClr val="tx1"/>
                  </a:solidFill>
                </a:rPr>
                <a:t> = </a:t>
              </a:r>
              <a:r>
                <a:rPr lang="en-CA" sz="1200" dirty="0" smtClean="0">
                  <a:solidFill>
                    <a:schemeClr val="tx1"/>
                  </a:solidFill>
                  <a:latin typeface="Script MT Bold"/>
                  <a:sym typeface="Symbol"/>
                </a:rPr>
                <a:t>R</a:t>
              </a:r>
              <a:r>
                <a:rPr lang="en-CA" sz="1200" b="1" baseline="-25000" dirty="0" smtClean="0">
                  <a:solidFill>
                    <a:schemeClr val="tx1"/>
                  </a:solidFill>
                  <a:latin typeface="Arial" panose="020B0604020202020204" pitchFamily="34" charset="0"/>
                  <a:cs typeface="Arial" panose="020B0604020202020204" pitchFamily="34" charset="0"/>
                  <a:sym typeface="Symbol"/>
                </a:rPr>
                <a:t>1</a:t>
              </a:r>
              <a:r>
                <a:rPr lang="en-CA" sz="1200" b="1" dirty="0" smtClean="0">
                  <a:solidFill>
                    <a:schemeClr val="tx1"/>
                  </a:solidFill>
                </a:rPr>
                <a:t>C</a:t>
              </a:r>
              <a:r>
                <a:rPr lang="en-CA" sz="1200" b="1" baseline="-25000" dirty="0" smtClean="0">
                  <a:solidFill>
                    <a:schemeClr val="tx1"/>
                  </a:solidFill>
                </a:rPr>
                <a:t>1</a:t>
              </a:r>
              <a:r>
                <a:rPr lang="en-CA" sz="1200" b="1" dirty="0" smtClean="0">
                  <a:solidFill>
                    <a:schemeClr val="tx1"/>
                  </a:solidFill>
                </a:rPr>
                <a:t> </a:t>
              </a:r>
              <a:endParaRPr lang="en-CA" sz="1200" b="1" dirty="0">
                <a:solidFill>
                  <a:schemeClr val="tx1"/>
                </a:solidFill>
              </a:endParaRPr>
            </a:p>
          </p:txBody>
        </p:sp>
        <p:cxnSp>
          <p:nvCxnSpPr>
            <p:cNvPr id="63" name="Straight Arrow Connector 62"/>
            <p:cNvCxnSpPr>
              <a:stCxn id="38" idx="2"/>
            </p:cNvCxnSpPr>
            <p:nvPr/>
          </p:nvCxnSpPr>
          <p:spPr>
            <a:xfrm flipH="1">
              <a:off x="6983606" y="1619506"/>
              <a:ext cx="539" cy="975252"/>
            </a:xfrm>
            <a:prstGeom prst="straightConnector1">
              <a:avLst/>
            </a:prstGeom>
            <a:ln w="38100">
              <a:solidFill>
                <a:srgbClr val="FF0000"/>
              </a:solidFill>
              <a:headEnd type="diamo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6710136" y="3927419"/>
              <a:ext cx="2968" cy="608479"/>
            </a:xfrm>
            <a:prstGeom prst="straightConnector1">
              <a:avLst/>
            </a:prstGeom>
            <a:ln w="38100">
              <a:solidFill>
                <a:srgbClr val="FF0000"/>
              </a:solidFill>
              <a:headEnd type="diamond" w="lg" len="lg"/>
              <a:tailEnd type="triangle" w="lg" len="lg"/>
            </a:ln>
          </p:spPr>
          <p:style>
            <a:lnRef idx="1">
              <a:schemeClr val="accent1"/>
            </a:lnRef>
            <a:fillRef idx="0">
              <a:schemeClr val="accent1"/>
            </a:fillRef>
            <a:effectRef idx="0">
              <a:schemeClr val="accent1"/>
            </a:effectRef>
            <a:fontRef idx="minor">
              <a:schemeClr val="tx1"/>
            </a:fontRef>
          </p:style>
        </p:cxnSp>
      </p:gr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345" y="4036916"/>
            <a:ext cx="1800225" cy="1676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7" name="Rounded Rectangle 36"/>
          <p:cNvSpPr/>
          <p:nvPr/>
        </p:nvSpPr>
        <p:spPr>
          <a:xfrm>
            <a:off x="2654135" y="5070880"/>
            <a:ext cx="2286000" cy="8490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0000"/>
                </a:solidFill>
              </a:rPr>
              <a:t>CLASSIC IMPLIED SYSTEM BOUNDARY</a:t>
            </a:r>
            <a:endParaRPr lang="en-US" b="1" dirty="0">
              <a:solidFill>
                <a:srgbClr val="FF0000"/>
              </a:solidFill>
            </a:endParaRPr>
          </a:p>
        </p:txBody>
      </p:sp>
      <p:sp>
        <p:nvSpPr>
          <p:cNvPr id="39" name="Freeform 38"/>
          <p:cNvSpPr/>
          <p:nvPr/>
        </p:nvSpPr>
        <p:spPr>
          <a:xfrm flipH="1">
            <a:off x="3449557" y="4097701"/>
            <a:ext cx="1871653" cy="1130040"/>
          </a:xfrm>
          <a:custGeom>
            <a:avLst/>
            <a:gdLst>
              <a:gd name="connsiteX0" fmla="*/ 1306286 w 1306286"/>
              <a:gd name="connsiteY0" fmla="*/ 795647 h 834569"/>
              <a:gd name="connsiteX1" fmla="*/ 926276 w 1306286"/>
              <a:gd name="connsiteY1" fmla="*/ 308758 h 834569"/>
              <a:gd name="connsiteX2" fmla="*/ 973777 w 1306286"/>
              <a:gd name="connsiteY2" fmla="*/ 831273 h 834569"/>
              <a:gd name="connsiteX3" fmla="*/ 0 w 1306286"/>
              <a:gd name="connsiteY3" fmla="*/ 0 h 834569"/>
            </a:gdLst>
            <a:ahLst/>
            <a:cxnLst>
              <a:cxn ang="0">
                <a:pos x="connsiteX0" y="connsiteY0"/>
              </a:cxn>
              <a:cxn ang="0">
                <a:pos x="connsiteX1" y="connsiteY1"/>
              </a:cxn>
              <a:cxn ang="0">
                <a:pos x="connsiteX2" y="connsiteY2"/>
              </a:cxn>
              <a:cxn ang="0">
                <a:pos x="connsiteX3" y="connsiteY3"/>
              </a:cxn>
            </a:cxnLst>
            <a:rect l="l" t="t" r="r" b="b"/>
            <a:pathLst>
              <a:path w="1306286" h="834569">
                <a:moveTo>
                  <a:pt x="1306286" y="795647"/>
                </a:moveTo>
                <a:cubicBezTo>
                  <a:pt x="1143990" y="549233"/>
                  <a:pt x="981694" y="302820"/>
                  <a:pt x="926276" y="308758"/>
                </a:cubicBezTo>
                <a:cubicBezTo>
                  <a:pt x="870858" y="314696"/>
                  <a:pt x="1128156" y="882733"/>
                  <a:pt x="973777" y="831273"/>
                </a:cubicBezTo>
                <a:cubicBezTo>
                  <a:pt x="819398" y="779813"/>
                  <a:pt x="409699" y="389906"/>
                  <a:pt x="0" y="0"/>
                </a:cubicBezTo>
              </a:path>
            </a:pathLst>
          </a:custGeom>
          <a:noFill/>
          <a:ln w="57150">
            <a:headEnd type="diamond"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1082175" y="2876550"/>
            <a:ext cx="3667125" cy="331279"/>
          </a:xfrm>
          <a:prstGeom prst="rect">
            <a:avLst/>
          </a:prstGeom>
          <a:solidFill>
            <a:schemeClr val="accent1">
              <a:lumMod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p:cNvSpPr/>
          <p:nvPr/>
        </p:nvSpPr>
        <p:spPr>
          <a:xfrm>
            <a:off x="1082175" y="3231641"/>
            <a:ext cx="3667125" cy="812345"/>
          </a:xfrm>
          <a:prstGeom prst="rect">
            <a:avLst/>
          </a:prstGeom>
          <a:solidFill>
            <a:srgbClr val="FF00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p:cNvSpPr/>
          <p:nvPr/>
        </p:nvSpPr>
        <p:spPr>
          <a:xfrm>
            <a:off x="901536" y="1801151"/>
            <a:ext cx="4413135" cy="605102"/>
          </a:xfrm>
          <a:prstGeom prst="rect">
            <a:avLst/>
          </a:prstGeom>
          <a:solidFill>
            <a:srgbClr val="00B05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0" y="6484115"/>
            <a:ext cx="599844" cy="400110"/>
          </a:xfrm>
          <a:prstGeom prst="rect">
            <a:avLst/>
          </a:prstGeom>
          <a:noFill/>
        </p:spPr>
        <p:txBody>
          <a:bodyPr wrap="none" rtlCol="0">
            <a:spAutoFit/>
          </a:bodyPr>
          <a:lstStyle/>
          <a:p>
            <a:r>
              <a:rPr lang="en-US" sz="2000" b="1" dirty="0" smtClean="0"/>
              <a:t>A44</a:t>
            </a:r>
            <a:endParaRPr lang="en-US" b="1" dirty="0"/>
          </a:p>
        </p:txBody>
      </p:sp>
    </p:spTree>
    <p:extLst>
      <p:ext uri="{BB962C8B-B14F-4D97-AF65-F5344CB8AC3E}">
        <p14:creationId xmlns:p14="http://schemas.microsoft.com/office/powerpoint/2010/main" val="2017178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ppt_x"/>
                                          </p:val>
                                        </p:tav>
                                        <p:tav tm="100000">
                                          <p:val>
                                            <p:strVal val="#ppt_x"/>
                                          </p:val>
                                        </p:tav>
                                      </p:tavLst>
                                    </p:anim>
                                    <p:anim calcmode="lin" valueType="num">
                                      <p:cBhvr additive="base">
                                        <p:cTn id="8"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0"/>
                                        </p:tgtEl>
                                        <p:attrNameLst>
                                          <p:attrName>style.visibility</p:attrName>
                                        </p:attrNameLst>
                                      </p:cBhvr>
                                      <p:to>
                                        <p:strVal val="visible"/>
                                      </p:to>
                                    </p:set>
                                    <p:anim calcmode="lin" valueType="num">
                                      <p:cBhvr additive="base">
                                        <p:cTn id="19" dur="500" fill="hold"/>
                                        <p:tgtEl>
                                          <p:spTgt spid="40"/>
                                        </p:tgtEl>
                                        <p:attrNameLst>
                                          <p:attrName>ppt_x</p:attrName>
                                        </p:attrNameLst>
                                      </p:cBhvr>
                                      <p:tavLst>
                                        <p:tav tm="0">
                                          <p:val>
                                            <p:strVal val="#ppt_x"/>
                                          </p:val>
                                        </p:tav>
                                        <p:tav tm="100000">
                                          <p:val>
                                            <p:strVal val="#ppt_x"/>
                                          </p:val>
                                        </p:tav>
                                      </p:tavLst>
                                    </p:anim>
                                    <p:anim calcmode="lin" valueType="num">
                                      <p:cBhvr additive="base">
                                        <p:cTn id="20"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additive="base">
                                        <p:cTn id="25" dur="500" fill="hold"/>
                                        <p:tgtEl>
                                          <p:spTgt spid="39"/>
                                        </p:tgtEl>
                                        <p:attrNameLst>
                                          <p:attrName>ppt_x</p:attrName>
                                        </p:attrNameLst>
                                      </p:cBhvr>
                                      <p:tavLst>
                                        <p:tav tm="0">
                                          <p:val>
                                            <p:strVal val="#ppt_x"/>
                                          </p:val>
                                        </p:tav>
                                        <p:tav tm="100000">
                                          <p:val>
                                            <p:strVal val="#ppt_x"/>
                                          </p:val>
                                        </p:tav>
                                      </p:tavLst>
                                    </p:anim>
                                    <p:anim calcmode="lin" valueType="num">
                                      <p:cBhvr additive="base">
                                        <p:cTn id="26" dur="500" fill="hold"/>
                                        <p:tgtEl>
                                          <p:spTgt spid="3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7"/>
                                        </p:tgtEl>
                                        <p:attrNameLst>
                                          <p:attrName>style.visibility</p:attrName>
                                        </p:attrNameLst>
                                      </p:cBhvr>
                                      <p:to>
                                        <p:strVal val="visible"/>
                                      </p:to>
                                    </p:set>
                                    <p:anim calcmode="lin" valueType="num">
                                      <p:cBhvr additive="base">
                                        <p:cTn id="29" dur="500" fill="hold"/>
                                        <p:tgtEl>
                                          <p:spTgt spid="37"/>
                                        </p:tgtEl>
                                        <p:attrNameLst>
                                          <p:attrName>ppt_x</p:attrName>
                                        </p:attrNameLst>
                                      </p:cBhvr>
                                      <p:tavLst>
                                        <p:tav tm="0">
                                          <p:val>
                                            <p:strVal val="#ppt_x"/>
                                          </p:val>
                                        </p:tav>
                                        <p:tav tm="100000">
                                          <p:val>
                                            <p:strVal val="#ppt_x"/>
                                          </p:val>
                                        </p:tav>
                                      </p:tavLst>
                                    </p:anim>
                                    <p:anim calcmode="lin" valueType="num">
                                      <p:cBhvr additive="base">
                                        <p:cTn id="30"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animBg="1"/>
      <p:bldP spid="4" grpId="0" animBg="1"/>
      <p:bldP spid="40" grpId="0" animBg="1"/>
      <p:bldP spid="4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0"/>
            <a:ext cx="8229600" cy="9144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Comparing the Two Paradigms</a:t>
            </a:r>
            <a:endParaRPr lang="en-US" dirty="0"/>
          </a:p>
        </p:txBody>
      </p:sp>
      <p:pic>
        <p:nvPicPr>
          <p:cNvPr id="410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2487" y="3404259"/>
            <a:ext cx="7361587" cy="2571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794971" y="5976009"/>
            <a:ext cx="3429000" cy="246221"/>
          </a:xfrm>
          <a:prstGeom prst="rect">
            <a:avLst/>
          </a:prstGeom>
          <a:noFill/>
        </p:spPr>
        <p:txBody>
          <a:bodyPr wrap="square" rtlCol="0">
            <a:spAutoFit/>
          </a:bodyPr>
          <a:lstStyle/>
          <a:p>
            <a:r>
              <a:rPr lang="en-US" sz="1000" b="1" i="1" dirty="0"/>
              <a:t>Adapted from: 170518 NTF On Efficiency and Growth </a:t>
            </a:r>
            <a:r>
              <a:rPr lang="en-US" sz="1000" b="1" i="1" dirty="0" smtClean="0"/>
              <a:t>R3.docx</a:t>
            </a:r>
            <a:endParaRPr lang="en-US" sz="1000" b="1" i="1" dirty="0"/>
          </a:p>
        </p:txBody>
      </p:sp>
      <p:pic>
        <p:nvPicPr>
          <p:cNvPr id="4102"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2488" y="805171"/>
            <a:ext cx="7361588" cy="2581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Oval 3"/>
          <p:cNvSpPr/>
          <p:nvPr/>
        </p:nvSpPr>
        <p:spPr>
          <a:xfrm>
            <a:off x="2647950" y="1524000"/>
            <a:ext cx="304800" cy="381000"/>
          </a:xfrm>
          <a:prstGeom prst="ellipse">
            <a:avLst/>
          </a:prstGeom>
          <a:solidFill>
            <a:schemeClr val="accent1">
              <a:alpha val="1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p:nvPr/>
        </p:nvSpPr>
        <p:spPr>
          <a:xfrm>
            <a:off x="2247900" y="1819275"/>
            <a:ext cx="533400" cy="285750"/>
          </a:xfrm>
          <a:prstGeom prst="ellipse">
            <a:avLst/>
          </a:prstGeom>
          <a:solidFill>
            <a:schemeClr val="accent2">
              <a:lumMod val="60000"/>
              <a:lumOff val="40000"/>
              <a:alpha val="19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1914525" y="2171700"/>
            <a:ext cx="866775" cy="381000"/>
          </a:xfrm>
          <a:prstGeom prst="ellipse">
            <a:avLst/>
          </a:prstGeom>
          <a:solidFill>
            <a:schemeClr val="accent4">
              <a:lumMod val="75000"/>
              <a:alpha val="19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2638425" y="4095750"/>
            <a:ext cx="304800" cy="381000"/>
          </a:xfrm>
          <a:prstGeom prst="ellipse">
            <a:avLst/>
          </a:prstGeom>
          <a:solidFill>
            <a:schemeClr val="accent1">
              <a:alpha val="1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2219325" y="4404384"/>
            <a:ext cx="533400" cy="285750"/>
          </a:xfrm>
          <a:prstGeom prst="ellipse">
            <a:avLst/>
          </a:prstGeom>
          <a:solidFill>
            <a:schemeClr val="accent2">
              <a:lumMod val="60000"/>
              <a:lumOff val="40000"/>
              <a:alpha val="19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2247900" y="1266825"/>
            <a:ext cx="533400" cy="285750"/>
          </a:xfrm>
          <a:prstGeom prst="ellipse">
            <a:avLst/>
          </a:prstGeom>
          <a:solidFill>
            <a:schemeClr val="accent3">
              <a:lumMod val="60000"/>
              <a:lumOff val="40000"/>
              <a:alpha val="19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p:cNvSpPr/>
          <p:nvPr/>
        </p:nvSpPr>
        <p:spPr>
          <a:xfrm>
            <a:off x="2247900" y="3895725"/>
            <a:ext cx="533400" cy="285750"/>
          </a:xfrm>
          <a:prstGeom prst="ellipse">
            <a:avLst/>
          </a:prstGeom>
          <a:solidFill>
            <a:schemeClr val="accent3">
              <a:lumMod val="60000"/>
              <a:lumOff val="40000"/>
              <a:alpha val="19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p:cNvSpPr/>
          <p:nvPr/>
        </p:nvSpPr>
        <p:spPr>
          <a:xfrm>
            <a:off x="1933575" y="5419725"/>
            <a:ext cx="866775" cy="381000"/>
          </a:xfrm>
          <a:prstGeom prst="ellipse">
            <a:avLst/>
          </a:prstGeom>
          <a:solidFill>
            <a:schemeClr val="accent4">
              <a:lumMod val="75000"/>
              <a:alpha val="19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484115"/>
            <a:ext cx="599844" cy="400110"/>
          </a:xfrm>
          <a:prstGeom prst="rect">
            <a:avLst/>
          </a:prstGeom>
          <a:noFill/>
        </p:spPr>
        <p:txBody>
          <a:bodyPr wrap="none" rtlCol="0">
            <a:spAutoFit/>
          </a:bodyPr>
          <a:lstStyle/>
          <a:p>
            <a:r>
              <a:rPr lang="en-US" sz="2000" b="1" dirty="0" smtClean="0"/>
              <a:t>A45</a:t>
            </a:r>
            <a:endParaRPr lang="en-US" b="1" dirty="0"/>
          </a:p>
        </p:txBody>
      </p:sp>
    </p:spTree>
    <p:extLst>
      <p:ext uri="{BB962C8B-B14F-4D97-AF65-F5344CB8AC3E}">
        <p14:creationId xmlns:p14="http://schemas.microsoft.com/office/powerpoint/2010/main" val="2318301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1" nodeType="clickEffect">
                                  <p:stCondLst>
                                    <p:cond delay="0"/>
                                  </p:stCondLst>
                                  <p:childTnLst>
                                    <p:set>
                                      <p:cBhvr>
                                        <p:cTn id="16" dur="1" fill="hold">
                                          <p:stCondLst>
                                            <p:cond delay="0"/>
                                          </p:stCondLst>
                                        </p:cTn>
                                        <p:tgtEl>
                                          <p:spTgt spid="4"/>
                                        </p:tgtEl>
                                        <p:attrNameLst>
                                          <p:attrName>style.visibility</p:attrName>
                                        </p:attrNameLst>
                                      </p:cBhvr>
                                      <p:to>
                                        <p:strVal val="hidden"/>
                                      </p:to>
                                    </p:set>
                                  </p:childTnLst>
                                </p:cTn>
                              </p:par>
                              <p:par>
                                <p:cTn id="17" presetID="1" presetClass="exit" presetSubtype="0" fill="hold" grpId="1" nodeType="withEffect">
                                  <p:stCondLst>
                                    <p:cond delay="0"/>
                                  </p:stCondLst>
                                  <p:childTnLst>
                                    <p:set>
                                      <p:cBhvr>
                                        <p:cTn id="18" dur="1" fill="hold">
                                          <p:stCondLst>
                                            <p:cond delay="0"/>
                                          </p:stCondLst>
                                        </p:cTn>
                                        <p:tgtEl>
                                          <p:spTgt spid="14"/>
                                        </p:tgtEl>
                                        <p:attrNameLst>
                                          <p:attrName>style.visibility</p:attrName>
                                        </p:attrNameLst>
                                      </p:cBhvr>
                                      <p:to>
                                        <p:strVal val="hidden"/>
                                      </p:to>
                                    </p:set>
                                  </p:childTnLst>
                                </p:cTn>
                              </p:par>
                            </p:childTnLst>
                          </p:cTn>
                        </p:par>
                        <p:par>
                          <p:cTn id="19" fill="hold">
                            <p:stCondLst>
                              <p:cond delay="0"/>
                            </p:stCondLst>
                            <p:childTnLst>
                              <p:par>
                                <p:cTn id="20" presetID="2" presetClass="entr" presetSubtype="4" fill="hold" grpId="0" nodeType="after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500" fill="hold"/>
                                        <p:tgtEl>
                                          <p:spTgt spid="18"/>
                                        </p:tgtEl>
                                        <p:attrNameLst>
                                          <p:attrName>ppt_x</p:attrName>
                                        </p:attrNameLst>
                                      </p:cBhvr>
                                      <p:tavLst>
                                        <p:tav tm="0">
                                          <p:val>
                                            <p:strVal val="#ppt_x"/>
                                          </p:val>
                                        </p:tav>
                                        <p:tav tm="100000">
                                          <p:val>
                                            <p:strVal val="#ppt_x"/>
                                          </p:val>
                                        </p:tav>
                                      </p:tavLst>
                                    </p:anim>
                                    <p:anim calcmode="lin" valueType="num">
                                      <p:cBhvr additive="base">
                                        <p:cTn id="23" dur="5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500" fill="hold"/>
                                        <p:tgtEl>
                                          <p:spTgt spid="19"/>
                                        </p:tgtEl>
                                        <p:attrNameLst>
                                          <p:attrName>ppt_x</p:attrName>
                                        </p:attrNameLst>
                                      </p:cBhvr>
                                      <p:tavLst>
                                        <p:tav tm="0">
                                          <p:val>
                                            <p:strVal val="#ppt_x"/>
                                          </p:val>
                                        </p:tav>
                                        <p:tav tm="100000">
                                          <p:val>
                                            <p:strVal val="#ppt_x"/>
                                          </p:val>
                                        </p:tav>
                                      </p:tavLst>
                                    </p:anim>
                                    <p:anim calcmode="lin" valueType="num">
                                      <p:cBhvr additive="base">
                                        <p:cTn id="27"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xit" presetSubtype="0" fill="hold" grpId="1" nodeType="clickEffect">
                                  <p:stCondLst>
                                    <p:cond delay="0"/>
                                  </p:stCondLst>
                                  <p:childTnLst>
                                    <p:set>
                                      <p:cBhvr>
                                        <p:cTn id="31" dur="1" fill="hold">
                                          <p:stCondLst>
                                            <p:cond delay="0"/>
                                          </p:stCondLst>
                                        </p:cTn>
                                        <p:tgtEl>
                                          <p:spTgt spid="18"/>
                                        </p:tgtEl>
                                        <p:attrNameLst>
                                          <p:attrName>style.visibility</p:attrName>
                                        </p:attrNameLst>
                                      </p:cBhvr>
                                      <p:to>
                                        <p:strVal val="hidden"/>
                                      </p:to>
                                    </p:set>
                                  </p:childTnLst>
                                </p:cTn>
                              </p:par>
                              <p:par>
                                <p:cTn id="32" presetID="1" presetClass="exit" presetSubtype="0" fill="hold" grpId="1" nodeType="withEffect">
                                  <p:stCondLst>
                                    <p:cond delay="0"/>
                                  </p:stCondLst>
                                  <p:childTnLst>
                                    <p:set>
                                      <p:cBhvr>
                                        <p:cTn id="33" dur="1" fill="hold">
                                          <p:stCondLst>
                                            <p:cond delay="0"/>
                                          </p:stCondLst>
                                        </p:cTn>
                                        <p:tgtEl>
                                          <p:spTgt spid="19"/>
                                        </p:tgtEl>
                                        <p:attrNameLst>
                                          <p:attrName>style.visibility</p:attrName>
                                        </p:attrNameLst>
                                      </p:cBhvr>
                                      <p:to>
                                        <p:strVal val="hidden"/>
                                      </p:to>
                                    </p:set>
                                  </p:childTnLst>
                                </p:cTn>
                              </p:par>
                            </p:childTnLst>
                          </p:cTn>
                        </p:par>
                        <p:par>
                          <p:cTn id="34" fill="hold">
                            <p:stCondLst>
                              <p:cond delay="0"/>
                            </p:stCondLst>
                            <p:childTnLst>
                              <p:par>
                                <p:cTn id="35" presetID="2" presetClass="entr" presetSubtype="4"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 presetClass="exit" presetSubtype="0" fill="hold" grpId="1" nodeType="clickEffect">
                                  <p:stCondLst>
                                    <p:cond delay="0"/>
                                  </p:stCondLst>
                                  <p:childTnLst>
                                    <p:set>
                                      <p:cBhvr>
                                        <p:cTn id="46" dur="1" fill="hold">
                                          <p:stCondLst>
                                            <p:cond delay="0"/>
                                          </p:stCondLst>
                                        </p:cTn>
                                        <p:tgtEl>
                                          <p:spTgt spid="12"/>
                                        </p:tgtEl>
                                        <p:attrNameLst>
                                          <p:attrName>style.visibility</p:attrName>
                                        </p:attrNameLst>
                                      </p:cBhvr>
                                      <p:to>
                                        <p:strVal val="hidden"/>
                                      </p:to>
                                    </p:set>
                                  </p:childTnLst>
                                </p:cTn>
                              </p:par>
                              <p:par>
                                <p:cTn id="47" presetID="1" presetClass="exit" presetSubtype="0" fill="hold" grpId="1" nodeType="withEffect">
                                  <p:stCondLst>
                                    <p:cond delay="0"/>
                                  </p:stCondLst>
                                  <p:childTnLst>
                                    <p:set>
                                      <p:cBhvr>
                                        <p:cTn id="48" dur="1" fill="hold">
                                          <p:stCondLst>
                                            <p:cond delay="0"/>
                                          </p:stCondLst>
                                        </p:cTn>
                                        <p:tgtEl>
                                          <p:spTgt spid="17"/>
                                        </p:tgtEl>
                                        <p:attrNameLst>
                                          <p:attrName>style.visibility</p:attrName>
                                        </p:attrNameLst>
                                      </p:cBhvr>
                                      <p:to>
                                        <p:strVal val="hidden"/>
                                      </p:to>
                                    </p:set>
                                  </p:childTnLst>
                                </p:cTn>
                              </p:par>
                            </p:childTnLst>
                          </p:cTn>
                        </p:par>
                        <p:par>
                          <p:cTn id="49" fill="hold">
                            <p:stCondLst>
                              <p:cond delay="0"/>
                            </p:stCondLst>
                            <p:childTnLst>
                              <p:par>
                                <p:cTn id="50" presetID="2" presetClass="entr" presetSubtype="4"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additive="base">
                                        <p:cTn id="52" dur="500" fill="hold"/>
                                        <p:tgtEl>
                                          <p:spTgt spid="13"/>
                                        </p:tgtEl>
                                        <p:attrNameLst>
                                          <p:attrName>ppt_x</p:attrName>
                                        </p:attrNameLst>
                                      </p:cBhvr>
                                      <p:tavLst>
                                        <p:tav tm="0">
                                          <p:val>
                                            <p:strVal val="#ppt_x"/>
                                          </p:val>
                                        </p:tav>
                                        <p:tav tm="100000">
                                          <p:val>
                                            <p:strVal val="#ppt_x"/>
                                          </p:val>
                                        </p:tav>
                                      </p:tavLst>
                                    </p:anim>
                                    <p:anim calcmode="lin" valueType="num">
                                      <p:cBhvr additive="base">
                                        <p:cTn id="53" dur="500" fill="hold"/>
                                        <p:tgtEl>
                                          <p:spTgt spid="13"/>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20"/>
                                        </p:tgtEl>
                                        <p:attrNameLst>
                                          <p:attrName>style.visibility</p:attrName>
                                        </p:attrNameLst>
                                      </p:cBhvr>
                                      <p:to>
                                        <p:strVal val="visible"/>
                                      </p:to>
                                    </p:set>
                                    <p:anim calcmode="lin" valueType="num">
                                      <p:cBhvr additive="base">
                                        <p:cTn id="56" dur="500" fill="hold"/>
                                        <p:tgtEl>
                                          <p:spTgt spid="20"/>
                                        </p:tgtEl>
                                        <p:attrNameLst>
                                          <p:attrName>ppt_x</p:attrName>
                                        </p:attrNameLst>
                                      </p:cBhvr>
                                      <p:tavLst>
                                        <p:tav tm="0">
                                          <p:val>
                                            <p:strVal val="#ppt_x"/>
                                          </p:val>
                                        </p:tav>
                                        <p:tav tm="100000">
                                          <p:val>
                                            <p:strVal val="#ppt_x"/>
                                          </p:val>
                                        </p:tav>
                                      </p:tavLst>
                                    </p:anim>
                                    <p:anim calcmode="lin" valueType="num">
                                      <p:cBhvr additive="base">
                                        <p:cTn id="57"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12" grpId="0" animBg="1"/>
      <p:bldP spid="12" grpId="1" animBg="1"/>
      <p:bldP spid="13" grpId="0" animBg="1"/>
      <p:bldP spid="14" grpId="0" animBg="1"/>
      <p:bldP spid="14" grpId="1" animBg="1"/>
      <p:bldP spid="17" grpId="0" animBg="1"/>
      <p:bldP spid="17" grpId="1" animBg="1"/>
      <p:bldP spid="18" grpId="0" animBg="1"/>
      <p:bldP spid="18" grpId="1" animBg="1"/>
      <p:bldP spid="19" grpId="0" animBg="1"/>
      <p:bldP spid="19" grpId="1" animBg="1"/>
      <p:bldP spid="20"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71891" y="486215"/>
            <a:ext cx="6819756" cy="369332"/>
          </a:xfrm>
          <a:prstGeom prst="rect">
            <a:avLst/>
          </a:prstGeom>
          <a:noFill/>
        </p:spPr>
        <p:txBody>
          <a:bodyPr wrap="square" rtlCol="0">
            <a:spAutoFit/>
          </a:bodyPr>
          <a:lstStyle/>
          <a:p>
            <a:r>
              <a:rPr lang="en-CA" b="1" dirty="0" smtClean="0"/>
              <a:t>Metabolic Growth Paradigm – EXPLODED VIEW</a:t>
            </a:r>
            <a:endParaRPr lang="en-CA" b="1" dirty="0"/>
          </a:p>
        </p:txBody>
      </p:sp>
      <p:sp>
        <p:nvSpPr>
          <p:cNvPr id="85" name="TextBox 84"/>
          <p:cNvSpPr txBox="1"/>
          <p:nvPr/>
        </p:nvSpPr>
        <p:spPr>
          <a:xfrm>
            <a:off x="771891" y="893368"/>
            <a:ext cx="4342369" cy="1200329"/>
          </a:xfrm>
          <a:prstGeom prst="rect">
            <a:avLst/>
          </a:prstGeom>
          <a:noFill/>
        </p:spPr>
        <p:txBody>
          <a:bodyPr wrap="square" rtlCol="0">
            <a:spAutoFit/>
          </a:bodyPr>
          <a:lstStyle/>
          <a:p>
            <a:r>
              <a:rPr lang="en-CA" b="1" u="sng" dirty="0" smtClean="0"/>
              <a:t>Process – a recursive example:</a:t>
            </a:r>
          </a:p>
          <a:p>
            <a:pPr marL="285750" indent="-285750">
              <a:buFont typeface="Wingdings" panose="05000000000000000000" pitchFamily="2" charset="2"/>
              <a:buChar char="q"/>
            </a:pPr>
            <a:r>
              <a:rPr lang="en-CA" b="1" dirty="0" smtClean="0">
                <a:sym typeface="Symbol"/>
              </a:rPr>
              <a:t>t</a:t>
            </a:r>
            <a:r>
              <a:rPr lang="en-CA" b="1" baseline="-25000" dirty="0" smtClean="0">
                <a:sym typeface="Symbol"/>
              </a:rPr>
              <a:t>0</a:t>
            </a:r>
            <a:r>
              <a:rPr lang="en-CA" b="1" dirty="0" smtClean="0">
                <a:sym typeface="Symbol"/>
              </a:rPr>
              <a:t> – Initialization:</a:t>
            </a:r>
          </a:p>
          <a:p>
            <a:pPr marL="449263" lvl="1" indent="-285750">
              <a:buFont typeface="Wingdings" panose="05000000000000000000" pitchFamily="2" charset="2"/>
              <a:buChar char="Ø"/>
            </a:pPr>
            <a:r>
              <a:rPr lang="en-CA" dirty="0">
                <a:latin typeface="Andalus"/>
                <a:cs typeface="Andalus"/>
                <a:sym typeface="Symbol"/>
              </a:rPr>
              <a:t>I</a:t>
            </a:r>
            <a:r>
              <a:rPr lang="en-CA" baseline="-25000" dirty="0" smtClean="0">
                <a:sym typeface="Symbol"/>
              </a:rPr>
              <a:t>0</a:t>
            </a:r>
            <a:r>
              <a:rPr lang="en-CA" dirty="0" smtClean="0">
                <a:sym typeface="Symbol"/>
              </a:rPr>
              <a:t> </a:t>
            </a:r>
            <a:r>
              <a:rPr lang="en-CA" dirty="0">
                <a:sym typeface="Symbol"/>
              </a:rPr>
              <a:t>= </a:t>
            </a:r>
            <a:r>
              <a:rPr lang="en-CA" dirty="0" smtClean="0">
                <a:sym typeface="Symbol"/>
              </a:rPr>
              <a:t>Exists as internal asset</a:t>
            </a:r>
          </a:p>
          <a:p>
            <a:pPr marL="449263" lvl="1" indent="-285750">
              <a:buFont typeface="Wingdings" panose="05000000000000000000" pitchFamily="2" charset="2"/>
              <a:buChar char="Ø"/>
            </a:pPr>
            <a:r>
              <a:rPr lang="en-CA" dirty="0" smtClean="0">
                <a:sym typeface="Symbol"/>
              </a:rPr>
              <a:t>Source exists as store of external assets</a:t>
            </a:r>
            <a:endParaRPr lang="en-CA" dirty="0">
              <a:sym typeface="Symbol"/>
            </a:endParaRPr>
          </a:p>
        </p:txBody>
      </p:sp>
      <p:grpSp>
        <p:nvGrpSpPr>
          <p:cNvPr id="86" name="Group 85"/>
          <p:cNvGrpSpPr/>
          <p:nvPr/>
        </p:nvGrpSpPr>
        <p:grpSpPr>
          <a:xfrm>
            <a:off x="4509865" y="2183649"/>
            <a:ext cx="616069" cy="2476236"/>
            <a:chOff x="336431" y="2723727"/>
            <a:chExt cx="690112" cy="2109348"/>
          </a:xfrm>
          <a:solidFill>
            <a:schemeClr val="accent6">
              <a:lumMod val="20000"/>
              <a:lumOff val="80000"/>
            </a:schemeClr>
          </a:solidFill>
        </p:grpSpPr>
        <p:sp>
          <p:nvSpPr>
            <p:cNvPr id="87" name="Curved Left Arrow 86"/>
            <p:cNvSpPr/>
            <p:nvPr/>
          </p:nvSpPr>
          <p:spPr>
            <a:xfrm>
              <a:off x="681487" y="2780695"/>
              <a:ext cx="345056" cy="2052380"/>
            </a:xfrm>
            <a:prstGeom prst="curvedLeftArrow">
              <a:avLst/>
            </a:prstGeom>
            <a:grp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8" name="Curved Left Arrow 87"/>
            <p:cNvSpPr/>
            <p:nvPr/>
          </p:nvSpPr>
          <p:spPr>
            <a:xfrm rot="10800000">
              <a:off x="336431" y="2723727"/>
              <a:ext cx="345056" cy="2052380"/>
            </a:xfrm>
            <a:prstGeom prst="curvedLeftArrow">
              <a:avLst/>
            </a:prstGeom>
            <a:grp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89" name="TextBox 88"/>
          <p:cNvSpPr txBox="1"/>
          <p:nvPr/>
        </p:nvSpPr>
        <p:spPr>
          <a:xfrm>
            <a:off x="5125935" y="2141760"/>
            <a:ext cx="3369479" cy="2862322"/>
          </a:xfrm>
          <a:prstGeom prst="rect">
            <a:avLst/>
          </a:prstGeom>
          <a:noFill/>
        </p:spPr>
        <p:txBody>
          <a:bodyPr wrap="square" rtlCol="0">
            <a:spAutoFit/>
          </a:bodyPr>
          <a:lstStyle/>
          <a:p>
            <a:pPr marL="285750" indent="-285750">
              <a:buFont typeface="Wingdings" panose="05000000000000000000" pitchFamily="2" charset="2"/>
              <a:buChar char="q"/>
            </a:pPr>
            <a:r>
              <a:rPr lang="en-CA" b="1" dirty="0" err="1" smtClean="0">
                <a:sym typeface="Symbol"/>
              </a:rPr>
              <a:t>t</a:t>
            </a:r>
            <a:r>
              <a:rPr lang="en-CA" b="1" baseline="-25000" dirty="0" err="1" smtClean="0">
                <a:sym typeface="Symbol"/>
              </a:rPr>
              <a:t>n</a:t>
            </a:r>
            <a:r>
              <a:rPr lang="en-CA" b="1" dirty="0" smtClean="0">
                <a:sym typeface="Symbol"/>
              </a:rPr>
              <a:t> – Growth Cycle:</a:t>
            </a:r>
          </a:p>
          <a:p>
            <a:pPr marL="449263" lvl="1" indent="-285750">
              <a:buFont typeface="Wingdings" panose="05000000000000000000" pitchFamily="2" charset="2"/>
              <a:buChar char="Ø"/>
            </a:pPr>
            <a:r>
              <a:rPr lang="en-CA" b="1" dirty="0" smtClean="0">
                <a:solidFill>
                  <a:schemeClr val="accent2">
                    <a:lumMod val="75000"/>
                  </a:schemeClr>
                </a:solidFill>
                <a:sym typeface="Symbol"/>
              </a:rPr>
              <a:t>Unavoidably expend </a:t>
            </a:r>
            <a:r>
              <a:rPr lang="en-CA" b="1" dirty="0" smtClean="0">
                <a:solidFill>
                  <a:schemeClr val="accent2">
                    <a:lumMod val="75000"/>
                  </a:schemeClr>
                </a:solidFill>
                <a:latin typeface="Andalus"/>
                <a:cs typeface="Andalus"/>
                <a:sym typeface="Symbol"/>
              </a:rPr>
              <a:t></a:t>
            </a:r>
            <a:r>
              <a:rPr lang="en-CA" b="1" baseline="-25000" dirty="0" smtClean="0">
                <a:solidFill>
                  <a:schemeClr val="accent2">
                    <a:lumMod val="75000"/>
                  </a:schemeClr>
                </a:solidFill>
                <a:sym typeface="Symbol"/>
              </a:rPr>
              <a:t>n</a:t>
            </a:r>
            <a:r>
              <a:rPr lang="en-CA" b="1" dirty="0" smtClean="0">
                <a:solidFill>
                  <a:schemeClr val="accent2">
                    <a:lumMod val="75000"/>
                  </a:schemeClr>
                </a:solidFill>
                <a:sym typeface="Symbol"/>
              </a:rPr>
              <a:t> while waiting for investment opportunity</a:t>
            </a:r>
          </a:p>
          <a:p>
            <a:pPr marL="449263" lvl="1" indent="-285750">
              <a:buFont typeface="Wingdings" panose="05000000000000000000" pitchFamily="2" charset="2"/>
              <a:buChar char="Ø"/>
            </a:pPr>
            <a:r>
              <a:rPr lang="en-CA" b="1" dirty="0" smtClean="0">
                <a:solidFill>
                  <a:schemeClr val="accent2">
                    <a:lumMod val="75000"/>
                  </a:schemeClr>
                </a:solidFill>
                <a:sym typeface="Symbol"/>
              </a:rPr>
              <a:t>Expend as C</a:t>
            </a:r>
            <a:r>
              <a:rPr lang="en-CA" b="1" baseline="-25000" dirty="0" smtClean="0">
                <a:solidFill>
                  <a:schemeClr val="accent2">
                    <a:lumMod val="75000"/>
                  </a:schemeClr>
                </a:solidFill>
                <a:sym typeface="Symbol"/>
              </a:rPr>
              <a:t>n</a:t>
            </a:r>
            <a:r>
              <a:rPr lang="en-CA" b="1" dirty="0" smtClean="0">
                <a:solidFill>
                  <a:schemeClr val="accent2">
                    <a:lumMod val="75000"/>
                  </a:schemeClr>
                </a:solidFill>
                <a:sym typeface="Symbol"/>
              </a:rPr>
              <a:t> = (</a:t>
            </a:r>
            <a:r>
              <a:rPr lang="en-CA" b="1" dirty="0" smtClean="0">
                <a:solidFill>
                  <a:schemeClr val="accent2">
                    <a:lumMod val="75000"/>
                  </a:schemeClr>
                </a:solidFill>
                <a:latin typeface="Andalus"/>
                <a:cs typeface="Andalus"/>
                <a:sym typeface="Symbol"/>
              </a:rPr>
              <a:t>I</a:t>
            </a:r>
            <a:r>
              <a:rPr lang="en-CA" b="1" baseline="-25000" dirty="0" smtClean="0">
                <a:solidFill>
                  <a:schemeClr val="accent2">
                    <a:lumMod val="75000"/>
                  </a:schemeClr>
                </a:solidFill>
                <a:sym typeface="Symbol"/>
              </a:rPr>
              <a:t>n-1</a:t>
            </a:r>
            <a:r>
              <a:rPr lang="en-CA" b="1" dirty="0" smtClean="0">
                <a:solidFill>
                  <a:schemeClr val="accent2">
                    <a:lumMod val="75000"/>
                  </a:schemeClr>
                </a:solidFill>
                <a:sym typeface="Symbol"/>
              </a:rPr>
              <a:t>–</a:t>
            </a:r>
            <a:r>
              <a:rPr lang="en-CA" b="1" dirty="0" smtClean="0">
                <a:solidFill>
                  <a:schemeClr val="accent2">
                    <a:lumMod val="75000"/>
                  </a:schemeClr>
                </a:solidFill>
                <a:latin typeface="Andalus"/>
                <a:cs typeface="Andalus"/>
                <a:sym typeface="Symbol"/>
              </a:rPr>
              <a:t></a:t>
            </a:r>
            <a:r>
              <a:rPr lang="en-CA" b="1" baseline="-25000" dirty="0" smtClean="0">
                <a:solidFill>
                  <a:schemeClr val="accent2">
                    <a:lumMod val="75000"/>
                  </a:schemeClr>
                </a:solidFill>
                <a:sym typeface="Symbol"/>
              </a:rPr>
              <a:t>n</a:t>
            </a:r>
            <a:r>
              <a:rPr lang="en-CA" b="1" dirty="0" smtClean="0">
                <a:solidFill>
                  <a:schemeClr val="accent2">
                    <a:lumMod val="75000"/>
                  </a:schemeClr>
                </a:solidFill>
                <a:sym typeface="Symbol"/>
              </a:rPr>
              <a:t>) as “discretionary investment”</a:t>
            </a:r>
          </a:p>
          <a:p>
            <a:pPr marL="449263" lvl="1" indent="-285750">
              <a:buFont typeface="Wingdings" panose="05000000000000000000" pitchFamily="2" charset="2"/>
              <a:buChar char="Ø"/>
            </a:pPr>
            <a:r>
              <a:rPr lang="en-CA" dirty="0" smtClean="0">
                <a:sym typeface="Symbol"/>
              </a:rPr>
              <a:t>Calculate gross returns as </a:t>
            </a:r>
            <a:r>
              <a:rPr lang="en-CA" dirty="0" smtClean="0">
                <a:latin typeface="Andalus"/>
                <a:cs typeface="Andalus"/>
                <a:sym typeface="Symbol"/>
              </a:rPr>
              <a:t>I</a:t>
            </a:r>
            <a:r>
              <a:rPr lang="en-CA" baseline="-25000" dirty="0" smtClean="0">
                <a:sym typeface="Symbol"/>
              </a:rPr>
              <a:t>n</a:t>
            </a:r>
            <a:r>
              <a:rPr lang="en-CA" dirty="0" smtClean="0">
                <a:sym typeface="Symbol"/>
              </a:rPr>
              <a:t> </a:t>
            </a:r>
            <a:r>
              <a:rPr lang="en-CA" dirty="0">
                <a:sym typeface="Symbol"/>
              </a:rPr>
              <a:t></a:t>
            </a:r>
            <a:r>
              <a:rPr lang="en-CA" dirty="0" smtClean="0">
                <a:sym typeface="Symbol"/>
              </a:rPr>
              <a:t> </a:t>
            </a:r>
            <a:r>
              <a:rPr lang="en-CA" dirty="0" err="1" smtClean="0">
                <a:latin typeface="Script MT Bold"/>
                <a:sym typeface="Symbol"/>
              </a:rPr>
              <a:t>R</a:t>
            </a:r>
            <a:r>
              <a:rPr lang="en-CA" baseline="-25000" dirty="0" err="1" smtClean="0">
                <a:sym typeface="Symbol"/>
              </a:rPr>
              <a:t>n</a:t>
            </a:r>
            <a:r>
              <a:rPr lang="en-CA" dirty="0" err="1" smtClean="0">
                <a:sym typeface="Symbol"/>
              </a:rPr>
              <a:t>C</a:t>
            </a:r>
            <a:r>
              <a:rPr lang="en-CA" baseline="-25000" dirty="0" err="1" smtClean="0">
                <a:sym typeface="Symbol"/>
              </a:rPr>
              <a:t>n</a:t>
            </a:r>
            <a:endParaRPr lang="en-CA" baseline="-25000" dirty="0" smtClean="0">
              <a:sym typeface="Symbol"/>
            </a:endParaRPr>
          </a:p>
          <a:p>
            <a:pPr marL="449263" lvl="1" indent="-285750">
              <a:buFont typeface="Wingdings" panose="05000000000000000000" pitchFamily="2" charset="2"/>
              <a:buChar char="Ø"/>
            </a:pPr>
            <a:r>
              <a:rPr lang="en-CA" dirty="0" smtClean="0">
                <a:sym typeface="Symbol"/>
              </a:rPr>
              <a:t>Calculate net return as </a:t>
            </a:r>
            <a:r>
              <a:rPr lang="en-CA" dirty="0" err="1" smtClean="0">
                <a:sym typeface="Symbol"/>
              </a:rPr>
              <a:t>B</a:t>
            </a:r>
            <a:r>
              <a:rPr lang="en-CA" baseline="-25000" dirty="0" err="1" smtClean="0">
                <a:sym typeface="Symbol"/>
              </a:rPr>
              <a:t>n</a:t>
            </a:r>
            <a:r>
              <a:rPr lang="en-CA" dirty="0" smtClean="0">
                <a:sym typeface="Symbol"/>
              </a:rPr>
              <a:t>  </a:t>
            </a:r>
            <a:r>
              <a:rPr lang="en-CA" dirty="0" smtClean="0">
                <a:latin typeface="Andalus"/>
                <a:cs typeface="Andalus"/>
                <a:sym typeface="Symbol"/>
              </a:rPr>
              <a:t>I</a:t>
            </a:r>
            <a:r>
              <a:rPr lang="en-CA" baseline="-25000" dirty="0" smtClean="0">
                <a:sym typeface="Symbol"/>
              </a:rPr>
              <a:t>n</a:t>
            </a:r>
            <a:r>
              <a:rPr lang="en-CA" dirty="0" smtClean="0">
                <a:sym typeface="Symbol"/>
              </a:rPr>
              <a:t> - C</a:t>
            </a:r>
            <a:r>
              <a:rPr lang="en-CA" baseline="-25000" dirty="0" smtClean="0">
                <a:sym typeface="Symbol"/>
              </a:rPr>
              <a:t>n</a:t>
            </a:r>
            <a:endParaRPr lang="en-CA" dirty="0" smtClean="0">
              <a:sym typeface="Symbol"/>
            </a:endParaRPr>
          </a:p>
        </p:txBody>
      </p:sp>
      <p:sp>
        <p:nvSpPr>
          <p:cNvPr id="45" name="TextBox 44"/>
          <p:cNvSpPr txBox="1"/>
          <p:nvPr/>
        </p:nvSpPr>
        <p:spPr>
          <a:xfrm>
            <a:off x="5867400" y="486215"/>
            <a:ext cx="2819373" cy="1446550"/>
          </a:xfrm>
          <a:prstGeom prst="rect">
            <a:avLst/>
          </a:prstGeom>
          <a:noFill/>
        </p:spPr>
        <p:txBody>
          <a:bodyPr wrap="square" rtlCol="0">
            <a:spAutoFit/>
          </a:bodyPr>
          <a:lstStyle/>
          <a:p>
            <a:r>
              <a:rPr lang="en-US" sz="8800" dirty="0" smtClean="0">
                <a:latin typeface="Script MT Bold"/>
                <a:sym typeface="Symbol"/>
              </a:rPr>
              <a:t></a:t>
            </a:r>
            <a:r>
              <a:rPr lang="en-US" sz="8800" dirty="0" smtClean="0">
                <a:sym typeface="Symbol"/>
              </a:rPr>
              <a:t>&amp;</a:t>
            </a:r>
            <a:r>
              <a:rPr lang="en-US" sz="8800" dirty="0" smtClean="0">
                <a:latin typeface="Script MT Bold"/>
                <a:sym typeface="Symbol"/>
              </a:rPr>
              <a:t>R</a:t>
            </a:r>
            <a:endParaRPr lang="en-US" sz="8800" dirty="0"/>
          </a:p>
        </p:txBody>
      </p:sp>
      <p:sp>
        <p:nvSpPr>
          <p:cNvPr id="2" name="Rounded Rectangle 1"/>
          <p:cNvSpPr/>
          <p:nvPr/>
        </p:nvSpPr>
        <p:spPr>
          <a:xfrm>
            <a:off x="5386286" y="5254000"/>
            <a:ext cx="2286000" cy="8490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smtClean="0">
                <a:solidFill>
                  <a:srgbClr val="FF0000"/>
                </a:solidFill>
              </a:rPr>
              <a:t>IMPLIED </a:t>
            </a:r>
            <a:r>
              <a:rPr lang="en-US" b="1" dirty="0" smtClean="0">
                <a:solidFill>
                  <a:srgbClr val="FF0000"/>
                </a:solidFill>
              </a:rPr>
              <a:t>SYSTEM BOUNDARY</a:t>
            </a:r>
            <a:endParaRPr lang="en-US" b="1" dirty="0">
              <a:solidFill>
                <a:srgbClr val="FF0000"/>
              </a:solidFill>
            </a:endParaRPr>
          </a:p>
        </p:txBody>
      </p:sp>
      <p:sp>
        <p:nvSpPr>
          <p:cNvPr id="3" name="Freeform 2"/>
          <p:cNvSpPr/>
          <p:nvPr/>
        </p:nvSpPr>
        <p:spPr>
          <a:xfrm>
            <a:off x="4286992" y="4785756"/>
            <a:ext cx="1306286" cy="834569"/>
          </a:xfrm>
          <a:custGeom>
            <a:avLst/>
            <a:gdLst>
              <a:gd name="connsiteX0" fmla="*/ 1306286 w 1306286"/>
              <a:gd name="connsiteY0" fmla="*/ 795647 h 834569"/>
              <a:gd name="connsiteX1" fmla="*/ 926276 w 1306286"/>
              <a:gd name="connsiteY1" fmla="*/ 308758 h 834569"/>
              <a:gd name="connsiteX2" fmla="*/ 973777 w 1306286"/>
              <a:gd name="connsiteY2" fmla="*/ 831273 h 834569"/>
              <a:gd name="connsiteX3" fmla="*/ 0 w 1306286"/>
              <a:gd name="connsiteY3" fmla="*/ 0 h 834569"/>
            </a:gdLst>
            <a:ahLst/>
            <a:cxnLst>
              <a:cxn ang="0">
                <a:pos x="connsiteX0" y="connsiteY0"/>
              </a:cxn>
              <a:cxn ang="0">
                <a:pos x="connsiteX1" y="connsiteY1"/>
              </a:cxn>
              <a:cxn ang="0">
                <a:pos x="connsiteX2" y="connsiteY2"/>
              </a:cxn>
              <a:cxn ang="0">
                <a:pos x="connsiteX3" y="connsiteY3"/>
              </a:cxn>
            </a:cxnLst>
            <a:rect l="l" t="t" r="r" b="b"/>
            <a:pathLst>
              <a:path w="1306286" h="834569">
                <a:moveTo>
                  <a:pt x="1306286" y="795647"/>
                </a:moveTo>
                <a:cubicBezTo>
                  <a:pt x="1143990" y="549233"/>
                  <a:pt x="981694" y="302820"/>
                  <a:pt x="926276" y="308758"/>
                </a:cubicBezTo>
                <a:cubicBezTo>
                  <a:pt x="870858" y="314696"/>
                  <a:pt x="1128156" y="882733"/>
                  <a:pt x="973777" y="831273"/>
                </a:cubicBezTo>
                <a:cubicBezTo>
                  <a:pt x="819398" y="779813"/>
                  <a:pt x="409699" y="389906"/>
                  <a:pt x="0" y="0"/>
                </a:cubicBezTo>
              </a:path>
            </a:pathLst>
          </a:custGeom>
          <a:noFill/>
          <a:ln w="57150">
            <a:headEnd type="diamond"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5237018" y="3807493"/>
            <a:ext cx="3315285" cy="614158"/>
          </a:xfrm>
          <a:prstGeom prst="rect">
            <a:avLst/>
          </a:prstGeom>
          <a:solidFill>
            <a:schemeClr val="accent1">
              <a:lumMod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p:cNvSpPr/>
          <p:nvPr/>
        </p:nvSpPr>
        <p:spPr>
          <a:xfrm>
            <a:off x="5237017" y="2494963"/>
            <a:ext cx="3315285" cy="1312529"/>
          </a:xfrm>
          <a:prstGeom prst="rect">
            <a:avLst/>
          </a:prstGeom>
          <a:solidFill>
            <a:srgbClr val="FF00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p:cNvSpPr/>
          <p:nvPr/>
        </p:nvSpPr>
        <p:spPr>
          <a:xfrm>
            <a:off x="5249720" y="4417449"/>
            <a:ext cx="3315285" cy="557471"/>
          </a:xfrm>
          <a:prstGeom prst="rect">
            <a:avLst/>
          </a:prstGeom>
          <a:solidFill>
            <a:srgbClr val="FF00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TextBox 49"/>
          <p:cNvSpPr txBox="1"/>
          <p:nvPr/>
        </p:nvSpPr>
        <p:spPr>
          <a:xfrm>
            <a:off x="0" y="6484115"/>
            <a:ext cx="599844" cy="400110"/>
          </a:xfrm>
          <a:prstGeom prst="rect">
            <a:avLst/>
          </a:prstGeom>
          <a:noFill/>
        </p:spPr>
        <p:txBody>
          <a:bodyPr wrap="none" rtlCol="0">
            <a:spAutoFit/>
          </a:bodyPr>
          <a:lstStyle/>
          <a:p>
            <a:r>
              <a:rPr lang="en-US" sz="2000" b="1" dirty="0" smtClean="0"/>
              <a:t>A47</a:t>
            </a:r>
            <a:endParaRPr lang="en-US" b="1" dirty="0"/>
          </a:p>
        </p:txBody>
      </p:sp>
      <p:grpSp>
        <p:nvGrpSpPr>
          <p:cNvPr id="6" name="Group 5"/>
          <p:cNvGrpSpPr/>
          <p:nvPr/>
        </p:nvGrpSpPr>
        <p:grpSpPr>
          <a:xfrm>
            <a:off x="1048423" y="2183649"/>
            <a:ext cx="3216607" cy="3919439"/>
            <a:chOff x="1048423" y="2183649"/>
            <a:chExt cx="3216607" cy="3919439"/>
          </a:xfrm>
        </p:grpSpPr>
        <p:sp>
          <p:nvSpPr>
            <p:cNvPr id="39" name="Rounded Rectangle 38"/>
            <p:cNvSpPr/>
            <p:nvPr/>
          </p:nvSpPr>
          <p:spPr>
            <a:xfrm>
              <a:off x="1048423" y="2666851"/>
              <a:ext cx="3216607" cy="2200377"/>
            </a:xfrm>
            <a:prstGeom prst="roundRect">
              <a:avLst>
                <a:gd name="adj" fmla="val 12343"/>
              </a:avLst>
            </a:prstGeom>
            <a:solidFill>
              <a:schemeClr val="tx2">
                <a:lumMod val="20000"/>
                <a:lumOff val="80000"/>
              </a:schemeClr>
            </a:solidFill>
            <a:ln w="57150">
              <a:solidFill>
                <a:schemeClr val="tx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600"/>
            </a:p>
          </p:txBody>
        </p:sp>
        <p:sp>
          <p:nvSpPr>
            <p:cNvPr id="40" name="Right Brace 39"/>
            <p:cNvSpPr/>
            <p:nvPr/>
          </p:nvSpPr>
          <p:spPr>
            <a:xfrm rot="5400000">
              <a:off x="3169698" y="4906326"/>
              <a:ext cx="239424" cy="1507175"/>
            </a:xfrm>
            <a:prstGeom prst="rightBrace">
              <a:avLst>
                <a:gd name="adj1" fmla="val 7515"/>
                <a:gd name="adj2" fmla="val 48759"/>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41" name="Right Brace 40"/>
            <p:cNvSpPr/>
            <p:nvPr/>
          </p:nvSpPr>
          <p:spPr>
            <a:xfrm rot="5400000">
              <a:off x="1274285" y="5512556"/>
              <a:ext cx="223272" cy="299862"/>
            </a:xfrm>
            <a:prstGeom prst="rightBrace">
              <a:avLst>
                <a:gd name="adj1" fmla="val 5410"/>
                <a:gd name="adj2" fmla="val 50821"/>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42" name="TextBox 41"/>
            <p:cNvSpPr txBox="1"/>
            <p:nvPr/>
          </p:nvSpPr>
          <p:spPr>
            <a:xfrm>
              <a:off x="1162074" y="5654337"/>
              <a:ext cx="385428" cy="448751"/>
            </a:xfrm>
            <a:prstGeom prst="rect">
              <a:avLst/>
            </a:prstGeom>
            <a:noFill/>
          </p:spPr>
          <p:txBody>
            <a:bodyPr wrap="square" rtlCol="0">
              <a:spAutoFit/>
            </a:bodyPr>
            <a:lstStyle/>
            <a:p>
              <a:r>
                <a:rPr lang="en-CA" b="1" dirty="0" smtClean="0">
                  <a:latin typeface="Arial" panose="020B0604020202020204" pitchFamily="34" charset="0"/>
                  <a:cs typeface="Arial" panose="020B0604020202020204" pitchFamily="34" charset="0"/>
                </a:rPr>
                <a:t>t</a:t>
              </a:r>
              <a:r>
                <a:rPr lang="en-CA" b="1" baseline="-25000" dirty="0" smtClean="0">
                  <a:latin typeface="Arial" panose="020B0604020202020204" pitchFamily="34" charset="0"/>
                  <a:cs typeface="Arial" panose="020B0604020202020204" pitchFamily="34" charset="0"/>
                </a:rPr>
                <a:t>0</a:t>
              </a:r>
              <a:r>
                <a:rPr lang="en-CA" b="1" dirty="0" smtClean="0">
                  <a:latin typeface="Arial" panose="020B0604020202020204" pitchFamily="34" charset="0"/>
                  <a:cs typeface="Arial" panose="020B0604020202020204" pitchFamily="34" charset="0"/>
                </a:rPr>
                <a:t> </a:t>
              </a:r>
              <a:endParaRPr lang="en-CA" b="1" dirty="0">
                <a:latin typeface="Arial" panose="020B0604020202020204" pitchFamily="34" charset="0"/>
                <a:cs typeface="Arial" panose="020B0604020202020204" pitchFamily="34" charset="0"/>
              </a:endParaRPr>
            </a:p>
          </p:txBody>
        </p:sp>
        <p:sp>
          <p:nvSpPr>
            <p:cNvPr id="43" name="TextBox 42"/>
            <p:cNvSpPr txBox="1"/>
            <p:nvPr/>
          </p:nvSpPr>
          <p:spPr>
            <a:xfrm>
              <a:off x="3073667" y="5651524"/>
              <a:ext cx="385428" cy="448751"/>
            </a:xfrm>
            <a:prstGeom prst="rect">
              <a:avLst/>
            </a:prstGeom>
            <a:noFill/>
          </p:spPr>
          <p:txBody>
            <a:bodyPr wrap="square" rtlCol="0">
              <a:spAutoFit/>
            </a:bodyPr>
            <a:lstStyle/>
            <a:p>
              <a:r>
                <a:rPr lang="en-CA" b="1" dirty="0" smtClean="0">
                  <a:latin typeface="Arial" panose="020B0604020202020204" pitchFamily="34" charset="0"/>
                  <a:cs typeface="Arial" panose="020B0604020202020204" pitchFamily="34" charset="0"/>
                </a:rPr>
                <a:t>t</a:t>
              </a:r>
              <a:r>
                <a:rPr lang="en-CA" b="1" baseline="-25000" dirty="0" smtClean="0">
                  <a:latin typeface="Arial" panose="020B0604020202020204" pitchFamily="34" charset="0"/>
                  <a:cs typeface="Arial" panose="020B0604020202020204" pitchFamily="34" charset="0"/>
                </a:rPr>
                <a:t>1</a:t>
              </a:r>
              <a:r>
                <a:rPr lang="en-CA" b="1" dirty="0" smtClean="0">
                  <a:latin typeface="Arial" panose="020B0604020202020204" pitchFamily="34" charset="0"/>
                  <a:cs typeface="Arial" panose="020B0604020202020204" pitchFamily="34" charset="0"/>
                </a:rPr>
                <a:t> </a:t>
              </a:r>
              <a:endParaRPr lang="en-CA" b="1" dirty="0">
                <a:latin typeface="Arial" panose="020B0604020202020204" pitchFamily="34" charset="0"/>
                <a:cs typeface="Arial" panose="020B0604020202020204" pitchFamily="34" charset="0"/>
              </a:endParaRPr>
            </a:p>
          </p:txBody>
        </p:sp>
        <p:cxnSp>
          <p:nvCxnSpPr>
            <p:cNvPr id="44" name="Straight Connector 43"/>
            <p:cNvCxnSpPr>
              <a:endCxn id="41" idx="2"/>
            </p:cNvCxnSpPr>
            <p:nvPr/>
          </p:nvCxnSpPr>
          <p:spPr>
            <a:xfrm flipH="1">
              <a:off x="1235990" y="4735526"/>
              <a:ext cx="5318" cy="815324"/>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a:endCxn id="41" idx="0"/>
            </p:cNvCxnSpPr>
            <p:nvPr/>
          </p:nvCxnSpPr>
          <p:spPr>
            <a:xfrm flipH="1">
              <a:off x="1535852" y="4730072"/>
              <a:ext cx="30700" cy="820779"/>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a:endCxn id="40" idx="2"/>
            </p:cNvCxnSpPr>
            <p:nvPr/>
          </p:nvCxnSpPr>
          <p:spPr>
            <a:xfrm>
              <a:off x="2535822" y="4433390"/>
              <a:ext cx="0" cy="1106811"/>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a:endCxn id="40" idx="0"/>
            </p:cNvCxnSpPr>
            <p:nvPr/>
          </p:nvCxnSpPr>
          <p:spPr>
            <a:xfrm flipH="1">
              <a:off x="4042997" y="4460074"/>
              <a:ext cx="1" cy="1080126"/>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57" name="Rectangle 56"/>
            <p:cNvSpPr/>
            <p:nvPr/>
          </p:nvSpPr>
          <p:spPr>
            <a:xfrm>
              <a:off x="1241308" y="5098202"/>
              <a:ext cx="2801690" cy="311596"/>
            </a:xfrm>
            <a:prstGeom prst="rect">
              <a:avLst/>
            </a:prstGeom>
            <a:solidFill>
              <a:schemeClr val="accent2">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a:solidFill>
                    <a:schemeClr val="tx1"/>
                  </a:solidFill>
                </a:rPr>
                <a:t>H</a:t>
              </a:r>
              <a:r>
                <a:rPr lang="en-CA" b="1" dirty="0" smtClean="0">
                  <a:solidFill>
                    <a:schemeClr val="tx1"/>
                  </a:solidFill>
                </a:rPr>
                <a:t>eat Sink</a:t>
              </a:r>
              <a:endParaRPr lang="en-CA" b="1" dirty="0">
                <a:solidFill>
                  <a:schemeClr val="tx1"/>
                </a:solidFill>
              </a:endParaRPr>
            </a:p>
          </p:txBody>
        </p:sp>
        <p:sp>
          <p:nvSpPr>
            <p:cNvPr id="58" name="Rounded Rectangle 57"/>
            <p:cNvSpPr/>
            <p:nvPr/>
          </p:nvSpPr>
          <p:spPr>
            <a:xfrm>
              <a:off x="1235990" y="2183649"/>
              <a:ext cx="2657502" cy="311316"/>
            </a:xfrm>
            <a:prstGeom prst="roundRect">
              <a:avLst/>
            </a:prstGeom>
            <a:solidFill>
              <a:schemeClr val="accent3">
                <a:lumMod val="40000"/>
                <a:lumOff val="60000"/>
              </a:schemeClr>
            </a:solidFill>
            <a:ln w="57150">
              <a:solidFill>
                <a:schemeClr val="accent3">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a:solidFill>
                    <a:schemeClr val="tx1"/>
                  </a:solidFill>
                </a:rPr>
                <a:t>E</a:t>
              </a:r>
              <a:r>
                <a:rPr lang="en-CA" b="1" dirty="0" smtClean="0">
                  <a:solidFill>
                    <a:schemeClr val="tx1"/>
                  </a:solidFill>
                </a:rPr>
                <a:t>nergy Source</a:t>
              </a:r>
              <a:endParaRPr lang="en-CA" b="1" dirty="0">
                <a:solidFill>
                  <a:schemeClr val="tx1"/>
                </a:solidFill>
              </a:endParaRPr>
            </a:p>
          </p:txBody>
        </p:sp>
        <p:sp>
          <p:nvSpPr>
            <p:cNvPr id="59" name="Rectangle 58"/>
            <p:cNvSpPr/>
            <p:nvPr/>
          </p:nvSpPr>
          <p:spPr>
            <a:xfrm>
              <a:off x="2820955" y="4121526"/>
              <a:ext cx="352527" cy="63092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0" name="Isosceles Triangle 59"/>
            <p:cNvSpPr/>
            <p:nvPr/>
          </p:nvSpPr>
          <p:spPr>
            <a:xfrm>
              <a:off x="2809900" y="3490602"/>
              <a:ext cx="358243" cy="633782"/>
            </a:xfrm>
            <a:prstGeom prst="triangle">
              <a:avLst>
                <a:gd name="adj" fmla="val 10000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61" name="Straight Connector 60"/>
            <p:cNvCxnSpPr/>
            <p:nvPr/>
          </p:nvCxnSpPr>
          <p:spPr>
            <a:xfrm>
              <a:off x="1241307" y="4738346"/>
              <a:ext cx="2147596" cy="9757"/>
            </a:xfrm>
            <a:prstGeom prst="line">
              <a:avLst/>
            </a:prstGeom>
            <a:ln w="12700">
              <a:solidFill>
                <a:schemeClr val="tx1"/>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flipV="1">
              <a:off x="1235989" y="3754723"/>
              <a:ext cx="2152914" cy="10267"/>
            </a:xfrm>
            <a:prstGeom prst="line">
              <a:avLst/>
            </a:prstGeom>
            <a:ln w="12700">
              <a:solidFill>
                <a:schemeClr val="tx1"/>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Arrow Connector 63"/>
            <p:cNvCxnSpPr/>
            <p:nvPr/>
          </p:nvCxnSpPr>
          <p:spPr>
            <a:xfrm>
              <a:off x="1566552" y="3771767"/>
              <a:ext cx="33492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66" name="Straight Arrow Connector 65"/>
            <p:cNvCxnSpPr/>
            <p:nvPr/>
          </p:nvCxnSpPr>
          <p:spPr>
            <a:xfrm>
              <a:off x="1547881" y="4735526"/>
              <a:ext cx="33492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67" name="Straight Arrow Connector 66"/>
            <p:cNvCxnSpPr/>
            <p:nvPr/>
          </p:nvCxnSpPr>
          <p:spPr>
            <a:xfrm>
              <a:off x="2849438" y="4745572"/>
              <a:ext cx="33492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69" name="Straight Arrow Connector 68"/>
            <p:cNvCxnSpPr/>
            <p:nvPr/>
          </p:nvCxnSpPr>
          <p:spPr>
            <a:xfrm flipV="1">
              <a:off x="2831224" y="3475268"/>
              <a:ext cx="336919" cy="629975"/>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flipV="1">
              <a:off x="3200557" y="3475268"/>
              <a:ext cx="868547" cy="12996"/>
            </a:xfrm>
            <a:prstGeom prst="line">
              <a:avLst/>
            </a:prstGeom>
            <a:ln w="12700">
              <a:solidFill>
                <a:schemeClr val="tx1"/>
              </a:solidFill>
              <a:prstDash val="dashDot"/>
            </a:ln>
          </p:spPr>
          <p:style>
            <a:lnRef idx="1">
              <a:schemeClr val="accent1"/>
            </a:lnRef>
            <a:fillRef idx="0">
              <a:schemeClr val="accent1"/>
            </a:fillRef>
            <a:effectRef idx="0">
              <a:schemeClr val="accent1"/>
            </a:effectRef>
            <a:fontRef idx="minor">
              <a:schemeClr val="tx1"/>
            </a:fontRef>
          </p:style>
        </p:cxnSp>
        <p:sp>
          <p:nvSpPr>
            <p:cNvPr id="71" name="TextBox 70"/>
            <p:cNvSpPr txBox="1"/>
            <p:nvPr/>
          </p:nvSpPr>
          <p:spPr>
            <a:xfrm>
              <a:off x="2791666" y="4127647"/>
              <a:ext cx="416034" cy="294004"/>
            </a:xfrm>
            <a:prstGeom prst="rect">
              <a:avLst/>
            </a:prstGeom>
            <a:noFill/>
          </p:spPr>
          <p:txBody>
            <a:bodyPr wrap="square" rtlCol="0">
              <a:spAutoFit/>
            </a:bodyPr>
            <a:lstStyle/>
            <a:p>
              <a:r>
                <a:rPr lang="en-CA" sz="1200" dirty="0" smtClean="0">
                  <a:latin typeface="Script MT Bold"/>
                  <a:sym typeface="Symbol"/>
                </a:rPr>
                <a:t>R</a:t>
              </a:r>
              <a:r>
                <a:rPr lang="en-CA" sz="1200" b="1" baseline="-25000" dirty="0" smtClean="0">
                  <a:latin typeface="Arial" panose="020B0604020202020204" pitchFamily="34" charset="0"/>
                  <a:cs typeface="Arial" panose="020B0604020202020204" pitchFamily="34" charset="0"/>
                  <a:sym typeface="Symbol"/>
                </a:rPr>
                <a:t>1</a:t>
              </a:r>
              <a:endParaRPr lang="en-CA" sz="1200" b="1" baseline="-25000" dirty="0">
                <a:latin typeface="Arial" panose="020B0604020202020204" pitchFamily="34" charset="0"/>
                <a:cs typeface="Arial" panose="020B0604020202020204" pitchFamily="34" charset="0"/>
              </a:endParaRPr>
            </a:p>
          </p:txBody>
        </p:sp>
        <p:cxnSp>
          <p:nvCxnSpPr>
            <p:cNvPr id="75" name="Straight Arrow Connector 74"/>
            <p:cNvCxnSpPr/>
            <p:nvPr/>
          </p:nvCxnSpPr>
          <p:spPr>
            <a:xfrm flipH="1">
              <a:off x="2943075" y="2494964"/>
              <a:ext cx="7925" cy="1442288"/>
            </a:xfrm>
            <a:prstGeom prst="straightConnector1">
              <a:avLst/>
            </a:prstGeom>
            <a:ln w="38100">
              <a:solidFill>
                <a:srgbClr val="FF0000"/>
              </a:solidFill>
              <a:headEnd type="diamo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flipV="1">
              <a:off x="1891143" y="4111260"/>
              <a:ext cx="2152914" cy="10267"/>
            </a:xfrm>
            <a:prstGeom prst="line">
              <a:avLst/>
            </a:prstGeom>
            <a:ln w="12700">
              <a:solidFill>
                <a:schemeClr val="tx1"/>
              </a:solidFill>
              <a:prstDash val="dashDot"/>
            </a:ln>
          </p:spPr>
          <p:style>
            <a:lnRef idx="1">
              <a:schemeClr val="accent1"/>
            </a:lnRef>
            <a:fillRef idx="0">
              <a:schemeClr val="accent1"/>
            </a:fillRef>
            <a:effectRef idx="0">
              <a:schemeClr val="accent1"/>
            </a:effectRef>
            <a:fontRef idx="minor">
              <a:schemeClr val="tx1"/>
            </a:fontRef>
          </p:style>
        </p:cxnSp>
        <p:sp>
          <p:nvSpPr>
            <p:cNvPr id="63" name="Rectangle 62"/>
            <p:cNvSpPr/>
            <p:nvPr/>
          </p:nvSpPr>
          <p:spPr>
            <a:xfrm rot="16200000">
              <a:off x="2360353" y="4284798"/>
              <a:ext cx="630924"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C</a:t>
              </a:r>
              <a:r>
                <a:rPr lang="en-CA" sz="1200" b="1" baseline="-25000" dirty="0" smtClean="0">
                  <a:solidFill>
                    <a:schemeClr val="tx1"/>
                  </a:solidFill>
                </a:rPr>
                <a:t>1</a:t>
              </a:r>
              <a:r>
                <a:rPr lang="en-CA" sz="1200" b="1" dirty="0" smtClean="0">
                  <a:solidFill>
                    <a:schemeClr val="tx1"/>
                  </a:solidFill>
                </a:rPr>
                <a:t> </a:t>
              </a:r>
              <a:endParaRPr lang="en-CA" sz="1200" b="1" dirty="0">
                <a:solidFill>
                  <a:schemeClr val="tx1"/>
                </a:solidFill>
              </a:endParaRPr>
            </a:p>
          </p:txBody>
        </p:sp>
        <p:sp>
          <p:nvSpPr>
            <p:cNvPr id="72" name="Rectangle 71"/>
            <p:cNvSpPr/>
            <p:nvPr/>
          </p:nvSpPr>
          <p:spPr>
            <a:xfrm rot="16200000">
              <a:off x="920030" y="4102219"/>
              <a:ext cx="965080"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a:solidFill>
                    <a:schemeClr val="tx1"/>
                  </a:solidFill>
                  <a:latin typeface="Andalus"/>
                  <a:cs typeface="Andalus"/>
                  <a:sym typeface="Symbol"/>
                </a:rPr>
                <a:t>I</a:t>
              </a:r>
              <a:r>
                <a:rPr lang="en-CA" sz="1200" b="1" baseline="-25000" dirty="0" smtClean="0">
                  <a:solidFill>
                    <a:schemeClr val="tx1"/>
                  </a:solidFill>
                </a:rPr>
                <a:t>0</a:t>
              </a:r>
              <a:r>
                <a:rPr lang="en-CA" sz="1200" b="1" dirty="0" smtClean="0">
                  <a:solidFill>
                    <a:schemeClr val="tx1"/>
                  </a:solidFill>
                </a:rPr>
                <a:t> </a:t>
              </a:r>
              <a:endParaRPr lang="en-CA" sz="1200" b="1" dirty="0">
                <a:solidFill>
                  <a:schemeClr val="tx1"/>
                </a:solidFill>
              </a:endParaRPr>
            </a:p>
          </p:txBody>
        </p:sp>
        <p:sp>
          <p:nvSpPr>
            <p:cNvPr id="77" name="Rectangle 76"/>
            <p:cNvSpPr/>
            <p:nvPr/>
          </p:nvSpPr>
          <p:spPr>
            <a:xfrm rot="16200000">
              <a:off x="1707664" y="4280486"/>
              <a:ext cx="622299"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C</a:t>
              </a:r>
              <a:r>
                <a:rPr lang="en-CA" sz="1200" b="1" baseline="-25000" dirty="0" smtClean="0">
                  <a:solidFill>
                    <a:schemeClr val="tx1"/>
                  </a:solidFill>
                </a:rPr>
                <a:t>1</a:t>
              </a:r>
              <a:r>
                <a:rPr lang="en-CA" sz="1200" b="1" dirty="0" smtClean="0">
                  <a:solidFill>
                    <a:schemeClr val="tx1"/>
                  </a:solidFill>
                </a:rPr>
                <a:t> </a:t>
              </a:r>
              <a:endParaRPr lang="en-CA" sz="1200" b="1" dirty="0">
                <a:solidFill>
                  <a:schemeClr val="tx1"/>
                </a:solidFill>
              </a:endParaRPr>
            </a:p>
          </p:txBody>
        </p:sp>
        <p:sp>
          <p:nvSpPr>
            <p:cNvPr id="79" name="Rectangle 78"/>
            <p:cNvSpPr/>
            <p:nvPr/>
          </p:nvSpPr>
          <p:spPr>
            <a:xfrm rot="16200000">
              <a:off x="1841418" y="3791940"/>
              <a:ext cx="354793"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CA" sz="1200" b="1" dirty="0" smtClean="0">
                  <a:solidFill>
                    <a:schemeClr val="tx1"/>
                  </a:solidFill>
                  <a:sym typeface="Symbol"/>
                </a:rPr>
                <a:t>   </a:t>
              </a:r>
              <a:r>
                <a:rPr lang="en-CA" sz="1200" b="1" baseline="-25000" dirty="0" smtClean="0">
                  <a:solidFill>
                    <a:schemeClr val="tx1"/>
                  </a:solidFill>
                </a:rPr>
                <a:t>1</a:t>
              </a:r>
              <a:r>
                <a:rPr lang="en-CA" sz="1200" b="1" dirty="0" smtClean="0">
                  <a:solidFill>
                    <a:schemeClr val="tx1"/>
                  </a:solidFill>
                </a:rPr>
                <a:t> </a:t>
              </a:r>
              <a:endParaRPr lang="en-CA" sz="1200" b="1" dirty="0">
                <a:solidFill>
                  <a:schemeClr val="tx1"/>
                </a:solidFill>
              </a:endParaRPr>
            </a:p>
          </p:txBody>
        </p:sp>
        <p:sp>
          <p:nvSpPr>
            <p:cNvPr id="80" name="Rectangle 79"/>
            <p:cNvSpPr/>
            <p:nvPr/>
          </p:nvSpPr>
          <p:spPr>
            <a:xfrm rot="16200000">
              <a:off x="3582224" y="4291678"/>
              <a:ext cx="630924"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C</a:t>
              </a:r>
              <a:r>
                <a:rPr lang="en-CA" sz="1200" b="1" baseline="-25000" dirty="0" smtClean="0">
                  <a:solidFill>
                    <a:schemeClr val="tx1"/>
                  </a:solidFill>
                </a:rPr>
                <a:t>1</a:t>
              </a:r>
              <a:r>
                <a:rPr lang="en-CA" sz="1200" b="1" dirty="0" smtClean="0">
                  <a:solidFill>
                    <a:schemeClr val="tx1"/>
                  </a:solidFill>
                </a:rPr>
                <a:t> </a:t>
              </a:r>
              <a:endParaRPr lang="en-CA" sz="1200" b="1" dirty="0">
                <a:solidFill>
                  <a:schemeClr val="tx1"/>
                </a:solidFill>
              </a:endParaRPr>
            </a:p>
          </p:txBody>
        </p:sp>
        <p:sp>
          <p:nvSpPr>
            <p:cNvPr id="81" name="Rectangle 80"/>
            <p:cNvSpPr/>
            <p:nvPr/>
          </p:nvSpPr>
          <p:spPr>
            <a:xfrm rot="16200000">
              <a:off x="3582791" y="3655658"/>
              <a:ext cx="630924"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B</a:t>
              </a:r>
              <a:r>
                <a:rPr lang="en-CA" sz="1200" b="1" baseline="-25000" dirty="0" smtClean="0">
                  <a:solidFill>
                    <a:schemeClr val="tx1"/>
                  </a:solidFill>
                </a:rPr>
                <a:t>1</a:t>
              </a:r>
              <a:r>
                <a:rPr lang="en-CA" sz="1200" b="1" dirty="0" smtClean="0">
                  <a:solidFill>
                    <a:schemeClr val="tx1"/>
                  </a:solidFill>
                </a:rPr>
                <a:t> </a:t>
              </a:r>
              <a:endParaRPr lang="en-CA" sz="1200" b="1" dirty="0">
                <a:solidFill>
                  <a:schemeClr val="tx1"/>
                </a:solidFill>
              </a:endParaRPr>
            </a:p>
          </p:txBody>
        </p:sp>
        <p:sp>
          <p:nvSpPr>
            <p:cNvPr id="74" name="Rectangle 73"/>
            <p:cNvSpPr/>
            <p:nvPr/>
          </p:nvSpPr>
          <p:spPr>
            <a:xfrm rot="16200000">
              <a:off x="2684704" y="3974040"/>
              <a:ext cx="1257502"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a:solidFill>
                    <a:schemeClr val="tx1"/>
                  </a:solidFill>
                  <a:latin typeface="Andalus"/>
                  <a:cs typeface="Andalus"/>
                  <a:sym typeface="Symbol"/>
                </a:rPr>
                <a:t>I</a:t>
              </a:r>
              <a:r>
                <a:rPr lang="en-CA" sz="1200" b="1" baseline="-25000" dirty="0" smtClean="0">
                  <a:solidFill>
                    <a:schemeClr val="tx1"/>
                  </a:solidFill>
                </a:rPr>
                <a:t>1</a:t>
              </a:r>
              <a:r>
                <a:rPr lang="en-CA" sz="1200" b="1" dirty="0" smtClean="0">
                  <a:solidFill>
                    <a:schemeClr val="tx1"/>
                  </a:solidFill>
                </a:rPr>
                <a:t> = </a:t>
              </a:r>
              <a:r>
                <a:rPr lang="en-CA" sz="1200" dirty="0" smtClean="0">
                  <a:solidFill>
                    <a:schemeClr val="tx1"/>
                  </a:solidFill>
                  <a:latin typeface="Script MT Bold"/>
                  <a:sym typeface="Symbol"/>
                </a:rPr>
                <a:t>R</a:t>
              </a:r>
              <a:r>
                <a:rPr lang="en-CA" sz="1200" b="1" baseline="-25000" dirty="0" smtClean="0">
                  <a:solidFill>
                    <a:schemeClr val="tx1"/>
                  </a:solidFill>
                  <a:latin typeface="Arial" panose="020B0604020202020204" pitchFamily="34" charset="0"/>
                  <a:cs typeface="Arial" panose="020B0604020202020204" pitchFamily="34" charset="0"/>
                  <a:sym typeface="Symbol"/>
                </a:rPr>
                <a:t>1</a:t>
              </a:r>
              <a:r>
                <a:rPr lang="en-CA" sz="1200" b="1" dirty="0" smtClean="0">
                  <a:solidFill>
                    <a:schemeClr val="tx1"/>
                  </a:solidFill>
                </a:rPr>
                <a:t>C</a:t>
              </a:r>
              <a:r>
                <a:rPr lang="en-CA" sz="1200" b="1" baseline="-25000" dirty="0" smtClean="0">
                  <a:solidFill>
                    <a:schemeClr val="tx1"/>
                  </a:solidFill>
                </a:rPr>
                <a:t>1</a:t>
              </a:r>
              <a:r>
                <a:rPr lang="en-CA" sz="1200" b="1" dirty="0" smtClean="0">
                  <a:solidFill>
                    <a:schemeClr val="tx1"/>
                  </a:solidFill>
                </a:rPr>
                <a:t> </a:t>
              </a:r>
              <a:endParaRPr lang="en-CA" sz="1200" b="1" dirty="0">
                <a:solidFill>
                  <a:schemeClr val="tx1"/>
                </a:solidFill>
              </a:endParaRPr>
            </a:p>
          </p:txBody>
        </p:sp>
        <p:cxnSp>
          <p:nvCxnSpPr>
            <p:cNvPr id="76" name="Straight Arrow Connector 75"/>
            <p:cNvCxnSpPr/>
            <p:nvPr/>
          </p:nvCxnSpPr>
          <p:spPr>
            <a:xfrm>
              <a:off x="2686676" y="4590929"/>
              <a:ext cx="2968" cy="552599"/>
            </a:xfrm>
            <a:prstGeom prst="straightConnector1">
              <a:avLst/>
            </a:prstGeom>
            <a:ln w="38100">
              <a:solidFill>
                <a:srgbClr val="FF0000"/>
              </a:solidFill>
              <a:headEnd type="diamond" w="lg" len="lg"/>
              <a:tailEnd type="triangle" w="lg" len="lg"/>
            </a:ln>
          </p:spPr>
          <p:style>
            <a:lnRef idx="1">
              <a:schemeClr val="accent1"/>
            </a:lnRef>
            <a:fillRef idx="0">
              <a:schemeClr val="accent1"/>
            </a:fillRef>
            <a:effectRef idx="0">
              <a:schemeClr val="accent1"/>
            </a:effectRef>
            <a:fontRef idx="minor">
              <a:schemeClr val="tx1"/>
            </a:fontRef>
          </p:style>
        </p:cxnSp>
        <p:sp>
          <p:nvSpPr>
            <p:cNvPr id="8" name="Freeform 7"/>
            <p:cNvSpPr/>
            <p:nvPr/>
          </p:nvSpPr>
          <p:spPr>
            <a:xfrm>
              <a:off x="1778480" y="4028179"/>
              <a:ext cx="241222" cy="1151483"/>
            </a:xfrm>
            <a:custGeom>
              <a:avLst/>
              <a:gdLst>
                <a:gd name="connsiteX0" fmla="*/ 253913 w 253913"/>
                <a:gd name="connsiteY0" fmla="*/ 33214 h 1301032"/>
                <a:gd name="connsiteX1" fmla="*/ 18301 w 253913"/>
                <a:gd name="connsiteY1" fmla="*/ 162240 h 1301032"/>
                <a:gd name="connsiteX2" fmla="*/ 12691 w 253913"/>
                <a:gd name="connsiteY2" fmla="*/ 1301032 h 1301032"/>
                <a:gd name="connsiteX0" fmla="*/ 253913 w 253913"/>
                <a:gd name="connsiteY0" fmla="*/ 10259 h 1278077"/>
                <a:gd name="connsiteX1" fmla="*/ 18301 w 253913"/>
                <a:gd name="connsiteY1" fmla="*/ 262701 h 1278077"/>
                <a:gd name="connsiteX2" fmla="*/ 12691 w 253913"/>
                <a:gd name="connsiteY2" fmla="*/ 1278077 h 1278077"/>
                <a:gd name="connsiteX0" fmla="*/ 241222 w 241222"/>
                <a:gd name="connsiteY0" fmla="*/ 12013 h 1279831"/>
                <a:gd name="connsiteX1" fmla="*/ 5610 w 241222"/>
                <a:gd name="connsiteY1" fmla="*/ 264455 h 1279831"/>
                <a:gd name="connsiteX2" fmla="*/ 0 w 241222"/>
                <a:gd name="connsiteY2" fmla="*/ 1279831 h 1279831"/>
                <a:gd name="connsiteX0" fmla="*/ 241222 w 241222"/>
                <a:gd name="connsiteY0" fmla="*/ 106 h 1267924"/>
                <a:gd name="connsiteX1" fmla="*/ 5610 w 241222"/>
                <a:gd name="connsiteY1" fmla="*/ 252548 h 1267924"/>
                <a:gd name="connsiteX2" fmla="*/ 0 w 241222"/>
                <a:gd name="connsiteY2" fmla="*/ 1267924 h 1267924"/>
              </a:gdLst>
              <a:ahLst/>
              <a:cxnLst>
                <a:cxn ang="0">
                  <a:pos x="connsiteX0" y="connsiteY0"/>
                </a:cxn>
                <a:cxn ang="0">
                  <a:pos x="connsiteX1" y="connsiteY1"/>
                </a:cxn>
                <a:cxn ang="0">
                  <a:pos x="connsiteX2" y="connsiteY2"/>
                </a:cxn>
              </a:cxnLst>
              <a:rect l="l" t="t" r="r" b="b"/>
              <a:pathLst>
                <a:path w="241222" h="1267924">
                  <a:moveTo>
                    <a:pt x="241222" y="106"/>
                  </a:moveTo>
                  <a:cubicBezTo>
                    <a:pt x="81811" y="-1764"/>
                    <a:pt x="12155" y="18805"/>
                    <a:pt x="5610" y="252548"/>
                  </a:cubicBezTo>
                  <a:cubicBezTo>
                    <a:pt x="-935" y="486291"/>
                    <a:pt x="4675" y="1076255"/>
                    <a:pt x="0" y="1267924"/>
                  </a:cubicBezTo>
                </a:path>
              </a:pathLst>
            </a:custGeom>
            <a:noFill/>
            <a:ln w="38100">
              <a:solidFill>
                <a:srgbClr val="FF0000"/>
              </a:solidFill>
              <a:headEnd type="diamond" w="lg" len="lg"/>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3" name="Straight Arrow Connector 82"/>
            <p:cNvCxnSpPr/>
            <p:nvPr/>
          </p:nvCxnSpPr>
          <p:spPr>
            <a:xfrm>
              <a:off x="3436689" y="3488857"/>
              <a:ext cx="33492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84" name="Straight Arrow Connector 83"/>
            <p:cNvCxnSpPr/>
            <p:nvPr/>
          </p:nvCxnSpPr>
          <p:spPr>
            <a:xfrm>
              <a:off x="3459095" y="4743225"/>
              <a:ext cx="33492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52" name="Rectangle 51"/>
            <p:cNvSpPr/>
            <p:nvPr/>
          </p:nvSpPr>
          <p:spPr>
            <a:xfrm flipH="1">
              <a:off x="2164480" y="4146512"/>
              <a:ext cx="362877" cy="591834"/>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3" name="TextBox 52"/>
            <p:cNvSpPr txBox="1"/>
            <p:nvPr/>
          </p:nvSpPr>
          <p:spPr>
            <a:xfrm>
              <a:off x="2168572" y="4098140"/>
              <a:ext cx="416034" cy="266184"/>
            </a:xfrm>
            <a:prstGeom prst="rect">
              <a:avLst/>
            </a:prstGeom>
            <a:noFill/>
          </p:spPr>
          <p:txBody>
            <a:bodyPr wrap="square" rtlCol="0">
              <a:spAutoFit/>
            </a:bodyPr>
            <a:lstStyle/>
            <a:p>
              <a:r>
                <a:rPr lang="en-CA" sz="1200" b="1" dirty="0" smtClean="0">
                  <a:latin typeface="Script MT Bold"/>
                  <a:sym typeface="Symbol"/>
                </a:rPr>
                <a:t></a:t>
              </a:r>
              <a:r>
                <a:rPr lang="en-CA" sz="1200" b="1" baseline="-25000" dirty="0" smtClean="0">
                  <a:latin typeface="Arial" panose="020B0604020202020204" pitchFamily="34" charset="0"/>
                  <a:cs typeface="Arial" panose="020B0604020202020204" pitchFamily="34" charset="0"/>
                  <a:sym typeface="Symbol"/>
                </a:rPr>
                <a:t>1</a:t>
              </a:r>
              <a:endParaRPr lang="en-CA" sz="1200" b="1" baseline="-25000" dirty="0">
                <a:latin typeface="Arial" panose="020B0604020202020204" pitchFamily="34" charset="0"/>
                <a:cs typeface="Arial" panose="020B0604020202020204" pitchFamily="34" charset="0"/>
              </a:endParaRPr>
            </a:p>
          </p:txBody>
        </p:sp>
        <p:sp>
          <p:nvSpPr>
            <p:cNvPr id="54" name="TextBox 53"/>
            <p:cNvSpPr txBox="1"/>
            <p:nvPr/>
          </p:nvSpPr>
          <p:spPr>
            <a:xfrm rot="16200000">
              <a:off x="1731909" y="3136259"/>
              <a:ext cx="1170600" cy="276999"/>
            </a:xfrm>
            <a:prstGeom prst="rect">
              <a:avLst/>
            </a:prstGeom>
            <a:noFill/>
          </p:spPr>
          <p:txBody>
            <a:bodyPr wrap="square" rtlCol="0">
              <a:spAutoFit/>
            </a:bodyPr>
            <a:lstStyle/>
            <a:p>
              <a:pPr algn="ctr"/>
              <a:r>
                <a:rPr lang="en-CA" sz="1200" b="1" dirty="0" smtClean="0">
                  <a:sym typeface="Symbol"/>
                </a:rPr>
                <a:t></a:t>
              </a:r>
              <a:r>
                <a:rPr lang="en-CA" sz="1200" b="1" baseline="-25000" dirty="0" smtClean="0"/>
                <a:t>1 </a:t>
              </a:r>
              <a:r>
                <a:rPr lang="en-CA" sz="1200" b="1" dirty="0" smtClean="0"/>
                <a:t>= (</a:t>
              </a:r>
              <a:r>
                <a:rPr lang="en-CA" sz="1200" b="1" dirty="0" smtClean="0">
                  <a:latin typeface="Baskerville Old Face" panose="02020602080505020303" pitchFamily="18" charset="0"/>
                </a:rPr>
                <a:t>I</a:t>
              </a:r>
              <a:r>
                <a:rPr lang="en-CA" sz="1200" b="1" baseline="-25000" dirty="0" smtClean="0"/>
                <a:t>0</a:t>
              </a:r>
              <a:r>
                <a:rPr lang="en-CA" sz="1200" b="1" dirty="0" smtClean="0"/>
                <a:t>-</a:t>
              </a:r>
              <a:r>
                <a:rPr lang="en-CA" sz="1200" b="1" dirty="0" smtClean="0">
                  <a:sym typeface="Symbol"/>
                </a:rPr>
                <a:t></a:t>
              </a:r>
              <a:r>
                <a:rPr lang="en-CA" sz="1200" b="1" baseline="-25000" dirty="0" smtClean="0"/>
                <a:t>1</a:t>
              </a:r>
              <a:r>
                <a:rPr lang="en-CA" sz="1200" b="1" dirty="0" smtClean="0">
                  <a:latin typeface="Baskerville Old Face" panose="02020602080505020303" pitchFamily="18" charset="0"/>
                </a:rPr>
                <a:t>)/ I</a:t>
              </a:r>
              <a:r>
                <a:rPr lang="en-CA" sz="1200" b="1" baseline="-25000" dirty="0" smtClean="0"/>
                <a:t>0</a:t>
              </a:r>
              <a:endParaRPr lang="en-CA" sz="1200" b="1" dirty="0"/>
            </a:p>
          </p:txBody>
        </p:sp>
        <p:sp>
          <p:nvSpPr>
            <p:cNvPr id="65" name="Isosceles Triangle 64"/>
            <p:cNvSpPr/>
            <p:nvPr/>
          </p:nvSpPr>
          <p:spPr>
            <a:xfrm flipH="1">
              <a:off x="2176554" y="3759614"/>
              <a:ext cx="359267" cy="397440"/>
            </a:xfrm>
            <a:prstGeom prst="triangle">
              <a:avLst>
                <a:gd name="adj" fmla="val 10000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68" name="Straight Arrow Connector 67"/>
            <p:cNvCxnSpPr>
              <a:stCxn id="65" idx="0"/>
            </p:cNvCxnSpPr>
            <p:nvPr/>
          </p:nvCxnSpPr>
          <p:spPr>
            <a:xfrm>
              <a:off x="2176554" y="3759614"/>
              <a:ext cx="323272" cy="373182"/>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78" name="Straight Arrow Connector 77"/>
            <p:cNvCxnSpPr/>
            <p:nvPr/>
          </p:nvCxnSpPr>
          <p:spPr>
            <a:xfrm>
              <a:off x="2192436" y="4736946"/>
              <a:ext cx="33492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grpSp>
      <p:sp>
        <p:nvSpPr>
          <p:cNvPr id="73" name="Rectangle 72"/>
          <p:cNvSpPr/>
          <p:nvPr/>
        </p:nvSpPr>
        <p:spPr>
          <a:xfrm>
            <a:off x="973151" y="1450512"/>
            <a:ext cx="4413135" cy="605102"/>
          </a:xfrm>
          <a:prstGeom prst="rect">
            <a:avLst/>
          </a:prstGeom>
          <a:solidFill>
            <a:srgbClr val="00B05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1314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3"/>
                                        </p:tgtEl>
                                        <p:attrNameLst>
                                          <p:attrName>style.visibility</p:attrName>
                                        </p:attrNameLst>
                                      </p:cBhvr>
                                      <p:to>
                                        <p:strVal val="visible"/>
                                      </p:to>
                                    </p:set>
                                    <p:anim calcmode="lin" valueType="num">
                                      <p:cBhvr additive="base">
                                        <p:cTn id="7" dur="500" fill="hold"/>
                                        <p:tgtEl>
                                          <p:spTgt spid="73"/>
                                        </p:tgtEl>
                                        <p:attrNameLst>
                                          <p:attrName>ppt_x</p:attrName>
                                        </p:attrNameLst>
                                      </p:cBhvr>
                                      <p:tavLst>
                                        <p:tav tm="0">
                                          <p:val>
                                            <p:strVal val="#ppt_x"/>
                                          </p:val>
                                        </p:tav>
                                        <p:tav tm="100000">
                                          <p:val>
                                            <p:strVal val="#ppt_x"/>
                                          </p:val>
                                        </p:tav>
                                      </p:tavLst>
                                    </p:anim>
                                    <p:anim calcmode="lin" valueType="num">
                                      <p:cBhvr additive="base">
                                        <p:cTn id="8" dur="500" fill="hold"/>
                                        <p:tgtEl>
                                          <p:spTgt spid="7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8"/>
                                        </p:tgtEl>
                                        <p:attrNameLst>
                                          <p:attrName>style.visibility</p:attrName>
                                        </p:attrNameLst>
                                      </p:cBhvr>
                                      <p:to>
                                        <p:strVal val="visible"/>
                                      </p:to>
                                    </p:set>
                                    <p:anim calcmode="lin" valueType="num">
                                      <p:cBhvr additive="base">
                                        <p:cTn id="13" dur="500" fill="hold"/>
                                        <p:tgtEl>
                                          <p:spTgt spid="48"/>
                                        </p:tgtEl>
                                        <p:attrNameLst>
                                          <p:attrName>ppt_x</p:attrName>
                                        </p:attrNameLst>
                                      </p:cBhvr>
                                      <p:tavLst>
                                        <p:tav tm="0">
                                          <p:val>
                                            <p:strVal val="#ppt_x"/>
                                          </p:val>
                                        </p:tav>
                                        <p:tav tm="100000">
                                          <p:val>
                                            <p:strVal val="#ppt_x"/>
                                          </p:val>
                                        </p:tav>
                                      </p:tavLst>
                                    </p:anim>
                                    <p:anim calcmode="lin" valueType="num">
                                      <p:cBhvr additive="base">
                                        <p:cTn id="14" dur="500" fill="hold"/>
                                        <p:tgtEl>
                                          <p:spTgt spid="48"/>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additive="base">
                                        <p:cTn id="17" dur="500" fill="hold"/>
                                        <p:tgtEl>
                                          <p:spTgt spid="49"/>
                                        </p:tgtEl>
                                        <p:attrNameLst>
                                          <p:attrName>ppt_x</p:attrName>
                                        </p:attrNameLst>
                                      </p:cBhvr>
                                      <p:tavLst>
                                        <p:tav tm="0">
                                          <p:val>
                                            <p:strVal val="#ppt_x"/>
                                          </p:val>
                                        </p:tav>
                                        <p:tav tm="100000">
                                          <p:val>
                                            <p:strVal val="#ppt_x"/>
                                          </p:val>
                                        </p:tav>
                                      </p:tavLst>
                                    </p:anim>
                                    <p:anim calcmode="lin" valueType="num">
                                      <p:cBhvr additive="base">
                                        <p:cTn id="18"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additive="base">
                                        <p:cTn id="23" dur="500" fill="hold"/>
                                        <p:tgtEl>
                                          <p:spTgt spid="47"/>
                                        </p:tgtEl>
                                        <p:attrNameLst>
                                          <p:attrName>ppt_x</p:attrName>
                                        </p:attrNameLst>
                                      </p:cBhvr>
                                      <p:tavLst>
                                        <p:tav tm="0">
                                          <p:val>
                                            <p:strVal val="#ppt_x"/>
                                          </p:val>
                                        </p:tav>
                                        <p:tav tm="100000">
                                          <p:val>
                                            <p:strVal val="#ppt_x"/>
                                          </p:val>
                                        </p:tav>
                                      </p:tavLst>
                                    </p:anim>
                                    <p:anim calcmode="lin" valueType="num">
                                      <p:cBhvr additive="base">
                                        <p:cTn id="24"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fill="hold"/>
                                        <p:tgtEl>
                                          <p:spTgt spid="3"/>
                                        </p:tgtEl>
                                        <p:attrNameLst>
                                          <p:attrName>ppt_x</p:attrName>
                                        </p:attrNameLst>
                                      </p:cBhvr>
                                      <p:tavLst>
                                        <p:tav tm="0">
                                          <p:val>
                                            <p:strVal val="#ppt_x"/>
                                          </p:val>
                                        </p:tav>
                                        <p:tav tm="100000">
                                          <p:val>
                                            <p:strVal val="#ppt_x"/>
                                          </p:val>
                                        </p:tav>
                                      </p:tavLst>
                                    </p:anim>
                                    <p:anim calcmode="lin" valueType="num">
                                      <p:cBhvr additive="base">
                                        <p:cTn id="3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7" grpId="0" animBg="1"/>
      <p:bldP spid="48" grpId="0" animBg="1"/>
      <p:bldP spid="49" grpId="0" animBg="1"/>
      <p:bldP spid="7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655339" y="486215"/>
            <a:ext cx="4550945" cy="923330"/>
          </a:xfrm>
          <a:prstGeom prst="rect">
            <a:avLst/>
          </a:prstGeom>
          <a:noFill/>
        </p:spPr>
        <p:txBody>
          <a:bodyPr wrap="square" rtlCol="0">
            <a:spAutoFit/>
          </a:bodyPr>
          <a:lstStyle/>
          <a:p>
            <a:r>
              <a:rPr lang="en-CA" b="1" dirty="0" smtClean="0"/>
              <a:t>METABOLIC GROWTH PARADIGM</a:t>
            </a:r>
          </a:p>
          <a:p>
            <a:r>
              <a:rPr lang="en-CA" b="1" dirty="0" smtClean="0"/>
              <a:t>DISCRETE-TIME </a:t>
            </a:r>
          </a:p>
          <a:p>
            <a:r>
              <a:rPr lang="en-CA" b="1" dirty="0" smtClean="0"/>
              <a:t>THREE RECURSIVE STEPS – EXPLODED VIEW</a:t>
            </a:r>
            <a:endParaRPr lang="en-CA" b="1" dirty="0"/>
          </a:p>
        </p:txBody>
      </p:sp>
      <p:sp>
        <p:nvSpPr>
          <p:cNvPr id="91" name="TextBox 90"/>
          <p:cNvSpPr txBox="1"/>
          <p:nvPr/>
        </p:nvSpPr>
        <p:spPr>
          <a:xfrm>
            <a:off x="5878830" y="0"/>
            <a:ext cx="2819373" cy="1446550"/>
          </a:xfrm>
          <a:prstGeom prst="rect">
            <a:avLst/>
          </a:prstGeom>
          <a:noFill/>
        </p:spPr>
        <p:txBody>
          <a:bodyPr wrap="square" rtlCol="0">
            <a:spAutoFit/>
          </a:bodyPr>
          <a:lstStyle/>
          <a:p>
            <a:r>
              <a:rPr lang="en-US" sz="8800" dirty="0" smtClean="0">
                <a:latin typeface="Script MT Bold"/>
                <a:sym typeface="Symbol"/>
              </a:rPr>
              <a:t></a:t>
            </a:r>
            <a:r>
              <a:rPr lang="en-US" sz="8800" dirty="0" smtClean="0">
                <a:sym typeface="Symbol"/>
              </a:rPr>
              <a:t>&amp;</a:t>
            </a:r>
            <a:r>
              <a:rPr lang="en-US" sz="8800" dirty="0" smtClean="0">
                <a:latin typeface="Script MT Bold"/>
                <a:sym typeface="Symbol"/>
              </a:rPr>
              <a:t>R</a:t>
            </a:r>
            <a:endParaRPr lang="en-US" sz="8800" dirty="0"/>
          </a:p>
        </p:txBody>
      </p:sp>
      <p:grpSp>
        <p:nvGrpSpPr>
          <p:cNvPr id="8" name="Group 7"/>
          <p:cNvGrpSpPr/>
          <p:nvPr/>
        </p:nvGrpSpPr>
        <p:grpSpPr>
          <a:xfrm>
            <a:off x="763278" y="1606537"/>
            <a:ext cx="7671342" cy="4545262"/>
            <a:chOff x="763278" y="1606537"/>
            <a:chExt cx="7671342" cy="4729928"/>
          </a:xfrm>
        </p:grpSpPr>
        <p:sp>
          <p:nvSpPr>
            <p:cNvPr id="125" name="Rounded Rectangle 124"/>
            <p:cNvSpPr/>
            <p:nvPr/>
          </p:nvSpPr>
          <p:spPr>
            <a:xfrm>
              <a:off x="763278" y="2050488"/>
              <a:ext cx="6819756" cy="3297541"/>
            </a:xfrm>
            <a:prstGeom prst="roundRect">
              <a:avLst>
                <a:gd name="adj" fmla="val 12343"/>
              </a:avLst>
            </a:prstGeom>
            <a:solidFill>
              <a:schemeClr val="tx2">
                <a:lumMod val="20000"/>
                <a:lumOff val="80000"/>
              </a:schemeClr>
            </a:solidFill>
            <a:ln w="57150">
              <a:solidFill>
                <a:schemeClr val="tx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600"/>
            </a:p>
          </p:txBody>
        </p:sp>
        <p:sp>
          <p:nvSpPr>
            <p:cNvPr id="111" name="Rectangle 110"/>
            <p:cNvSpPr/>
            <p:nvPr/>
          </p:nvSpPr>
          <p:spPr>
            <a:xfrm>
              <a:off x="6486732" y="4119693"/>
              <a:ext cx="352527" cy="106592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2" name="Isosceles Triangle 111"/>
            <p:cNvSpPr/>
            <p:nvPr/>
          </p:nvSpPr>
          <p:spPr>
            <a:xfrm>
              <a:off x="6481069" y="3032016"/>
              <a:ext cx="358243" cy="1087677"/>
            </a:xfrm>
            <a:prstGeom prst="triangle">
              <a:avLst>
                <a:gd name="adj" fmla="val 10000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3" name="Rectangle 92"/>
            <p:cNvSpPr/>
            <p:nvPr/>
          </p:nvSpPr>
          <p:spPr>
            <a:xfrm>
              <a:off x="4527148" y="4448899"/>
              <a:ext cx="352527" cy="7425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0" name="Isosceles Triangle 109"/>
            <p:cNvSpPr/>
            <p:nvPr/>
          </p:nvSpPr>
          <p:spPr>
            <a:xfrm>
              <a:off x="4521432" y="3707891"/>
              <a:ext cx="358243" cy="749155"/>
            </a:xfrm>
            <a:prstGeom prst="triangle">
              <a:avLst>
                <a:gd name="adj" fmla="val 10000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 name="Rectangle 4"/>
            <p:cNvSpPr/>
            <p:nvPr/>
          </p:nvSpPr>
          <p:spPr>
            <a:xfrm>
              <a:off x="2573669" y="4632556"/>
              <a:ext cx="352527" cy="536429"/>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 name="Isosceles Triangle 5"/>
            <p:cNvSpPr/>
            <p:nvPr/>
          </p:nvSpPr>
          <p:spPr>
            <a:xfrm>
              <a:off x="2567951" y="4033238"/>
              <a:ext cx="358243" cy="599316"/>
            </a:xfrm>
            <a:prstGeom prst="triangle">
              <a:avLst>
                <a:gd name="adj" fmla="val 10000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7" name="Right Brace 46"/>
            <p:cNvSpPr/>
            <p:nvPr/>
          </p:nvSpPr>
          <p:spPr>
            <a:xfrm rot="5400000">
              <a:off x="2649300" y="5515099"/>
              <a:ext cx="180350" cy="940516"/>
            </a:xfrm>
            <a:prstGeom prst="rightBrace">
              <a:avLst>
                <a:gd name="adj1" fmla="val 7515"/>
                <a:gd name="adj2" fmla="val 48759"/>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20" name="Rectangle 19"/>
            <p:cNvSpPr/>
            <p:nvPr/>
          </p:nvSpPr>
          <p:spPr>
            <a:xfrm rot="16200000">
              <a:off x="1598978" y="4277004"/>
              <a:ext cx="380998"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a:t>
              </a:r>
              <a:r>
                <a:rPr lang="en-CA" sz="1200" b="1" baseline="-25000" dirty="0" smtClean="0">
                  <a:solidFill>
                    <a:schemeClr val="tx1"/>
                  </a:solidFill>
                </a:rPr>
                <a:t>1</a:t>
              </a:r>
              <a:r>
                <a:rPr lang="en-CA" sz="1200" b="1" dirty="0" smtClean="0">
                  <a:solidFill>
                    <a:schemeClr val="tx1"/>
                  </a:solidFill>
                </a:rPr>
                <a:t> </a:t>
              </a:r>
              <a:endParaRPr lang="en-CA" sz="1200" b="1" dirty="0">
                <a:solidFill>
                  <a:schemeClr val="tx1"/>
                </a:solidFill>
              </a:endParaRPr>
            </a:p>
          </p:txBody>
        </p:sp>
        <p:sp>
          <p:nvSpPr>
            <p:cNvPr id="21" name="Rectangle 20"/>
            <p:cNvSpPr/>
            <p:nvPr/>
          </p:nvSpPr>
          <p:spPr>
            <a:xfrm rot="16200000">
              <a:off x="1505217" y="4755500"/>
              <a:ext cx="564117"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C</a:t>
              </a:r>
              <a:r>
                <a:rPr lang="en-CA" sz="1200" b="1" baseline="-25000" dirty="0" smtClean="0">
                  <a:solidFill>
                    <a:schemeClr val="tx1"/>
                  </a:solidFill>
                </a:rPr>
                <a:t>1</a:t>
              </a:r>
              <a:r>
                <a:rPr lang="en-CA" sz="1200" b="1" dirty="0" smtClean="0">
                  <a:solidFill>
                    <a:schemeClr val="tx1"/>
                  </a:solidFill>
                </a:rPr>
                <a:t> </a:t>
              </a:r>
              <a:endParaRPr lang="en-CA" sz="1200" b="1" dirty="0">
                <a:solidFill>
                  <a:schemeClr val="tx1"/>
                </a:solidFill>
              </a:endParaRPr>
            </a:p>
          </p:txBody>
        </p:sp>
        <p:sp>
          <p:nvSpPr>
            <p:cNvPr id="19" name="Right Brace 18"/>
            <p:cNvSpPr/>
            <p:nvPr/>
          </p:nvSpPr>
          <p:spPr>
            <a:xfrm rot="5400000">
              <a:off x="1043534" y="5852386"/>
              <a:ext cx="183758" cy="299862"/>
            </a:xfrm>
            <a:prstGeom prst="rightBrace">
              <a:avLst>
                <a:gd name="adj1" fmla="val 5410"/>
                <a:gd name="adj2" fmla="val 50821"/>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23" name="TextBox 22"/>
            <p:cNvSpPr txBox="1"/>
            <p:nvPr/>
          </p:nvSpPr>
          <p:spPr>
            <a:xfrm>
              <a:off x="930616" y="5967133"/>
              <a:ext cx="385428" cy="369332"/>
            </a:xfrm>
            <a:prstGeom prst="rect">
              <a:avLst/>
            </a:prstGeom>
            <a:noFill/>
          </p:spPr>
          <p:txBody>
            <a:bodyPr wrap="square" rtlCol="0">
              <a:spAutoFit/>
            </a:bodyPr>
            <a:lstStyle/>
            <a:p>
              <a:r>
                <a:rPr lang="en-CA" b="1" dirty="0" smtClean="0">
                  <a:latin typeface="Arial" panose="020B0604020202020204" pitchFamily="34" charset="0"/>
                  <a:cs typeface="Arial" panose="020B0604020202020204" pitchFamily="34" charset="0"/>
                </a:rPr>
                <a:t>t</a:t>
              </a:r>
              <a:r>
                <a:rPr lang="en-CA" b="1" baseline="-25000" dirty="0" smtClean="0">
                  <a:latin typeface="Arial" panose="020B0604020202020204" pitchFamily="34" charset="0"/>
                  <a:cs typeface="Arial" panose="020B0604020202020204" pitchFamily="34" charset="0"/>
                </a:rPr>
                <a:t>0</a:t>
              </a:r>
              <a:r>
                <a:rPr lang="en-CA" b="1" dirty="0" smtClean="0">
                  <a:latin typeface="Arial" panose="020B0604020202020204" pitchFamily="34" charset="0"/>
                  <a:cs typeface="Arial" panose="020B0604020202020204" pitchFamily="34" charset="0"/>
                </a:rPr>
                <a:t> </a:t>
              </a:r>
              <a:endParaRPr lang="en-CA" b="1" dirty="0">
                <a:latin typeface="Arial" panose="020B0604020202020204" pitchFamily="34" charset="0"/>
                <a:cs typeface="Arial" panose="020B0604020202020204" pitchFamily="34" charset="0"/>
              </a:endParaRPr>
            </a:p>
          </p:txBody>
        </p:sp>
        <p:sp>
          <p:nvSpPr>
            <p:cNvPr id="25" name="Rectangle 24"/>
            <p:cNvSpPr/>
            <p:nvPr/>
          </p:nvSpPr>
          <p:spPr>
            <a:xfrm rot="16200000">
              <a:off x="2155938" y="4753944"/>
              <a:ext cx="533400"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C</a:t>
              </a:r>
              <a:r>
                <a:rPr lang="en-CA" sz="1200" b="1" baseline="-25000" dirty="0" smtClean="0">
                  <a:solidFill>
                    <a:schemeClr val="tx1"/>
                  </a:solidFill>
                </a:rPr>
                <a:t>1</a:t>
              </a:r>
              <a:r>
                <a:rPr lang="en-CA" sz="1200" b="1" dirty="0" smtClean="0">
                  <a:solidFill>
                    <a:schemeClr val="tx1"/>
                  </a:solidFill>
                </a:rPr>
                <a:t> </a:t>
              </a:r>
              <a:endParaRPr lang="en-CA" sz="1200" b="1" dirty="0">
                <a:solidFill>
                  <a:schemeClr val="tx1"/>
                </a:solidFill>
              </a:endParaRPr>
            </a:p>
          </p:txBody>
        </p:sp>
        <p:cxnSp>
          <p:nvCxnSpPr>
            <p:cNvPr id="29" name="Straight Arrow Connector 28"/>
            <p:cNvCxnSpPr/>
            <p:nvPr/>
          </p:nvCxnSpPr>
          <p:spPr>
            <a:xfrm>
              <a:off x="1297373" y="4246583"/>
              <a:ext cx="33492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a:off x="1297373" y="5160985"/>
              <a:ext cx="33492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35" name="Rectangle 34"/>
            <p:cNvSpPr/>
            <p:nvPr/>
          </p:nvSpPr>
          <p:spPr>
            <a:xfrm rot="16200000">
              <a:off x="2802459" y="4756291"/>
              <a:ext cx="538095"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C</a:t>
              </a:r>
              <a:r>
                <a:rPr lang="en-CA" sz="1200" b="1" baseline="-25000" dirty="0" smtClean="0">
                  <a:solidFill>
                    <a:schemeClr val="tx1"/>
                  </a:solidFill>
                </a:rPr>
                <a:t>1</a:t>
              </a:r>
              <a:r>
                <a:rPr lang="en-CA" sz="1200" b="1" dirty="0" smtClean="0">
                  <a:solidFill>
                    <a:schemeClr val="tx1"/>
                  </a:solidFill>
                </a:rPr>
                <a:t> </a:t>
              </a:r>
              <a:endParaRPr lang="en-CA" sz="1200" b="1" dirty="0">
                <a:solidFill>
                  <a:schemeClr val="tx1"/>
                </a:solidFill>
              </a:endParaRPr>
            </a:p>
          </p:txBody>
        </p:sp>
        <p:cxnSp>
          <p:nvCxnSpPr>
            <p:cNvPr id="36" name="Straight Arrow Connector 35"/>
            <p:cNvCxnSpPr/>
            <p:nvPr/>
          </p:nvCxnSpPr>
          <p:spPr>
            <a:xfrm flipV="1">
              <a:off x="2567949" y="4023534"/>
              <a:ext cx="366263" cy="609019"/>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flipV="1">
              <a:off x="2590389" y="5169766"/>
              <a:ext cx="318975" cy="1"/>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45" name="Rectangle 44"/>
            <p:cNvSpPr/>
            <p:nvPr/>
          </p:nvSpPr>
          <p:spPr>
            <a:xfrm rot="16200000">
              <a:off x="2766708" y="4182441"/>
              <a:ext cx="609600"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B</a:t>
              </a:r>
              <a:r>
                <a:rPr lang="en-CA" sz="1200" b="1" baseline="-25000" dirty="0" smtClean="0">
                  <a:solidFill>
                    <a:schemeClr val="tx1"/>
                  </a:solidFill>
                </a:rPr>
                <a:t>1</a:t>
              </a:r>
              <a:r>
                <a:rPr lang="en-CA" sz="1200" b="1" dirty="0" smtClean="0">
                  <a:solidFill>
                    <a:schemeClr val="tx1"/>
                  </a:solidFill>
                </a:rPr>
                <a:t> </a:t>
              </a:r>
              <a:endParaRPr lang="en-CA" sz="1200" b="1" dirty="0">
                <a:solidFill>
                  <a:schemeClr val="tx1"/>
                </a:solidFill>
              </a:endParaRPr>
            </a:p>
          </p:txBody>
        </p:sp>
        <p:sp>
          <p:nvSpPr>
            <p:cNvPr id="48" name="TextBox 47"/>
            <p:cNvSpPr txBox="1"/>
            <p:nvPr/>
          </p:nvSpPr>
          <p:spPr>
            <a:xfrm>
              <a:off x="2552403" y="5957696"/>
              <a:ext cx="385428" cy="369332"/>
            </a:xfrm>
            <a:prstGeom prst="rect">
              <a:avLst/>
            </a:prstGeom>
            <a:noFill/>
          </p:spPr>
          <p:txBody>
            <a:bodyPr wrap="square" rtlCol="0">
              <a:spAutoFit/>
            </a:bodyPr>
            <a:lstStyle/>
            <a:p>
              <a:r>
                <a:rPr lang="en-CA" b="1" dirty="0" smtClean="0">
                  <a:latin typeface="Arial" panose="020B0604020202020204" pitchFamily="34" charset="0"/>
                  <a:cs typeface="Arial" panose="020B0604020202020204" pitchFamily="34" charset="0"/>
                </a:rPr>
                <a:t>t</a:t>
              </a:r>
              <a:r>
                <a:rPr lang="en-CA" b="1" baseline="-25000" dirty="0" smtClean="0">
                  <a:latin typeface="Arial" panose="020B0604020202020204" pitchFamily="34" charset="0"/>
                  <a:cs typeface="Arial" panose="020B0604020202020204" pitchFamily="34" charset="0"/>
                </a:rPr>
                <a:t>1</a:t>
              </a:r>
              <a:r>
                <a:rPr lang="en-CA" b="1" dirty="0" smtClean="0">
                  <a:latin typeface="Arial" panose="020B0604020202020204" pitchFamily="34" charset="0"/>
                  <a:cs typeface="Arial" panose="020B0604020202020204" pitchFamily="34" charset="0"/>
                </a:rPr>
                <a:t> </a:t>
              </a:r>
              <a:endParaRPr lang="en-CA" b="1" dirty="0">
                <a:latin typeface="Arial" panose="020B0604020202020204" pitchFamily="34" charset="0"/>
                <a:cs typeface="Arial" panose="020B0604020202020204" pitchFamily="34" charset="0"/>
              </a:endParaRPr>
            </a:p>
          </p:txBody>
        </p:sp>
        <p:sp>
          <p:nvSpPr>
            <p:cNvPr id="52" name="TextBox 51"/>
            <p:cNvSpPr txBox="1"/>
            <p:nvPr/>
          </p:nvSpPr>
          <p:spPr>
            <a:xfrm rot="16200000">
              <a:off x="2427461" y="3158625"/>
              <a:ext cx="1290505" cy="461665"/>
            </a:xfrm>
            <a:prstGeom prst="rect">
              <a:avLst/>
            </a:prstGeom>
            <a:noFill/>
          </p:spPr>
          <p:txBody>
            <a:bodyPr wrap="square" rtlCol="0">
              <a:spAutoFit/>
            </a:bodyPr>
            <a:lstStyle/>
            <a:p>
              <a:r>
                <a:rPr lang="en-CA" sz="1200" b="1" dirty="0" smtClean="0">
                  <a:latin typeface="Baskerville Old Face" panose="02020602080505020303" pitchFamily="18" charset="0"/>
                </a:rPr>
                <a:t>I</a:t>
              </a:r>
              <a:r>
                <a:rPr lang="en-CA" sz="1200" b="1" baseline="-25000" dirty="0" smtClean="0"/>
                <a:t>1 </a:t>
              </a:r>
              <a:r>
                <a:rPr lang="en-CA" sz="1200" b="1" dirty="0" smtClean="0"/>
                <a:t>= </a:t>
              </a:r>
              <a:r>
                <a:rPr lang="en-CA" sz="1200" dirty="0" smtClean="0">
                  <a:latin typeface="Script MT Bold"/>
                  <a:sym typeface="Symbol"/>
                </a:rPr>
                <a:t>R</a:t>
              </a:r>
              <a:r>
                <a:rPr lang="en-CA" sz="1200" b="1" baseline="-25000" dirty="0" smtClean="0">
                  <a:latin typeface="Arial" panose="020B0604020202020204" pitchFamily="34" charset="0"/>
                  <a:cs typeface="Arial" panose="020B0604020202020204" pitchFamily="34" charset="0"/>
                  <a:sym typeface="Symbol"/>
                </a:rPr>
                <a:t>1</a:t>
              </a:r>
              <a:r>
                <a:rPr lang="en-CA" sz="1200" b="1" dirty="0" smtClean="0"/>
                <a:t>C</a:t>
              </a:r>
              <a:r>
                <a:rPr lang="en-CA" sz="1200" b="1" baseline="-25000" dirty="0" smtClean="0"/>
                <a:t>1 </a:t>
              </a:r>
            </a:p>
            <a:p>
              <a:r>
                <a:rPr lang="en-CA" sz="1200" b="1" baseline="-25000" dirty="0"/>
                <a:t> </a:t>
              </a:r>
              <a:r>
                <a:rPr lang="en-CA" sz="1200" b="1" baseline="-25000" dirty="0" smtClean="0"/>
                <a:t>     </a:t>
              </a:r>
              <a:r>
                <a:rPr lang="en-CA" sz="1200" b="1" dirty="0" smtClean="0"/>
                <a:t>= </a:t>
              </a:r>
              <a:r>
                <a:rPr lang="en-CA" sz="1200" b="1" dirty="0"/>
                <a:t>C</a:t>
              </a:r>
              <a:r>
                <a:rPr lang="en-CA" sz="1200" b="1" baseline="-25000" dirty="0" smtClean="0"/>
                <a:t>1 </a:t>
              </a:r>
              <a:r>
                <a:rPr lang="en-CA" sz="1200" b="1" dirty="0" smtClean="0"/>
                <a:t>+ B</a:t>
              </a:r>
              <a:r>
                <a:rPr lang="en-CA" sz="1200" b="1" baseline="-25000" dirty="0" smtClean="0"/>
                <a:t>1</a:t>
              </a:r>
              <a:r>
                <a:rPr lang="en-CA" sz="1200" b="1" dirty="0" smtClean="0"/>
                <a:t> </a:t>
              </a:r>
              <a:endParaRPr lang="en-CA" sz="1200" b="1" dirty="0"/>
            </a:p>
          </p:txBody>
        </p:sp>
        <p:sp>
          <p:nvSpPr>
            <p:cNvPr id="55" name="Rectangle 54"/>
            <p:cNvSpPr/>
            <p:nvPr/>
          </p:nvSpPr>
          <p:spPr>
            <a:xfrm rot="16200000">
              <a:off x="3520754" y="4093757"/>
              <a:ext cx="408718"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a:t>
              </a:r>
              <a:r>
                <a:rPr lang="en-CA" sz="1200" b="1" baseline="-25000" dirty="0" smtClean="0">
                  <a:solidFill>
                    <a:schemeClr val="tx1"/>
                  </a:solidFill>
                </a:rPr>
                <a:t>2</a:t>
              </a:r>
              <a:r>
                <a:rPr lang="en-CA" sz="1200" b="1" dirty="0" smtClean="0">
                  <a:solidFill>
                    <a:schemeClr val="tx1"/>
                  </a:solidFill>
                </a:rPr>
                <a:t> </a:t>
              </a:r>
              <a:endParaRPr lang="en-CA" sz="1200" b="1" dirty="0">
                <a:solidFill>
                  <a:schemeClr val="tx1"/>
                </a:solidFill>
              </a:endParaRPr>
            </a:p>
          </p:txBody>
        </p:sp>
        <p:sp>
          <p:nvSpPr>
            <p:cNvPr id="56" name="Rectangle 55"/>
            <p:cNvSpPr/>
            <p:nvPr/>
          </p:nvSpPr>
          <p:spPr>
            <a:xfrm rot="16200000">
              <a:off x="3356498" y="4668092"/>
              <a:ext cx="738978"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C</a:t>
              </a:r>
              <a:r>
                <a:rPr lang="en-CA" sz="1200" b="1" baseline="-25000" dirty="0" smtClean="0">
                  <a:solidFill>
                    <a:schemeClr val="tx1"/>
                  </a:solidFill>
                </a:rPr>
                <a:t>2</a:t>
              </a:r>
              <a:r>
                <a:rPr lang="en-CA" sz="1200" b="1" dirty="0" smtClean="0">
                  <a:solidFill>
                    <a:schemeClr val="tx1"/>
                  </a:solidFill>
                </a:rPr>
                <a:t> </a:t>
              </a:r>
              <a:endParaRPr lang="en-CA" sz="1200" b="1" dirty="0">
                <a:solidFill>
                  <a:schemeClr val="tx1"/>
                </a:solidFill>
              </a:endParaRPr>
            </a:p>
          </p:txBody>
        </p:sp>
        <p:sp>
          <p:nvSpPr>
            <p:cNvPr id="76" name="Rectangle 75"/>
            <p:cNvSpPr/>
            <p:nvPr/>
          </p:nvSpPr>
          <p:spPr>
            <a:xfrm rot="16200000">
              <a:off x="4654094" y="4671053"/>
              <a:ext cx="738978"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C</a:t>
              </a:r>
              <a:r>
                <a:rPr lang="en-CA" sz="1200" b="1" baseline="-25000" dirty="0" smtClean="0">
                  <a:solidFill>
                    <a:schemeClr val="tx1"/>
                  </a:solidFill>
                </a:rPr>
                <a:t>2</a:t>
              </a:r>
              <a:r>
                <a:rPr lang="en-CA" sz="1200" b="1" dirty="0" smtClean="0">
                  <a:solidFill>
                    <a:schemeClr val="tx1"/>
                  </a:solidFill>
                </a:rPr>
                <a:t> </a:t>
              </a:r>
              <a:endParaRPr lang="en-CA" sz="1200" b="1" dirty="0">
                <a:solidFill>
                  <a:schemeClr val="tx1"/>
                </a:solidFill>
              </a:endParaRPr>
            </a:p>
          </p:txBody>
        </p:sp>
        <p:sp>
          <p:nvSpPr>
            <p:cNvPr id="78" name="Rectangle 77"/>
            <p:cNvSpPr/>
            <p:nvPr/>
          </p:nvSpPr>
          <p:spPr>
            <a:xfrm rot="16200000">
              <a:off x="4647725" y="3927728"/>
              <a:ext cx="751716"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B</a:t>
              </a:r>
              <a:r>
                <a:rPr lang="en-CA" sz="1200" b="1" baseline="-25000" dirty="0" smtClean="0">
                  <a:solidFill>
                    <a:schemeClr val="tx1"/>
                  </a:solidFill>
                </a:rPr>
                <a:t>2</a:t>
              </a:r>
              <a:r>
                <a:rPr lang="en-CA" sz="1200" b="1" dirty="0" smtClean="0">
                  <a:solidFill>
                    <a:schemeClr val="tx1"/>
                  </a:solidFill>
                </a:rPr>
                <a:t> </a:t>
              </a:r>
              <a:endParaRPr lang="en-CA" sz="1200" b="1" dirty="0">
                <a:solidFill>
                  <a:schemeClr val="tx1"/>
                </a:solidFill>
              </a:endParaRPr>
            </a:p>
          </p:txBody>
        </p:sp>
        <p:cxnSp>
          <p:nvCxnSpPr>
            <p:cNvPr id="79" name="Straight Arrow Connector 78"/>
            <p:cNvCxnSpPr/>
            <p:nvPr/>
          </p:nvCxnSpPr>
          <p:spPr>
            <a:xfrm flipV="1">
              <a:off x="4542976" y="3697182"/>
              <a:ext cx="335295" cy="724777"/>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80" name="Straight Arrow Connector 79"/>
            <p:cNvCxnSpPr/>
            <p:nvPr/>
          </p:nvCxnSpPr>
          <p:spPr>
            <a:xfrm flipV="1">
              <a:off x="4542976" y="5178171"/>
              <a:ext cx="318975" cy="1"/>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2543063" y="4637485"/>
              <a:ext cx="416034" cy="276999"/>
            </a:xfrm>
            <a:prstGeom prst="rect">
              <a:avLst/>
            </a:prstGeom>
            <a:noFill/>
          </p:spPr>
          <p:txBody>
            <a:bodyPr wrap="square" rtlCol="0">
              <a:spAutoFit/>
            </a:bodyPr>
            <a:lstStyle/>
            <a:p>
              <a:r>
                <a:rPr lang="en-CA" sz="1200" dirty="0" smtClean="0">
                  <a:latin typeface="Script MT Bold"/>
                  <a:sym typeface="Symbol"/>
                </a:rPr>
                <a:t>R</a:t>
              </a:r>
              <a:r>
                <a:rPr lang="en-CA" sz="1200" b="1" baseline="-25000" dirty="0" smtClean="0">
                  <a:latin typeface="Arial" panose="020B0604020202020204" pitchFamily="34" charset="0"/>
                  <a:cs typeface="Arial" panose="020B0604020202020204" pitchFamily="34" charset="0"/>
                  <a:sym typeface="Symbol"/>
                </a:rPr>
                <a:t>1</a:t>
              </a:r>
              <a:endParaRPr lang="en-CA" sz="1200" b="1" baseline="-25000" dirty="0">
                <a:latin typeface="Arial" panose="020B0604020202020204" pitchFamily="34" charset="0"/>
                <a:cs typeface="Arial" panose="020B0604020202020204" pitchFamily="34" charset="0"/>
              </a:endParaRPr>
            </a:p>
          </p:txBody>
        </p:sp>
        <p:sp>
          <p:nvSpPr>
            <p:cNvPr id="49" name="TextBox 48"/>
            <p:cNvSpPr txBox="1"/>
            <p:nvPr/>
          </p:nvSpPr>
          <p:spPr>
            <a:xfrm rot="16200000">
              <a:off x="945280" y="3925765"/>
              <a:ext cx="364637" cy="276999"/>
            </a:xfrm>
            <a:prstGeom prst="rect">
              <a:avLst/>
            </a:prstGeom>
            <a:noFill/>
          </p:spPr>
          <p:txBody>
            <a:bodyPr wrap="square" rtlCol="0">
              <a:spAutoFit/>
            </a:bodyPr>
            <a:lstStyle/>
            <a:p>
              <a:pPr algn="ctr"/>
              <a:r>
                <a:rPr lang="en-CA" sz="1200" b="1" dirty="0" smtClean="0">
                  <a:latin typeface="Baskerville Old Face" panose="02020602080505020303" pitchFamily="18" charset="0"/>
                </a:rPr>
                <a:t>I</a:t>
              </a:r>
              <a:r>
                <a:rPr lang="en-CA" sz="1200" b="1" baseline="-25000" dirty="0" smtClean="0"/>
                <a:t>0</a:t>
              </a:r>
              <a:endParaRPr lang="en-CA" sz="1200" b="1" dirty="0"/>
            </a:p>
          </p:txBody>
        </p:sp>
        <p:sp>
          <p:nvSpPr>
            <p:cNvPr id="50" name="Rectangle 49"/>
            <p:cNvSpPr/>
            <p:nvPr/>
          </p:nvSpPr>
          <p:spPr>
            <a:xfrm rot="16200000">
              <a:off x="685401" y="4555902"/>
              <a:ext cx="909261"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I</a:t>
              </a:r>
              <a:r>
                <a:rPr lang="en-CA" sz="1200" b="1" baseline="-25000" dirty="0" smtClean="0">
                  <a:solidFill>
                    <a:schemeClr val="tx1"/>
                  </a:solidFill>
                </a:rPr>
                <a:t>0</a:t>
              </a:r>
              <a:r>
                <a:rPr lang="en-CA" sz="1200" b="1" dirty="0" smtClean="0">
                  <a:solidFill>
                    <a:schemeClr val="tx1"/>
                  </a:solidFill>
                </a:rPr>
                <a:t> </a:t>
              </a:r>
              <a:endParaRPr lang="en-CA" sz="1200" b="1" dirty="0">
                <a:solidFill>
                  <a:schemeClr val="tx1"/>
                </a:solidFill>
              </a:endParaRPr>
            </a:p>
          </p:txBody>
        </p:sp>
        <p:sp>
          <p:nvSpPr>
            <p:cNvPr id="51" name="TextBox 50"/>
            <p:cNvSpPr txBox="1"/>
            <p:nvPr/>
          </p:nvSpPr>
          <p:spPr>
            <a:xfrm rot="16200000">
              <a:off x="3301958" y="3461298"/>
              <a:ext cx="846311" cy="276999"/>
            </a:xfrm>
            <a:prstGeom prst="rect">
              <a:avLst/>
            </a:prstGeom>
            <a:noFill/>
          </p:spPr>
          <p:txBody>
            <a:bodyPr wrap="square" rtlCol="0">
              <a:spAutoFit/>
            </a:bodyPr>
            <a:lstStyle/>
            <a:p>
              <a:pPr algn="ctr"/>
              <a:r>
                <a:rPr lang="en-CA" sz="1200" b="1" dirty="0" smtClean="0"/>
                <a:t>C</a:t>
              </a:r>
              <a:r>
                <a:rPr lang="en-CA" sz="1200" b="1" baseline="-25000" dirty="0" smtClean="0"/>
                <a:t>2</a:t>
              </a:r>
              <a:r>
                <a:rPr lang="en-CA" sz="1200" b="1" baseline="-25000" dirty="0"/>
                <a:t> </a:t>
              </a:r>
              <a:r>
                <a:rPr lang="en-CA" sz="1200" b="1" dirty="0" smtClean="0"/>
                <a:t>= </a:t>
              </a:r>
              <a:r>
                <a:rPr lang="en-CA" sz="1200" b="1" dirty="0" smtClean="0">
                  <a:latin typeface="Baskerville Old Face" panose="02020602080505020303" pitchFamily="18" charset="0"/>
                </a:rPr>
                <a:t>I</a:t>
              </a:r>
              <a:r>
                <a:rPr lang="en-CA" sz="1200" b="1" baseline="-25000" dirty="0" smtClean="0"/>
                <a:t>1 </a:t>
              </a:r>
              <a:r>
                <a:rPr lang="en-CA" sz="1200" b="1" dirty="0" smtClean="0"/>
                <a:t>- </a:t>
              </a:r>
              <a:r>
                <a:rPr lang="en-CA" sz="1200" b="1" dirty="0" smtClean="0">
                  <a:sym typeface="Symbol"/>
                </a:rPr>
                <a:t></a:t>
              </a:r>
              <a:r>
                <a:rPr lang="en-CA" sz="1200" b="1" baseline="-25000" dirty="0" smtClean="0"/>
                <a:t>2</a:t>
              </a:r>
              <a:endParaRPr lang="en-CA" sz="1200" b="1" dirty="0"/>
            </a:p>
          </p:txBody>
        </p:sp>
        <p:sp>
          <p:nvSpPr>
            <p:cNvPr id="54" name="TextBox 53"/>
            <p:cNvSpPr txBox="1"/>
            <p:nvPr/>
          </p:nvSpPr>
          <p:spPr>
            <a:xfrm rot="16200000">
              <a:off x="1331479" y="3635319"/>
              <a:ext cx="915996" cy="276999"/>
            </a:xfrm>
            <a:prstGeom prst="rect">
              <a:avLst/>
            </a:prstGeom>
            <a:noFill/>
          </p:spPr>
          <p:txBody>
            <a:bodyPr wrap="square" rtlCol="0">
              <a:spAutoFit/>
            </a:bodyPr>
            <a:lstStyle/>
            <a:p>
              <a:pPr algn="ctr"/>
              <a:r>
                <a:rPr lang="en-CA" sz="1200" b="1" dirty="0" smtClean="0"/>
                <a:t>C</a:t>
              </a:r>
              <a:r>
                <a:rPr lang="en-CA" sz="1200" b="1" baseline="-25000" dirty="0" smtClean="0"/>
                <a:t>1 </a:t>
              </a:r>
              <a:r>
                <a:rPr lang="en-CA" sz="1200" b="1" dirty="0" smtClean="0"/>
                <a:t>= </a:t>
              </a:r>
              <a:r>
                <a:rPr lang="en-CA" sz="1200" b="1" dirty="0" smtClean="0">
                  <a:latin typeface="Baskerville Old Face" panose="02020602080505020303" pitchFamily="18" charset="0"/>
                </a:rPr>
                <a:t>I</a:t>
              </a:r>
              <a:r>
                <a:rPr lang="en-CA" sz="1200" b="1" baseline="-25000" dirty="0" smtClean="0"/>
                <a:t>0 </a:t>
              </a:r>
              <a:r>
                <a:rPr lang="en-CA" sz="1200" b="1" dirty="0" smtClean="0"/>
                <a:t>- </a:t>
              </a:r>
              <a:r>
                <a:rPr lang="en-CA" sz="1200" b="1" dirty="0" smtClean="0">
                  <a:sym typeface="Symbol"/>
                </a:rPr>
                <a:t></a:t>
              </a:r>
              <a:r>
                <a:rPr lang="en-CA" sz="1200" b="1" baseline="-25000" dirty="0" smtClean="0"/>
                <a:t>1</a:t>
              </a:r>
              <a:endParaRPr lang="en-CA" sz="1200" b="1" dirty="0"/>
            </a:p>
          </p:txBody>
        </p:sp>
        <p:cxnSp>
          <p:nvCxnSpPr>
            <p:cNvPr id="61" name="Straight Arrow Connector 60"/>
            <p:cNvCxnSpPr/>
            <p:nvPr/>
          </p:nvCxnSpPr>
          <p:spPr>
            <a:xfrm>
              <a:off x="3253603" y="4041386"/>
              <a:ext cx="33492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63" name="Straight Arrow Connector 62"/>
            <p:cNvCxnSpPr/>
            <p:nvPr/>
          </p:nvCxnSpPr>
          <p:spPr>
            <a:xfrm>
              <a:off x="3245751" y="5175847"/>
              <a:ext cx="33492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72" name="Rectangle 71"/>
            <p:cNvSpPr/>
            <p:nvPr/>
          </p:nvSpPr>
          <p:spPr>
            <a:xfrm rot="16200000">
              <a:off x="5482160" y="3754392"/>
              <a:ext cx="408718"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a:t>
              </a:r>
              <a:r>
                <a:rPr lang="en-CA" sz="1200" b="1" baseline="-25000" dirty="0" smtClean="0">
                  <a:solidFill>
                    <a:schemeClr val="tx1"/>
                  </a:solidFill>
                </a:rPr>
                <a:t>3</a:t>
              </a:r>
              <a:r>
                <a:rPr lang="en-CA" sz="1200" b="1" dirty="0" smtClean="0">
                  <a:solidFill>
                    <a:schemeClr val="tx1"/>
                  </a:solidFill>
                </a:rPr>
                <a:t> </a:t>
              </a:r>
              <a:endParaRPr lang="en-CA" sz="1200" b="1" dirty="0">
                <a:solidFill>
                  <a:schemeClr val="tx1"/>
                </a:solidFill>
              </a:endParaRPr>
            </a:p>
          </p:txBody>
        </p:sp>
        <p:sp>
          <p:nvSpPr>
            <p:cNvPr id="77" name="Rectangle 76"/>
            <p:cNvSpPr/>
            <p:nvPr/>
          </p:nvSpPr>
          <p:spPr>
            <a:xfrm rot="16200000">
              <a:off x="5150839" y="4497527"/>
              <a:ext cx="1071362"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C</a:t>
              </a:r>
              <a:r>
                <a:rPr lang="en-CA" sz="1200" b="1" baseline="-25000" dirty="0" smtClean="0">
                  <a:solidFill>
                    <a:schemeClr val="tx1"/>
                  </a:solidFill>
                </a:rPr>
                <a:t>3</a:t>
              </a:r>
              <a:r>
                <a:rPr lang="en-CA" sz="1200" b="1" dirty="0" smtClean="0">
                  <a:solidFill>
                    <a:schemeClr val="tx1"/>
                  </a:solidFill>
                </a:rPr>
                <a:t> </a:t>
              </a:r>
              <a:endParaRPr lang="en-CA" sz="1200" b="1" dirty="0">
                <a:solidFill>
                  <a:schemeClr val="tx1"/>
                </a:solidFill>
              </a:endParaRPr>
            </a:p>
          </p:txBody>
        </p:sp>
        <p:sp>
          <p:nvSpPr>
            <p:cNvPr id="84" name="Rectangle 83"/>
            <p:cNvSpPr/>
            <p:nvPr/>
          </p:nvSpPr>
          <p:spPr>
            <a:xfrm rot="16200000">
              <a:off x="6441498" y="4498272"/>
              <a:ext cx="1085236"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C</a:t>
              </a:r>
              <a:r>
                <a:rPr lang="en-CA" sz="1200" b="1" baseline="-25000" dirty="0" smtClean="0">
                  <a:solidFill>
                    <a:schemeClr val="tx1"/>
                  </a:solidFill>
                </a:rPr>
                <a:t>3</a:t>
              </a:r>
              <a:r>
                <a:rPr lang="en-CA" sz="1200" b="1" dirty="0" smtClean="0">
                  <a:solidFill>
                    <a:schemeClr val="tx1"/>
                  </a:solidFill>
                </a:rPr>
                <a:t> </a:t>
              </a:r>
              <a:endParaRPr lang="en-CA" sz="1200" b="1" dirty="0">
                <a:solidFill>
                  <a:schemeClr val="tx1"/>
                </a:solidFill>
              </a:endParaRPr>
            </a:p>
          </p:txBody>
        </p:sp>
        <p:sp>
          <p:nvSpPr>
            <p:cNvPr id="85" name="Rectangle 84"/>
            <p:cNvSpPr/>
            <p:nvPr/>
          </p:nvSpPr>
          <p:spPr>
            <a:xfrm rot="16200000">
              <a:off x="6443045" y="3417680"/>
              <a:ext cx="1082141"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B</a:t>
              </a:r>
              <a:r>
                <a:rPr lang="en-CA" sz="1200" b="1" baseline="-25000" dirty="0" smtClean="0">
                  <a:solidFill>
                    <a:schemeClr val="tx1"/>
                  </a:solidFill>
                </a:rPr>
                <a:t>3</a:t>
              </a:r>
              <a:r>
                <a:rPr lang="en-CA" sz="1200" b="1" dirty="0" smtClean="0">
                  <a:solidFill>
                    <a:schemeClr val="tx1"/>
                  </a:solidFill>
                </a:rPr>
                <a:t> </a:t>
              </a:r>
              <a:endParaRPr lang="en-CA" sz="1200" b="1" dirty="0">
                <a:solidFill>
                  <a:schemeClr val="tx1"/>
                </a:solidFill>
              </a:endParaRPr>
            </a:p>
          </p:txBody>
        </p:sp>
        <p:cxnSp>
          <p:nvCxnSpPr>
            <p:cNvPr id="86" name="Straight Arrow Connector 85"/>
            <p:cNvCxnSpPr/>
            <p:nvPr/>
          </p:nvCxnSpPr>
          <p:spPr>
            <a:xfrm flipV="1">
              <a:off x="6495348" y="3021921"/>
              <a:ext cx="343455" cy="1089754"/>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87" name="Straight Arrow Connector 86"/>
            <p:cNvCxnSpPr/>
            <p:nvPr/>
          </p:nvCxnSpPr>
          <p:spPr>
            <a:xfrm flipV="1">
              <a:off x="6520337" y="5184457"/>
              <a:ext cx="318975" cy="1"/>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88" name="TextBox 87"/>
            <p:cNvSpPr txBox="1"/>
            <p:nvPr/>
          </p:nvSpPr>
          <p:spPr>
            <a:xfrm rot="16200000">
              <a:off x="5303558" y="3104969"/>
              <a:ext cx="822959" cy="276999"/>
            </a:xfrm>
            <a:prstGeom prst="rect">
              <a:avLst/>
            </a:prstGeom>
            <a:noFill/>
          </p:spPr>
          <p:txBody>
            <a:bodyPr wrap="square" rtlCol="0">
              <a:spAutoFit/>
            </a:bodyPr>
            <a:lstStyle/>
            <a:p>
              <a:pPr algn="ctr"/>
              <a:r>
                <a:rPr lang="en-CA" sz="1200" b="1" dirty="0" smtClean="0"/>
                <a:t>C</a:t>
              </a:r>
              <a:r>
                <a:rPr lang="en-CA" sz="1200" b="1" baseline="-25000" dirty="0" smtClean="0"/>
                <a:t>3</a:t>
              </a:r>
              <a:r>
                <a:rPr lang="en-CA" sz="1200" b="1" dirty="0" smtClean="0"/>
                <a:t> = </a:t>
              </a:r>
              <a:r>
                <a:rPr lang="en-CA" sz="1200" b="1" dirty="0" smtClean="0">
                  <a:latin typeface="Baskerville Old Face" panose="02020602080505020303" pitchFamily="18" charset="0"/>
                </a:rPr>
                <a:t>I</a:t>
              </a:r>
              <a:r>
                <a:rPr lang="en-CA" sz="1200" b="1" baseline="-25000" dirty="0" smtClean="0"/>
                <a:t>2 </a:t>
              </a:r>
              <a:r>
                <a:rPr lang="en-CA" sz="1200" b="1" dirty="0" smtClean="0"/>
                <a:t>- </a:t>
              </a:r>
              <a:r>
                <a:rPr lang="en-CA" sz="1200" b="1" dirty="0" smtClean="0">
                  <a:sym typeface="Symbol"/>
                </a:rPr>
                <a:t></a:t>
              </a:r>
              <a:r>
                <a:rPr lang="en-CA" sz="1200" b="1" baseline="-25000" dirty="0" smtClean="0"/>
                <a:t>3</a:t>
              </a:r>
              <a:endParaRPr lang="en-CA" sz="1200" b="1" dirty="0"/>
            </a:p>
          </p:txBody>
        </p:sp>
        <p:cxnSp>
          <p:nvCxnSpPr>
            <p:cNvPr id="89" name="Straight Arrow Connector 88"/>
            <p:cNvCxnSpPr/>
            <p:nvPr/>
          </p:nvCxnSpPr>
          <p:spPr>
            <a:xfrm>
              <a:off x="5184845" y="3700278"/>
              <a:ext cx="33492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90" name="Straight Arrow Connector 89"/>
            <p:cNvCxnSpPr/>
            <p:nvPr/>
          </p:nvCxnSpPr>
          <p:spPr>
            <a:xfrm>
              <a:off x="5206284" y="5178171"/>
              <a:ext cx="33492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95" name="Right Brace 94"/>
            <p:cNvSpPr/>
            <p:nvPr/>
          </p:nvSpPr>
          <p:spPr>
            <a:xfrm rot="5400000">
              <a:off x="4616136" y="5506826"/>
              <a:ext cx="182486" cy="954932"/>
            </a:xfrm>
            <a:prstGeom prst="rightBrace">
              <a:avLst>
                <a:gd name="adj1" fmla="val 7515"/>
                <a:gd name="adj2" fmla="val 48759"/>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96" name="TextBox 95"/>
            <p:cNvSpPr txBox="1"/>
            <p:nvPr/>
          </p:nvSpPr>
          <p:spPr>
            <a:xfrm>
              <a:off x="4507113" y="5934295"/>
              <a:ext cx="385428" cy="369332"/>
            </a:xfrm>
            <a:prstGeom prst="rect">
              <a:avLst/>
            </a:prstGeom>
            <a:noFill/>
          </p:spPr>
          <p:txBody>
            <a:bodyPr wrap="square" rtlCol="0">
              <a:spAutoFit/>
            </a:bodyPr>
            <a:lstStyle/>
            <a:p>
              <a:r>
                <a:rPr lang="en-CA" b="1" dirty="0" smtClean="0">
                  <a:latin typeface="Arial" panose="020B0604020202020204" pitchFamily="34" charset="0"/>
                  <a:cs typeface="Arial" panose="020B0604020202020204" pitchFamily="34" charset="0"/>
                </a:rPr>
                <a:t>t</a:t>
              </a:r>
              <a:r>
                <a:rPr lang="en-CA" b="1" baseline="-25000" dirty="0" smtClean="0">
                  <a:latin typeface="Arial" panose="020B0604020202020204" pitchFamily="34" charset="0"/>
                  <a:cs typeface="Arial" panose="020B0604020202020204" pitchFamily="34" charset="0"/>
                </a:rPr>
                <a:t>2</a:t>
              </a:r>
              <a:r>
                <a:rPr lang="en-CA" b="1" dirty="0" smtClean="0">
                  <a:latin typeface="Arial" panose="020B0604020202020204" pitchFamily="34" charset="0"/>
                  <a:cs typeface="Arial" panose="020B0604020202020204" pitchFamily="34" charset="0"/>
                </a:rPr>
                <a:t> </a:t>
              </a:r>
              <a:endParaRPr lang="en-CA" b="1" dirty="0">
                <a:latin typeface="Arial" panose="020B0604020202020204" pitchFamily="34" charset="0"/>
                <a:cs typeface="Arial" panose="020B0604020202020204" pitchFamily="34" charset="0"/>
              </a:endParaRPr>
            </a:p>
          </p:txBody>
        </p:sp>
        <p:sp>
          <p:nvSpPr>
            <p:cNvPr id="97" name="Right Brace 96"/>
            <p:cNvSpPr/>
            <p:nvPr/>
          </p:nvSpPr>
          <p:spPr>
            <a:xfrm rot="5400000">
              <a:off x="6546513" y="5506923"/>
              <a:ext cx="191385" cy="945834"/>
            </a:xfrm>
            <a:prstGeom prst="rightBrace">
              <a:avLst>
                <a:gd name="adj1" fmla="val 7515"/>
                <a:gd name="adj2" fmla="val 48759"/>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98" name="TextBox 97"/>
            <p:cNvSpPr txBox="1"/>
            <p:nvPr/>
          </p:nvSpPr>
          <p:spPr>
            <a:xfrm>
              <a:off x="6452365" y="5946661"/>
              <a:ext cx="405120" cy="369332"/>
            </a:xfrm>
            <a:prstGeom prst="rect">
              <a:avLst/>
            </a:prstGeom>
            <a:noFill/>
          </p:spPr>
          <p:txBody>
            <a:bodyPr wrap="square" rtlCol="0">
              <a:spAutoFit/>
            </a:bodyPr>
            <a:lstStyle/>
            <a:p>
              <a:r>
                <a:rPr lang="en-CA" b="1" dirty="0" smtClean="0">
                  <a:latin typeface="Arial" panose="020B0604020202020204" pitchFamily="34" charset="0"/>
                  <a:cs typeface="Arial" panose="020B0604020202020204" pitchFamily="34" charset="0"/>
                </a:rPr>
                <a:t>t</a:t>
              </a:r>
              <a:r>
                <a:rPr lang="en-CA" b="1" baseline="-25000" dirty="0" smtClean="0">
                  <a:latin typeface="Arial" panose="020B0604020202020204" pitchFamily="34" charset="0"/>
                  <a:cs typeface="Arial" panose="020B0604020202020204" pitchFamily="34" charset="0"/>
                </a:rPr>
                <a:t>3</a:t>
              </a:r>
              <a:r>
                <a:rPr lang="en-CA" b="1" dirty="0" smtClean="0">
                  <a:latin typeface="Arial" panose="020B0604020202020204" pitchFamily="34" charset="0"/>
                  <a:cs typeface="Arial" panose="020B0604020202020204" pitchFamily="34" charset="0"/>
                </a:rPr>
                <a:t> </a:t>
              </a:r>
              <a:endParaRPr lang="en-CA" b="1" dirty="0">
                <a:latin typeface="Arial" panose="020B0604020202020204" pitchFamily="34" charset="0"/>
                <a:cs typeface="Arial" panose="020B0604020202020204" pitchFamily="34" charset="0"/>
              </a:endParaRPr>
            </a:p>
          </p:txBody>
        </p:sp>
        <p:sp>
          <p:nvSpPr>
            <p:cNvPr id="99" name="TextBox 98"/>
            <p:cNvSpPr txBox="1"/>
            <p:nvPr/>
          </p:nvSpPr>
          <p:spPr>
            <a:xfrm>
              <a:off x="4502606" y="4588895"/>
              <a:ext cx="416034" cy="276999"/>
            </a:xfrm>
            <a:prstGeom prst="rect">
              <a:avLst/>
            </a:prstGeom>
            <a:noFill/>
          </p:spPr>
          <p:txBody>
            <a:bodyPr wrap="square" rtlCol="0">
              <a:spAutoFit/>
            </a:bodyPr>
            <a:lstStyle/>
            <a:p>
              <a:r>
                <a:rPr lang="en-CA" sz="1200" dirty="0" smtClean="0">
                  <a:latin typeface="Script MT Bold"/>
                  <a:sym typeface="Symbol"/>
                </a:rPr>
                <a:t>R</a:t>
              </a:r>
              <a:r>
                <a:rPr lang="en-CA" sz="1200" b="1" baseline="-25000" dirty="0" smtClean="0">
                  <a:latin typeface="Arial" panose="020B0604020202020204" pitchFamily="34" charset="0"/>
                  <a:cs typeface="Arial" panose="020B0604020202020204" pitchFamily="34" charset="0"/>
                  <a:sym typeface="Symbol"/>
                </a:rPr>
                <a:t>2</a:t>
              </a:r>
              <a:endParaRPr lang="en-CA" sz="1200" b="1" baseline="-25000" dirty="0">
                <a:latin typeface="Arial" panose="020B0604020202020204" pitchFamily="34" charset="0"/>
                <a:cs typeface="Arial" panose="020B0604020202020204" pitchFamily="34" charset="0"/>
              </a:endParaRPr>
            </a:p>
          </p:txBody>
        </p:sp>
        <p:sp>
          <p:nvSpPr>
            <p:cNvPr id="100" name="TextBox 99"/>
            <p:cNvSpPr txBox="1"/>
            <p:nvPr/>
          </p:nvSpPr>
          <p:spPr>
            <a:xfrm>
              <a:off x="6462149" y="4480925"/>
              <a:ext cx="416034" cy="276999"/>
            </a:xfrm>
            <a:prstGeom prst="rect">
              <a:avLst/>
            </a:prstGeom>
            <a:noFill/>
          </p:spPr>
          <p:txBody>
            <a:bodyPr wrap="square" rtlCol="0">
              <a:spAutoFit/>
            </a:bodyPr>
            <a:lstStyle/>
            <a:p>
              <a:r>
                <a:rPr lang="en-CA" sz="1200" dirty="0" smtClean="0">
                  <a:latin typeface="Script MT Bold"/>
                  <a:sym typeface="Symbol"/>
                </a:rPr>
                <a:t>R3</a:t>
              </a:r>
              <a:endParaRPr lang="en-CA" sz="1200" b="1" baseline="-25000" dirty="0">
                <a:latin typeface="Arial" panose="020B0604020202020204" pitchFamily="34" charset="0"/>
                <a:cs typeface="Arial" panose="020B0604020202020204" pitchFamily="34" charset="0"/>
              </a:endParaRPr>
            </a:p>
          </p:txBody>
        </p:sp>
        <p:cxnSp>
          <p:nvCxnSpPr>
            <p:cNvPr id="10" name="Straight Connector 9"/>
            <p:cNvCxnSpPr>
              <a:endCxn id="19" idx="2"/>
            </p:cNvCxnSpPr>
            <p:nvPr/>
          </p:nvCxnSpPr>
          <p:spPr>
            <a:xfrm flipH="1">
              <a:off x="985482" y="5190223"/>
              <a:ext cx="5318" cy="720215"/>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01" name="Straight Connector 100"/>
            <p:cNvCxnSpPr/>
            <p:nvPr/>
          </p:nvCxnSpPr>
          <p:spPr>
            <a:xfrm flipH="1">
              <a:off x="1285344" y="5176932"/>
              <a:ext cx="5318" cy="720215"/>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a:endCxn id="47" idx="2"/>
            </p:cNvCxnSpPr>
            <p:nvPr/>
          </p:nvCxnSpPr>
          <p:spPr>
            <a:xfrm flipH="1">
              <a:off x="2269217" y="4800876"/>
              <a:ext cx="5318" cy="1094306"/>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a:endCxn id="47" idx="0"/>
            </p:cNvCxnSpPr>
            <p:nvPr/>
          </p:nvCxnSpPr>
          <p:spPr>
            <a:xfrm flipH="1">
              <a:off x="3209733" y="4784681"/>
              <a:ext cx="5318" cy="1110501"/>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a:endCxn id="95" idx="2"/>
            </p:cNvCxnSpPr>
            <p:nvPr/>
          </p:nvCxnSpPr>
          <p:spPr>
            <a:xfrm>
              <a:off x="4229913" y="4536366"/>
              <a:ext cx="0" cy="1356683"/>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05" name="Straight Connector 104"/>
            <p:cNvCxnSpPr>
              <a:endCxn id="95" idx="0"/>
            </p:cNvCxnSpPr>
            <p:nvPr/>
          </p:nvCxnSpPr>
          <p:spPr>
            <a:xfrm>
              <a:off x="5165087" y="4386441"/>
              <a:ext cx="19758" cy="150660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06" name="Straight Connector 105"/>
            <p:cNvCxnSpPr/>
            <p:nvPr/>
          </p:nvCxnSpPr>
          <p:spPr>
            <a:xfrm flipH="1">
              <a:off x="6181165" y="4536366"/>
              <a:ext cx="11259" cy="1347782"/>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07" name="Straight Connector 106"/>
            <p:cNvCxnSpPr/>
            <p:nvPr/>
          </p:nvCxnSpPr>
          <p:spPr>
            <a:xfrm>
              <a:off x="7121061" y="3988201"/>
              <a:ext cx="0" cy="1895947"/>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983781" y="5554923"/>
              <a:ext cx="6145647" cy="298095"/>
            </a:xfrm>
            <a:prstGeom prst="rect">
              <a:avLst/>
            </a:prstGeom>
            <a:solidFill>
              <a:schemeClr val="accent2">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smtClean="0">
                  <a:solidFill>
                    <a:schemeClr val="tx1"/>
                  </a:solidFill>
                </a:rPr>
                <a:t>HEAT SINK</a:t>
              </a:r>
              <a:endParaRPr lang="en-CA" b="1" dirty="0">
                <a:solidFill>
                  <a:schemeClr val="tx1"/>
                </a:solidFill>
              </a:endParaRPr>
            </a:p>
          </p:txBody>
        </p:sp>
        <p:sp>
          <p:nvSpPr>
            <p:cNvPr id="71" name="Rectangle 70"/>
            <p:cNvSpPr/>
            <p:nvPr/>
          </p:nvSpPr>
          <p:spPr>
            <a:xfrm rot="16200000">
              <a:off x="4005735" y="4670470"/>
              <a:ext cx="738978"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C</a:t>
              </a:r>
              <a:r>
                <a:rPr lang="en-CA" sz="1200" b="1" baseline="-25000" dirty="0" smtClean="0">
                  <a:solidFill>
                    <a:schemeClr val="tx1"/>
                  </a:solidFill>
                </a:rPr>
                <a:t>2</a:t>
              </a:r>
              <a:r>
                <a:rPr lang="en-CA" sz="1200" b="1" dirty="0" smtClean="0">
                  <a:solidFill>
                    <a:schemeClr val="tx1"/>
                  </a:solidFill>
                </a:rPr>
                <a:t> </a:t>
              </a:r>
              <a:endParaRPr lang="en-CA" sz="1200" b="1" dirty="0">
                <a:solidFill>
                  <a:schemeClr val="tx1"/>
                </a:solidFill>
              </a:endParaRPr>
            </a:p>
          </p:txBody>
        </p:sp>
        <p:sp>
          <p:nvSpPr>
            <p:cNvPr id="81" name="Rectangle 80"/>
            <p:cNvSpPr/>
            <p:nvPr/>
          </p:nvSpPr>
          <p:spPr>
            <a:xfrm rot="16200000">
              <a:off x="5798785" y="4503335"/>
              <a:ext cx="1073944" cy="2906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C</a:t>
              </a:r>
              <a:r>
                <a:rPr lang="en-CA" sz="1200" b="1" baseline="-25000" dirty="0" smtClean="0">
                  <a:solidFill>
                    <a:schemeClr val="tx1"/>
                  </a:solidFill>
                </a:rPr>
                <a:t>3</a:t>
              </a:r>
              <a:r>
                <a:rPr lang="en-CA" sz="1200" b="1" dirty="0" smtClean="0">
                  <a:solidFill>
                    <a:schemeClr val="tx1"/>
                  </a:solidFill>
                </a:rPr>
                <a:t> </a:t>
              </a:r>
              <a:endParaRPr lang="en-CA" sz="1200" b="1" dirty="0">
                <a:solidFill>
                  <a:schemeClr val="tx1"/>
                </a:solidFill>
              </a:endParaRPr>
            </a:p>
          </p:txBody>
        </p:sp>
        <p:sp>
          <p:nvSpPr>
            <p:cNvPr id="113" name="TextBox 112"/>
            <p:cNvSpPr txBox="1"/>
            <p:nvPr/>
          </p:nvSpPr>
          <p:spPr>
            <a:xfrm rot="16200000">
              <a:off x="4378330" y="2819259"/>
              <a:ext cx="1290505" cy="461665"/>
            </a:xfrm>
            <a:prstGeom prst="rect">
              <a:avLst/>
            </a:prstGeom>
            <a:noFill/>
          </p:spPr>
          <p:txBody>
            <a:bodyPr wrap="square" rtlCol="0">
              <a:spAutoFit/>
            </a:bodyPr>
            <a:lstStyle/>
            <a:p>
              <a:r>
                <a:rPr lang="en-CA" sz="1200" b="1" dirty="0" smtClean="0">
                  <a:latin typeface="Baskerville Old Face" panose="02020602080505020303" pitchFamily="18" charset="0"/>
                </a:rPr>
                <a:t>I</a:t>
              </a:r>
              <a:r>
                <a:rPr lang="en-CA" sz="1200" b="1" baseline="-25000" dirty="0" smtClean="0"/>
                <a:t>2 </a:t>
              </a:r>
              <a:r>
                <a:rPr lang="en-CA" sz="1200" b="1" dirty="0" smtClean="0"/>
                <a:t>= </a:t>
              </a:r>
              <a:r>
                <a:rPr lang="en-CA" sz="1200" dirty="0" smtClean="0">
                  <a:latin typeface="Script MT Bold"/>
                  <a:sym typeface="Symbol"/>
                </a:rPr>
                <a:t>R</a:t>
              </a:r>
              <a:r>
                <a:rPr lang="en-CA" sz="1200" b="1" baseline="-25000" dirty="0" smtClean="0">
                  <a:latin typeface="Arial" panose="020B0604020202020204" pitchFamily="34" charset="0"/>
                  <a:cs typeface="Arial" panose="020B0604020202020204" pitchFamily="34" charset="0"/>
                  <a:sym typeface="Symbol"/>
                </a:rPr>
                <a:t>2</a:t>
              </a:r>
              <a:r>
                <a:rPr lang="en-CA" sz="1200" b="1" dirty="0" smtClean="0"/>
                <a:t>C</a:t>
              </a:r>
              <a:r>
                <a:rPr lang="en-CA" sz="1200" b="1" baseline="-25000" dirty="0" smtClean="0"/>
                <a:t>2 </a:t>
              </a:r>
            </a:p>
            <a:p>
              <a:r>
                <a:rPr lang="en-CA" sz="1200" b="1" baseline="-25000" dirty="0"/>
                <a:t> </a:t>
              </a:r>
              <a:r>
                <a:rPr lang="en-CA" sz="1200" b="1" baseline="-25000" dirty="0" smtClean="0"/>
                <a:t>     </a:t>
              </a:r>
              <a:r>
                <a:rPr lang="en-CA" sz="1200" b="1" dirty="0" smtClean="0"/>
                <a:t>= C</a:t>
              </a:r>
              <a:r>
                <a:rPr lang="en-CA" sz="1200" b="1" baseline="-25000" dirty="0" smtClean="0"/>
                <a:t>2 </a:t>
              </a:r>
              <a:r>
                <a:rPr lang="en-CA" sz="1200" b="1" dirty="0" smtClean="0"/>
                <a:t>+ B</a:t>
              </a:r>
              <a:r>
                <a:rPr lang="en-CA" sz="1200" b="1" baseline="-25000" dirty="0" smtClean="0"/>
                <a:t>2</a:t>
              </a:r>
              <a:r>
                <a:rPr lang="en-CA" sz="1200" b="1" dirty="0" smtClean="0"/>
                <a:t> </a:t>
              </a:r>
              <a:endParaRPr lang="en-CA" sz="1200" b="1" dirty="0"/>
            </a:p>
          </p:txBody>
        </p:sp>
        <p:sp>
          <p:nvSpPr>
            <p:cNvPr id="114" name="TextBox 113"/>
            <p:cNvSpPr txBox="1"/>
            <p:nvPr/>
          </p:nvSpPr>
          <p:spPr>
            <a:xfrm rot="16200000">
              <a:off x="6551278" y="2349985"/>
              <a:ext cx="865674" cy="461665"/>
            </a:xfrm>
            <a:prstGeom prst="rect">
              <a:avLst/>
            </a:prstGeom>
            <a:noFill/>
          </p:spPr>
          <p:txBody>
            <a:bodyPr wrap="square" rtlCol="0">
              <a:spAutoFit/>
            </a:bodyPr>
            <a:lstStyle/>
            <a:p>
              <a:r>
                <a:rPr lang="en-CA" sz="1200" b="1" dirty="0" smtClean="0">
                  <a:latin typeface="Baskerville Old Face" panose="02020602080505020303" pitchFamily="18" charset="0"/>
                </a:rPr>
                <a:t>I</a:t>
              </a:r>
              <a:r>
                <a:rPr lang="en-CA" sz="1200" b="1" baseline="-25000" dirty="0" smtClean="0"/>
                <a:t>3 </a:t>
              </a:r>
              <a:r>
                <a:rPr lang="en-CA" sz="1200" b="1" dirty="0" smtClean="0"/>
                <a:t>= </a:t>
              </a:r>
              <a:r>
                <a:rPr lang="en-CA" sz="1200" dirty="0" smtClean="0">
                  <a:latin typeface="Script MT Bold"/>
                  <a:sym typeface="Symbol"/>
                </a:rPr>
                <a:t>R</a:t>
              </a:r>
              <a:r>
                <a:rPr lang="en-CA" sz="1200" b="1" baseline="-25000" dirty="0" smtClean="0">
                  <a:latin typeface="Arial" panose="020B0604020202020204" pitchFamily="34" charset="0"/>
                  <a:cs typeface="Arial" panose="020B0604020202020204" pitchFamily="34" charset="0"/>
                  <a:sym typeface="Symbol"/>
                </a:rPr>
                <a:t>1</a:t>
              </a:r>
              <a:r>
                <a:rPr lang="en-CA" sz="1200" b="1" dirty="0" smtClean="0"/>
                <a:t>C</a:t>
              </a:r>
              <a:r>
                <a:rPr lang="en-CA" sz="1200" b="1" baseline="-25000" dirty="0" smtClean="0"/>
                <a:t>3 </a:t>
              </a:r>
            </a:p>
            <a:p>
              <a:r>
                <a:rPr lang="en-CA" sz="1200" b="1" baseline="-25000" dirty="0"/>
                <a:t> </a:t>
              </a:r>
              <a:r>
                <a:rPr lang="en-CA" sz="1200" b="1" baseline="-25000" dirty="0" smtClean="0"/>
                <a:t>     </a:t>
              </a:r>
              <a:r>
                <a:rPr lang="en-CA" sz="1200" b="1" dirty="0" smtClean="0"/>
                <a:t>= C</a:t>
              </a:r>
              <a:r>
                <a:rPr lang="en-CA" sz="1200" b="1" baseline="-25000" dirty="0" smtClean="0"/>
                <a:t>3 </a:t>
              </a:r>
              <a:r>
                <a:rPr lang="en-CA" sz="1200" b="1" dirty="0" smtClean="0"/>
                <a:t>+ B</a:t>
              </a:r>
              <a:r>
                <a:rPr lang="en-CA" sz="1200" b="1" baseline="-25000" dirty="0" smtClean="0"/>
                <a:t>3</a:t>
              </a:r>
              <a:r>
                <a:rPr lang="en-CA" sz="1200" b="1" dirty="0" smtClean="0"/>
                <a:t> </a:t>
              </a:r>
              <a:endParaRPr lang="en-CA" sz="1200" b="1" dirty="0"/>
            </a:p>
          </p:txBody>
        </p:sp>
        <p:sp>
          <p:nvSpPr>
            <p:cNvPr id="115" name="Rounded Rectangle 114"/>
            <p:cNvSpPr/>
            <p:nvPr/>
          </p:nvSpPr>
          <p:spPr>
            <a:xfrm>
              <a:off x="940465" y="1606537"/>
              <a:ext cx="6174657" cy="311316"/>
            </a:xfrm>
            <a:prstGeom prst="roundRect">
              <a:avLst/>
            </a:prstGeom>
            <a:solidFill>
              <a:schemeClr val="accent3">
                <a:lumMod val="40000"/>
                <a:lumOff val="60000"/>
              </a:schemeClr>
            </a:solidFill>
            <a:ln w="57150">
              <a:solidFill>
                <a:schemeClr val="accent3">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a:solidFill>
                    <a:schemeClr val="tx1"/>
                  </a:solidFill>
                </a:rPr>
                <a:t>E</a:t>
              </a:r>
              <a:r>
                <a:rPr lang="en-CA" b="1" dirty="0" smtClean="0">
                  <a:solidFill>
                    <a:schemeClr val="tx1"/>
                  </a:solidFill>
                </a:rPr>
                <a:t>nergy Source</a:t>
              </a:r>
              <a:endParaRPr lang="en-CA" b="1" dirty="0">
                <a:solidFill>
                  <a:schemeClr val="tx1"/>
                </a:solidFill>
              </a:endParaRPr>
            </a:p>
          </p:txBody>
        </p:sp>
        <p:cxnSp>
          <p:nvCxnSpPr>
            <p:cNvPr id="116" name="Straight Arrow Connector 115"/>
            <p:cNvCxnSpPr/>
            <p:nvPr/>
          </p:nvCxnSpPr>
          <p:spPr>
            <a:xfrm>
              <a:off x="2723183" y="1917853"/>
              <a:ext cx="0" cy="2426535"/>
            </a:xfrm>
            <a:prstGeom prst="straightConnector1">
              <a:avLst/>
            </a:prstGeom>
            <a:ln w="38100">
              <a:solidFill>
                <a:srgbClr val="FF0000"/>
              </a:solidFill>
              <a:headEnd type="diamo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117" name="Straight Arrow Connector 116"/>
            <p:cNvCxnSpPr/>
            <p:nvPr/>
          </p:nvCxnSpPr>
          <p:spPr>
            <a:xfrm>
              <a:off x="2405527" y="5151371"/>
              <a:ext cx="2968" cy="552599"/>
            </a:xfrm>
            <a:prstGeom prst="straightConnector1">
              <a:avLst/>
            </a:prstGeom>
            <a:ln w="38100">
              <a:solidFill>
                <a:srgbClr val="FF0000"/>
              </a:solidFill>
              <a:headEnd type="diamond" w="lg" len="lg"/>
              <a:tailEnd type="triangle" w="lg" len="lg"/>
            </a:ln>
          </p:spPr>
          <p:style>
            <a:lnRef idx="1">
              <a:schemeClr val="accent1"/>
            </a:lnRef>
            <a:fillRef idx="0">
              <a:schemeClr val="accent1"/>
            </a:fillRef>
            <a:effectRef idx="0">
              <a:schemeClr val="accent1"/>
            </a:effectRef>
            <a:fontRef idx="minor">
              <a:schemeClr val="tx1"/>
            </a:fontRef>
          </p:style>
        </p:cxnSp>
        <p:sp>
          <p:nvSpPr>
            <p:cNvPr id="118" name="Freeform 117"/>
            <p:cNvSpPr/>
            <p:nvPr/>
          </p:nvSpPr>
          <p:spPr>
            <a:xfrm>
              <a:off x="1409755" y="4526440"/>
              <a:ext cx="241222" cy="1151483"/>
            </a:xfrm>
            <a:custGeom>
              <a:avLst/>
              <a:gdLst>
                <a:gd name="connsiteX0" fmla="*/ 253913 w 253913"/>
                <a:gd name="connsiteY0" fmla="*/ 33214 h 1301032"/>
                <a:gd name="connsiteX1" fmla="*/ 18301 w 253913"/>
                <a:gd name="connsiteY1" fmla="*/ 162240 h 1301032"/>
                <a:gd name="connsiteX2" fmla="*/ 12691 w 253913"/>
                <a:gd name="connsiteY2" fmla="*/ 1301032 h 1301032"/>
                <a:gd name="connsiteX0" fmla="*/ 253913 w 253913"/>
                <a:gd name="connsiteY0" fmla="*/ 10259 h 1278077"/>
                <a:gd name="connsiteX1" fmla="*/ 18301 w 253913"/>
                <a:gd name="connsiteY1" fmla="*/ 262701 h 1278077"/>
                <a:gd name="connsiteX2" fmla="*/ 12691 w 253913"/>
                <a:gd name="connsiteY2" fmla="*/ 1278077 h 1278077"/>
                <a:gd name="connsiteX0" fmla="*/ 241222 w 241222"/>
                <a:gd name="connsiteY0" fmla="*/ 12013 h 1279831"/>
                <a:gd name="connsiteX1" fmla="*/ 5610 w 241222"/>
                <a:gd name="connsiteY1" fmla="*/ 264455 h 1279831"/>
                <a:gd name="connsiteX2" fmla="*/ 0 w 241222"/>
                <a:gd name="connsiteY2" fmla="*/ 1279831 h 1279831"/>
                <a:gd name="connsiteX0" fmla="*/ 241222 w 241222"/>
                <a:gd name="connsiteY0" fmla="*/ 106 h 1267924"/>
                <a:gd name="connsiteX1" fmla="*/ 5610 w 241222"/>
                <a:gd name="connsiteY1" fmla="*/ 252548 h 1267924"/>
                <a:gd name="connsiteX2" fmla="*/ 0 w 241222"/>
                <a:gd name="connsiteY2" fmla="*/ 1267924 h 1267924"/>
              </a:gdLst>
              <a:ahLst/>
              <a:cxnLst>
                <a:cxn ang="0">
                  <a:pos x="connsiteX0" y="connsiteY0"/>
                </a:cxn>
                <a:cxn ang="0">
                  <a:pos x="connsiteX1" y="connsiteY1"/>
                </a:cxn>
                <a:cxn ang="0">
                  <a:pos x="connsiteX2" y="connsiteY2"/>
                </a:cxn>
              </a:cxnLst>
              <a:rect l="l" t="t" r="r" b="b"/>
              <a:pathLst>
                <a:path w="241222" h="1267924">
                  <a:moveTo>
                    <a:pt x="241222" y="106"/>
                  </a:moveTo>
                  <a:cubicBezTo>
                    <a:pt x="81811" y="-1764"/>
                    <a:pt x="12155" y="18805"/>
                    <a:pt x="5610" y="252548"/>
                  </a:cubicBezTo>
                  <a:cubicBezTo>
                    <a:pt x="-935" y="486291"/>
                    <a:pt x="4675" y="1076255"/>
                    <a:pt x="0" y="1267924"/>
                  </a:cubicBezTo>
                </a:path>
              </a:pathLst>
            </a:custGeom>
            <a:noFill/>
            <a:ln w="38100">
              <a:solidFill>
                <a:srgbClr val="FF0000"/>
              </a:solidFill>
              <a:headEnd type="diamond" w="lg" len="lg"/>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9" name="Straight Arrow Connector 118"/>
            <p:cNvCxnSpPr/>
            <p:nvPr/>
          </p:nvCxnSpPr>
          <p:spPr>
            <a:xfrm>
              <a:off x="4373740" y="5176642"/>
              <a:ext cx="2968" cy="552599"/>
            </a:xfrm>
            <a:prstGeom prst="straightConnector1">
              <a:avLst/>
            </a:prstGeom>
            <a:ln w="38100">
              <a:solidFill>
                <a:srgbClr val="FF0000"/>
              </a:solidFill>
              <a:headEnd type="diamond" w="lg" len="lg"/>
              <a:tailEnd type="triangle" w="lg" len="lg"/>
            </a:ln>
          </p:spPr>
          <p:style>
            <a:lnRef idx="1">
              <a:schemeClr val="accent1"/>
            </a:lnRef>
            <a:fillRef idx="0">
              <a:schemeClr val="accent1"/>
            </a:fillRef>
            <a:effectRef idx="0">
              <a:schemeClr val="accent1"/>
            </a:effectRef>
            <a:fontRef idx="minor">
              <a:schemeClr val="tx1"/>
            </a:fontRef>
          </p:style>
        </p:cxnSp>
        <p:sp>
          <p:nvSpPr>
            <p:cNvPr id="120" name="Freeform 119"/>
            <p:cNvSpPr/>
            <p:nvPr/>
          </p:nvSpPr>
          <p:spPr>
            <a:xfrm>
              <a:off x="3377968" y="4551711"/>
              <a:ext cx="241222" cy="1151483"/>
            </a:xfrm>
            <a:custGeom>
              <a:avLst/>
              <a:gdLst>
                <a:gd name="connsiteX0" fmla="*/ 253913 w 253913"/>
                <a:gd name="connsiteY0" fmla="*/ 33214 h 1301032"/>
                <a:gd name="connsiteX1" fmla="*/ 18301 w 253913"/>
                <a:gd name="connsiteY1" fmla="*/ 162240 h 1301032"/>
                <a:gd name="connsiteX2" fmla="*/ 12691 w 253913"/>
                <a:gd name="connsiteY2" fmla="*/ 1301032 h 1301032"/>
                <a:gd name="connsiteX0" fmla="*/ 253913 w 253913"/>
                <a:gd name="connsiteY0" fmla="*/ 10259 h 1278077"/>
                <a:gd name="connsiteX1" fmla="*/ 18301 w 253913"/>
                <a:gd name="connsiteY1" fmla="*/ 262701 h 1278077"/>
                <a:gd name="connsiteX2" fmla="*/ 12691 w 253913"/>
                <a:gd name="connsiteY2" fmla="*/ 1278077 h 1278077"/>
                <a:gd name="connsiteX0" fmla="*/ 241222 w 241222"/>
                <a:gd name="connsiteY0" fmla="*/ 12013 h 1279831"/>
                <a:gd name="connsiteX1" fmla="*/ 5610 w 241222"/>
                <a:gd name="connsiteY1" fmla="*/ 264455 h 1279831"/>
                <a:gd name="connsiteX2" fmla="*/ 0 w 241222"/>
                <a:gd name="connsiteY2" fmla="*/ 1279831 h 1279831"/>
                <a:gd name="connsiteX0" fmla="*/ 241222 w 241222"/>
                <a:gd name="connsiteY0" fmla="*/ 106 h 1267924"/>
                <a:gd name="connsiteX1" fmla="*/ 5610 w 241222"/>
                <a:gd name="connsiteY1" fmla="*/ 252548 h 1267924"/>
                <a:gd name="connsiteX2" fmla="*/ 0 w 241222"/>
                <a:gd name="connsiteY2" fmla="*/ 1267924 h 1267924"/>
              </a:gdLst>
              <a:ahLst/>
              <a:cxnLst>
                <a:cxn ang="0">
                  <a:pos x="connsiteX0" y="connsiteY0"/>
                </a:cxn>
                <a:cxn ang="0">
                  <a:pos x="connsiteX1" y="connsiteY1"/>
                </a:cxn>
                <a:cxn ang="0">
                  <a:pos x="connsiteX2" y="connsiteY2"/>
                </a:cxn>
              </a:cxnLst>
              <a:rect l="l" t="t" r="r" b="b"/>
              <a:pathLst>
                <a:path w="241222" h="1267924">
                  <a:moveTo>
                    <a:pt x="241222" y="106"/>
                  </a:moveTo>
                  <a:cubicBezTo>
                    <a:pt x="81811" y="-1764"/>
                    <a:pt x="12155" y="18805"/>
                    <a:pt x="5610" y="252548"/>
                  </a:cubicBezTo>
                  <a:cubicBezTo>
                    <a:pt x="-935" y="486291"/>
                    <a:pt x="4675" y="1076255"/>
                    <a:pt x="0" y="1267924"/>
                  </a:cubicBezTo>
                </a:path>
              </a:pathLst>
            </a:custGeom>
            <a:noFill/>
            <a:ln w="38100">
              <a:solidFill>
                <a:srgbClr val="FF0000"/>
              </a:solidFill>
              <a:headEnd type="diamond" w="lg" len="lg"/>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1" name="Straight Arrow Connector 120"/>
            <p:cNvCxnSpPr/>
            <p:nvPr/>
          </p:nvCxnSpPr>
          <p:spPr>
            <a:xfrm>
              <a:off x="6341953" y="5201913"/>
              <a:ext cx="2968" cy="552599"/>
            </a:xfrm>
            <a:prstGeom prst="straightConnector1">
              <a:avLst/>
            </a:prstGeom>
            <a:ln w="38100">
              <a:solidFill>
                <a:srgbClr val="FF0000"/>
              </a:solidFill>
              <a:headEnd type="diamond" w="lg" len="lg"/>
              <a:tailEnd type="triangle" w="lg" len="lg"/>
            </a:ln>
          </p:spPr>
          <p:style>
            <a:lnRef idx="1">
              <a:schemeClr val="accent1"/>
            </a:lnRef>
            <a:fillRef idx="0">
              <a:schemeClr val="accent1"/>
            </a:fillRef>
            <a:effectRef idx="0">
              <a:schemeClr val="accent1"/>
            </a:effectRef>
            <a:fontRef idx="minor">
              <a:schemeClr val="tx1"/>
            </a:fontRef>
          </p:style>
        </p:cxnSp>
        <p:sp>
          <p:nvSpPr>
            <p:cNvPr id="122" name="Freeform 121"/>
            <p:cNvSpPr/>
            <p:nvPr/>
          </p:nvSpPr>
          <p:spPr>
            <a:xfrm>
              <a:off x="5346181" y="4576982"/>
              <a:ext cx="241222" cy="1151483"/>
            </a:xfrm>
            <a:custGeom>
              <a:avLst/>
              <a:gdLst>
                <a:gd name="connsiteX0" fmla="*/ 253913 w 253913"/>
                <a:gd name="connsiteY0" fmla="*/ 33214 h 1301032"/>
                <a:gd name="connsiteX1" fmla="*/ 18301 w 253913"/>
                <a:gd name="connsiteY1" fmla="*/ 162240 h 1301032"/>
                <a:gd name="connsiteX2" fmla="*/ 12691 w 253913"/>
                <a:gd name="connsiteY2" fmla="*/ 1301032 h 1301032"/>
                <a:gd name="connsiteX0" fmla="*/ 253913 w 253913"/>
                <a:gd name="connsiteY0" fmla="*/ 10259 h 1278077"/>
                <a:gd name="connsiteX1" fmla="*/ 18301 w 253913"/>
                <a:gd name="connsiteY1" fmla="*/ 262701 h 1278077"/>
                <a:gd name="connsiteX2" fmla="*/ 12691 w 253913"/>
                <a:gd name="connsiteY2" fmla="*/ 1278077 h 1278077"/>
                <a:gd name="connsiteX0" fmla="*/ 241222 w 241222"/>
                <a:gd name="connsiteY0" fmla="*/ 12013 h 1279831"/>
                <a:gd name="connsiteX1" fmla="*/ 5610 w 241222"/>
                <a:gd name="connsiteY1" fmla="*/ 264455 h 1279831"/>
                <a:gd name="connsiteX2" fmla="*/ 0 w 241222"/>
                <a:gd name="connsiteY2" fmla="*/ 1279831 h 1279831"/>
                <a:gd name="connsiteX0" fmla="*/ 241222 w 241222"/>
                <a:gd name="connsiteY0" fmla="*/ 106 h 1267924"/>
                <a:gd name="connsiteX1" fmla="*/ 5610 w 241222"/>
                <a:gd name="connsiteY1" fmla="*/ 252548 h 1267924"/>
                <a:gd name="connsiteX2" fmla="*/ 0 w 241222"/>
                <a:gd name="connsiteY2" fmla="*/ 1267924 h 1267924"/>
              </a:gdLst>
              <a:ahLst/>
              <a:cxnLst>
                <a:cxn ang="0">
                  <a:pos x="connsiteX0" y="connsiteY0"/>
                </a:cxn>
                <a:cxn ang="0">
                  <a:pos x="connsiteX1" y="connsiteY1"/>
                </a:cxn>
                <a:cxn ang="0">
                  <a:pos x="connsiteX2" y="connsiteY2"/>
                </a:cxn>
              </a:cxnLst>
              <a:rect l="l" t="t" r="r" b="b"/>
              <a:pathLst>
                <a:path w="241222" h="1267924">
                  <a:moveTo>
                    <a:pt x="241222" y="106"/>
                  </a:moveTo>
                  <a:cubicBezTo>
                    <a:pt x="81811" y="-1764"/>
                    <a:pt x="12155" y="18805"/>
                    <a:pt x="5610" y="252548"/>
                  </a:cubicBezTo>
                  <a:cubicBezTo>
                    <a:pt x="-935" y="486291"/>
                    <a:pt x="4675" y="1076255"/>
                    <a:pt x="0" y="1267924"/>
                  </a:cubicBezTo>
                </a:path>
              </a:pathLst>
            </a:custGeom>
            <a:noFill/>
            <a:ln w="38100">
              <a:solidFill>
                <a:srgbClr val="FF0000"/>
              </a:solidFill>
              <a:headEnd type="diamond" w="lg" len="lg"/>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3" name="Straight Arrow Connector 122"/>
            <p:cNvCxnSpPr/>
            <p:nvPr/>
          </p:nvCxnSpPr>
          <p:spPr>
            <a:xfrm>
              <a:off x="4699827" y="1917853"/>
              <a:ext cx="0" cy="2240098"/>
            </a:xfrm>
            <a:prstGeom prst="straightConnector1">
              <a:avLst/>
            </a:prstGeom>
            <a:ln w="38100">
              <a:solidFill>
                <a:srgbClr val="FF0000"/>
              </a:solidFill>
              <a:headEnd type="diamo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124" name="Straight Arrow Connector 123"/>
            <p:cNvCxnSpPr>
              <a:endCxn id="112" idx="1"/>
            </p:cNvCxnSpPr>
            <p:nvPr/>
          </p:nvCxnSpPr>
          <p:spPr>
            <a:xfrm flipH="1">
              <a:off x="6660191" y="1917853"/>
              <a:ext cx="16280" cy="1658002"/>
            </a:xfrm>
            <a:prstGeom prst="straightConnector1">
              <a:avLst/>
            </a:prstGeom>
            <a:ln w="38100">
              <a:solidFill>
                <a:srgbClr val="FF0000"/>
              </a:solidFill>
              <a:headEnd type="diamond" w="lg" len="lg"/>
              <a:tailEnd type="triangle" w="lg" len="lg"/>
            </a:ln>
          </p:spPr>
          <p:style>
            <a:lnRef idx="1">
              <a:schemeClr val="accent1"/>
            </a:lnRef>
            <a:fillRef idx="0">
              <a:schemeClr val="accent1"/>
            </a:fillRef>
            <a:effectRef idx="0">
              <a:schemeClr val="accent1"/>
            </a:effectRef>
            <a:fontRef idx="minor">
              <a:schemeClr val="tx1"/>
            </a:fontRef>
          </p:style>
        </p:cxnSp>
        <p:grpSp>
          <p:nvGrpSpPr>
            <p:cNvPr id="4" name="Group 3"/>
            <p:cNvGrpSpPr/>
            <p:nvPr/>
          </p:nvGrpSpPr>
          <p:grpSpPr>
            <a:xfrm flipH="1">
              <a:off x="1945944" y="4244209"/>
              <a:ext cx="331381" cy="916776"/>
              <a:chOff x="7842882" y="4502863"/>
              <a:chExt cx="358246" cy="1135747"/>
            </a:xfrm>
            <a:solidFill>
              <a:schemeClr val="accent6">
                <a:lumMod val="40000"/>
                <a:lumOff val="60000"/>
              </a:schemeClr>
            </a:solidFill>
          </p:grpSpPr>
          <p:sp>
            <p:nvSpPr>
              <p:cNvPr id="92" name="Rectangle 91"/>
              <p:cNvSpPr/>
              <p:nvPr/>
            </p:nvSpPr>
            <p:spPr>
              <a:xfrm>
                <a:off x="7848601" y="5015235"/>
                <a:ext cx="352527" cy="6233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4" name="Isosceles Triangle 93"/>
              <p:cNvSpPr/>
              <p:nvPr/>
            </p:nvSpPr>
            <p:spPr>
              <a:xfrm>
                <a:off x="7842882" y="4502863"/>
                <a:ext cx="358243" cy="512372"/>
              </a:xfrm>
              <a:prstGeom prst="triangle">
                <a:avLst>
                  <a:gd name="adj" fmla="val 1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cxnSp>
          <p:nvCxnSpPr>
            <p:cNvPr id="33" name="Straight Arrow Connector 32"/>
            <p:cNvCxnSpPr>
              <a:stCxn id="94" idx="0"/>
            </p:cNvCxnSpPr>
            <p:nvPr/>
          </p:nvCxnSpPr>
          <p:spPr>
            <a:xfrm>
              <a:off x="1945947" y="4244209"/>
              <a:ext cx="323270" cy="388344"/>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a:off x="1934294" y="5165957"/>
              <a:ext cx="33492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grpSp>
          <p:nvGrpSpPr>
            <p:cNvPr id="108" name="Group 107"/>
            <p:cNvGrpSpPr/>
            <p:nvPr/>
          </p:nvGrpSpPr>
          <p:grpSpPr>
            <a:xfrm flipH="1">
              <a:off x="3890913" y="4041387"/>
              <a:ext cx="338999" cy="1168870"/>
              <a:chOff x="7842883" y="4502864"/>
              <a:chExt cx="358245" cy="1135746"/>
            </a:xfrm>
            <a:solidFill>
              <a:schemeClr val="accent6">
                <a:lumMod val="40000"/>
                <a:lumOff val="60000"/>
              </a:schemeClr>
            </a:solidFill>
          </p:grpSpPr>
          <p:sp>
            <p:nvSpPr>
              <p:cNvPr id="109" name="Rectangle 108"/>
              <p:cNvSpPr/>
              <p:nvPr/>
            </p:nvSpPr>
            <p:spPr>
              <a:xfrm>
                <a:off x="7848601" y="4896861"/>
                <a:ext cx="352527" cy="74174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26" name="Isosceles Triangle 125"/>
              <p:cNvSpPr/>
              <p:nvPr/>
            </p:nvSpPr>
            <p:spPr>
              <a:xfrm>
                <a:off x="7842883" y="4502864"/>
                <a:ext cx="358243" cy="403881"/>
              </a:xfrm>
              <a:prstGeom prst="triangle">
                <a:avLst>
                  <a:gd name="adj" fmla="val 1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cxnSp>
          <p:nvCxnSpPr>
            <p:cNvPr id="74" name="Straight Arrow Connector 73"/>
            <p:cNvCxnSpPr>
              <a:stCxn id="126" idx="0"/>
            </p:cNvCxnSpPr>
            <p:nvPr/>
          </p:nvCxnSpPr>
          <p:spPr>
            <a:xfrm>
              <a:off x="3890914" y="4041387"/>
              <a:ext cx="336953" cy="407511"/>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75" name="Straight Arrow Connector 74"/>
            <p:cNvCxnSpPr/>
            <p:nvPr/>
          </p:nvCxnSpPr>
          <p:spPr>
            <a:xfrm>
              <a:off x="3885092" y="5178172"/>
              <a:ext cx="33492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grpSp>
          <p:nvGrpSpPr>
            <p:cNvPr id="127" name="Group 126"/>
            <p:cNvGrpSpPr/>
            <p:nvPr/>
          </p:nvGrpSpPr>
          <p:grpSpPr>
            <a:xfrm flipH="1">
              <a:off x="5855056" y="3707891"/>
              <a:ext cx="338998" cy="1489142"/>
              <a:chOff x="7842884" y="4502864"/>
              <a:chExt cx="358244" cy="1135746"/>
            </a:xfrm>
            <a:solidFill>
              <a:schemeClr val="accent6">
                <a:lumMod val="40000"/>
                <a:lumOff val="60000"/>
              </a:schemeClr>
            </a:solidFill>
          </p:grpSpPr>
          <p:sp>
            <p:nvSpPr>
              <p:cNvPr id="128" name="Rectangle 127"/>
              <p:cNvSpPr/>
              <p:nvPr/>
            </p:nvSpPr>
            <p:spPr>
              <a:xfrm>
                <a:off x="7848601" y="4846118"/>
                <a:ext cx="352527" cy="79249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29" name="Isosceles Triangle 128"/>
              <p:cNvSpPr/>
              <p:nvPr/>
            </p:nvSpPr>
            <p:spPr>
              <a:xfrm>
                <a:off x="7842884" y="4502864"/>
                <a:ext cx="358243" cy="343254"/>
              </a:xfrm>
              <a:prstGeom prst="triangle">
                <a:avLst>
                  <a:gd name="adj" fmla="val 1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cxnSp>
          <p:nvCxnSpPr>
            <p:cNvPr id="82" name="Straight Arrow Connector 81"/>
            <p:cNvCxnSpPr/>
            <p:nvPr/>
          </p:nvCxnSpPr>
          <p:spPr>
            <a:xfrm>
              <a:off x="5831832" y="3707891"/>
              <a:ext cx="348716" cy="403784"/>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83" name="Straight Arrow Connector 82"/>
            <p:cNvCxnSpPr/>
            <p:nvPr/>
          </p:nvCxnSpPr>
          <p:spPr>
            <a:xfrm>
              <a:off x="5845625" y="5184458"/>
              <a:ext cx="33492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130" name="TextBox 129"/>
            <p:cNvSpPr txBox="1"/>
            <p:nvPr/>
          </p:nvSpPr>
          <p:spPr>
            <a:xfrm>
              <a:off x="1927977" y="4642673"/>
              <a:ext cx="416034" cy="276999"/>
            </a:xfrm>
            <a:prstGeom prst="rect">
              <a:avLst/>
            </a:prstGeom>
            <a:noFill/>
          </p:spPr>
          <p:txBody>
            <a:bodyPr wrap="square" rtlCol="0">
              <a:spAutoFit/>
            </a:bodyPr>
            <a:lstStyle/>
            <a:p>
              <a:r>
                <a:rPr lang="en-CA" sz="1200" b="1" dirty="0" smtClean="0">
                  <a:latin typeface="Script MT Bold"/>
                  <a:sym typeface="Symbol"/>
                </a:rPr>
                <a:t></a:t>
              </a:r>
              <a:r>
                <a:rPr lang="en-CA" sz="1200" b="1" baseline="-25000" dirty="0" smtClean="0">
                  <a:latin typeface="Arial" panose="020B0604020202020204" pitchFamily="34" charset="0"/>
                  <a:cs typeface="Arial" panose="020B0604020202020204" pitchFamily="34" charset="0"/>
                  <a:sym typeface="Symbol"/>
                </a:rPr>
                <a:t>1</a:t>
              </a:r>
              <a:endParaRPr lang="en-CA" sz="1200" b="1" baseline="-25000" dirty="0">
                <a:latin typeface="Arial" panose="020B0604020202020204" pitchFamily="34" charset="0"/>
                <a:cs typeface="Arial" panose="020B0604020202020204" pitchFamily="34" charset="0"/>
              </a:endParaRPr>
            </a:p>
          </p:txBody>
        </p:sp>
        <p:sp>
          <p:nvSpPr>
            <p:cNvPr id="131" name="TextBox 130"/>
            <p:cNvSpPr txBox="1"/>
            <p:nvPr/>
          </p:nvSpPr>
          <p:spPr>
            <a:xfrm>
              <a:off x="3886200" y="4572000"/>
              <a:ext cx="416034" cy="276999"/>
            </a:xfrm>
            <a:prstGeom prst="rect">
              <a:avLst/>
            </a:prstGeom>
            <a:noFill/>
          </p:spPr>
          <p:txBody>
            <a:bodyPr wrap="square" rtlCol="0">
              <a:spAutoFit/>
            </a:bodyPr>
            <a:lstStyle/>
            <a:p>
              <a:r>
                <a:rPr lang="en-CA" sz="1200" b="1" dirty="0" smtClean="0">
                  <a:latin typeface="Script MT Bold"/>
                  <a:sym typeface="Symbol"/>
                </a:rPr>
                <a:t></a:t>
              </a:r>
              <a:r>
                <a:rPr lang="en-CA" sz="1200" b="1" baseline="-25000" dirty="0" smtClean="0">
                  <a:latin typeface="Arial" panose="020B0604020202020204" pitchFamily="34" charset="0"/>
                  <a:cs typeface="Arial" panose="020B0604020202020204" pitchFamily="34" charset="0"/>
                  <a:sym typeface="Symbol"/>
                </a:rPr>
                <a:t>2</a:t>
              </a:r>
              <a:endParaRPr lang="en-CA" sz="1200" b="1" baseline="-25000" dirty="0">
                <a:latin typeface="Arial" panose="020B0604020202020204" pitchFamily="34" charset="0"/>
                <a:cs typeface="Arial" panose="020B0604020202020204" pitchFamily="34" charset="0"/>
              </a:endParaRPr>
            </a:p>
          </p:txBody>
        </p:sp>
        <p:sp>
          <p:nvSpPr>
            <p:cNvPr id="132" name="TextBox 131"/>
            <p:cNvSpPr txBox="1"/>
            <p:nvPr/>
          </p:nvSpPr>
          <p:spPr>
            <a:xfrm>
              <a:off x="5844423" y="4501327"/>
              <a:ext cx="416034" cy="276999"/>
            </a:xfrm>
            <a:prstGeom prst="rect">
              <a:avLst/>
            </a:prstGeom>
            <a:noFill/>
          </p:spPr>
          <p:txBody>
            <a:bodyPr wrap="square" rtlCol="0">
              <a:spAutoFit/>
            </a:bodyPr>
            <a:lstStyle/>
            <a:p>
              <a:r>
                <a:rPr lang="en-CA" sz="1200" b="1" dirty="0" smtClean="0">
                  <a:latin typeface="Script MT Bold"/>
                  <a:sym typeface="Symbol"/>
                </a:rPr>
                <a:t></a:t>
              </a:r>
              <a:r>
                <a:rPr lang="en-CA" sz="1200" b="1" baseline="-25000" dirty="0" smtClean="0">
                  <a:latin typeface="Arial" panose="020B0604020202020204" pitchFamily="34" charset="0"/>
                  <a:cs typeface="Arial" panose="020B0604020202020204" pitchFamily="34" charset="0"/>
                  <a:sym typeface="Symbol"/>
                </a:rPr>
                <a:t>3</a:t>
              </a:r>
              <a:endParaRPr lang="en-CA" sz="1200" b="1" baseline="-25000" dirty="0">
                <a:latin typeface="Arial" panose="020B0604020202020204" pitchFamily="34" charset="0"/>
                <a:cs typeface="Arial" panose="020B0604020202020204" pitchFamily="34" charset="0"/>
              </a:endParaRPr>
            </a:p>
          </p:txBody>
        </p:sp>
        <p:sp>
          <p:nvSpPr>
            <p:cNvPr id="133" name="TextBox 132"/>
            <p:cNvSpPr txBox="1"/>
            <p:nvPr/>
          </p:nvSpPr>
          <p:spPr>
            <a:xfrm rot="16200000">
              <a:off x="1510621" y="3540191"/>
              <a:ext cx="1218159" cy="276999"/>
            </a:xfrm>
            <a:prstGeom prst="rect">
              <a:avLst/>
            </a:prstGeom>
            <a:noFill/>
          </p:spPr>
          <p:txBody>
            <a:bodyPr wrap="square" rtlCol="0">
              <a:spAutoFit/>
            </a:bodyPr>
            <a:lstStyle/>
            <a:p>
              <a:pPr algn="ctr"/>
              <a:r>
                <a:rPr lang="en-CA" sz="1200" b="1" dirty="0" smtClean="0">
                  <a:sym typeface="Symbol"/>
                </a:rPr>
                <a:t></a:t>
              </a:r>
              <a:r>
                <a:rPr lang="en-CA" sz="1200" b="1" baseline="-25000" dirty="0" smtClean="0"/>
                <a:t>1 </a:t>
              </a:r>
              <a:r>
                <a:rPr lang="en-CA" sz="1200" b="1" dirty="0" smtClean="0"/>
                <a:t>= (</a:t>
              </a:r>
              <a:r>
                <a:rPr lang="en-CA" sz="1200" b="1" dirty="0" smtClean="0">
                  <a:latin typeface="Baskerville Old Face" panose="02020602080505020303" pitchFamily="18" charset="0"/>
                </a:rPr>
                <a:t>I</a:t>
              </a:r>
              <a:r>
                <a:rPr lang="en-CA" sz="1200" b="1" baseline="-25000" dirty="0" smtClean="0"/>
                <a:t>0</a:t>
              </a:r>
              <a:r>
                <a:rPr lang="en-CA" sz="1200" b="1" dirty="0" smtClean="0"/>
                <a:t>-</a:t>
              </a:r>
              <a:r>
                <a:rPr lang="en-CA" sz="1200" b="1" dirty="0" smtClean="0">
                  <a:sym typeface="Symbol"/>
                </a:rPr>
                <a:t></a:t>
              </a:r>
              <a:r>
                <a:rPr lang="en-CA" sz="1200" b="1" baseline="-25000" dirty="0" smtClean="0"/>
                <a:t>1</a:t>
              </a:r>
              <a:r>
                <a:rPr lang="en-CA" sz="1200" b="1" dirty="0" smtClean="0">
                  <a:latin typeface="Baskerville Old Face" panose="02020602080505020303" pitchFamily="18" charset="0"/>
                </a:rPr>
                <a:t>)/ I</a:t>
              </a:r>
              <a:r>
                <a:rPr lang="en-CA" sz="1200" b="1" baseline="-25000" dirty="0" smtClean="0"/>
                <a:t>0</a:t>
              </a:r>
              <a:endParaRPr lang="en-CA" sz="1200" b="1" dirty="0"/>
            </a:p>
          </p:txBody>
        </p:sp>
        <p:sp>
          <p:nvSpPr>
            <p:cNvPr id="134" name="TextBox 133"/>
            <p:cNvSpPr txBox="1"/>
            <p:nvPr/>
          </p:nvSpPr>
          <p:spPr>
            <a:xfrm rot="16200000">
              <a:off x="3447524" y="3428298"/>
              <a:ext cx="1218159" cy="276999"/>
            </a:xfrm>
            <a:prstGeom prst="rect">
              <a:avLst/>
            </a:prstGeom>
            <a:noFill/>
          </p:spPr>
          <p:txBody>
            <a:bodyPr wrap="square" rtlCol="0">
              <a:spAutoFit/>
            </a:bodyPr>
            <a:lstStyle/>
            <a:p>
              <a:pPr algn="ctr"/>
              <a:r>
                <a:rPr lang="en-CA" sz="1200" b="1" dirty="0" smtClean="0">
                  <a:sym typeface="Symbol"/>
                </a:rPr>
                <a:t></a:t>
              </a:r>
              <a:r>
                <a:rPr lang="en-CA" sz="1200" b="1" baseline="-25000" dirty="0" smtClean="0"/>
                <a:t>2 </a:t>
              </a:r>
              <a:r>
                <a:rPr lang="en-CA" sz="1200" b="1" dirty="0" smtClean="0"/>
                <a:t>= (</a:t>
              </a:r>
              <a:r>
                <a:rPr lang="en-CA" sz="1200" b="1" dirty="0" smtClean="0">
                  <a:latin typeface="Baskerville Old Face" panose="02020602080505020303" pitchFamily="18" charset="0"/>
                </a:rPr>
                <a:t>I</a:t>
              </a:r>
              <a:r>
                <a:rPr lang="en-CA" sz="1200" b="1" baseline="-25000" dirty="0" smtClean="0"/>
                <a:t>1</a:t>
              </a:r>
              <a:r>
                <a:rPr lang="en-CA" sz="1200" b="1" dirty="0" smtClean="0"/>
                <a:t>-</a:t>
              </a:r>
              <a:r>
                <a:rPr lang="en-CA" sz="1200" b="1" dirty="0" smtClean="0">
                  <a:sym typeface="Symbol"/>
                </a:rPr>
                <a:t></a:t>
              </a:r>
              <a:r>
                <a:rPr lang="en-CA" sz="1200" b="1" baseline="-25000" dirty="0" smtClean="0"/>
                <a:t>2</a:t>
              </a:r>
              <a:r>
                <a:rPr lang="en-CA" sz="1200" b="1" dirty="0" smtClean="0">
                  <a:latin typeface="Baskerville Old Face" panose="02020602080505020303" pitchFamily="18" charset="0"/>
                </a:rPr>
                <a:t>)/ I</a:t>
              </a:r>
              <a:r>
                <a:rPr lang="en-CA" sz="1200" b="1" baseline="-25000" dirty="0" smtClean="0"/>
                <a:t>1</a:t>
              </a:r>
              <a:endParaRPr lang="en-CA" sz="1200" b="1" dirty="0"/>
            </a:p>
          </p:txBody>
        </p:sp>
        <p:sp>
          <p:nvSpPr>
            <p:cNvPr id="135" name="TextBox 134"/>
            <p:cNvSpPr txBox="1"/>
            <p:nvPr/>
          </p:nvSpPr>
          <p:spPr>
            <a:xfrm rot="16200000">
              <a:off x="5408250" y="3104968"/>
              <a:ext cx="1218159" cy="276999"/>
            </a:xfrm>
            <a:prstGeom prst="rect">
              <a:avLst/>
            </a:prstGeom>
            <a:noFill/>
          </p:spPr>
          <p:txBody>
            <a:bodyPr wrap="square" rtlCol="0">
              <a:spAutoFit/>
            </a:bodyPr>
            <a:lstStyle/>
            <a:p>
              <a:pPr algn="ctr"/>
              <a:r>
                <a:rPr lang="en-CA" sz="1200" b="1" dirty="0" smtClean="0">
                  <a:sym typeface="Symbol"/>
                </a:rPr>
                <a:t></a:t>
              </a:r>
              <a:r>
                <a:rPr lang="en-CA" sz="1200" b="1" baseline="-25000" dirty="0" smtClean="0"/>
                <a:t>3 </a:t>
              </a:r>
              <a:r>
                <a:rPr lang="en-CA" sz="1200" b="1" dirty="0" smtClean="0"/>
                <a:t>= (</a:t>
              </a:r>
              <a:r>
                <a:rPr lang="en-CA" sz="1200" b="1" dirty="0" smtClean="0">
                  <a:latin typeface="Baskerville Old Face" panose="02020602080505020303" pitchFamily="18" charset="0"/>
                </a:rPr>
                <a:t>I</a:t>
              </a:r>
              <a:r>
                <a:rPr lang="en-CA" sz="1200" b="1" baseline="-25000" dirty="0" smtClean="0"/>
                <a:t>2</a:t>
              </a:r>
              <a:r>
                <a:rPr lang="en-CA" sz="1200" b="1" dirty="0" smtClean="0"/>
                <a:t>-</a:t>
              </a:r>
              <a:r>
                <a:rPr lang="en-CA" sz="1200" b="1" dirty="0" smtClean="0">
                  <a:sym typeface="Symbol"/>
                </a:rPr>
                <a:t></a:t>
              </a:r>
              <a:r>
                <a:rPr lang="en-CA" sz="1200" b="1" baseline="-25000" dirty="0" smtClean="0"/>
                <a:t>3</a:t>
              </a:r>
              <a:r>
                <a:rPr lang="en-CA" sz="1200" b="1" dirty="0" smtClean="0">
                  <a:latin typeface="Baskerville Old Face" panose="02020602080505020303" pitchFamily="18" charset="0"/>
                </a:rPr>
                <a:t>)/ I</a:t>
              </a:r>
              <a:r>
                <a:rPr lang="en-CA" sz="1200" b="1" baseline="-25000" dirty="0" smtClean="0"/>
                <a:t>2</a:t>
              </a:r>
              <a:endParaRPr lang="en-CA" sz="1200" b="1" dirty="0"/>
            </a:p>
          </p:txBody>
        </p:sp>
        <p:sp>
          <p:nvSpPr>
            <p:cNvPr id="136" name="Rounded Rectangle 135"/>
            <p:cNvSpPr/>
            <p:nvPr/>
          </p:nvSpPr>
          <p:spPr>
            <a:xfrm rot="5400000">
              <a:off x="6867076" y="3695149"/>
              <a:ext cx="2286000" cy="8490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0000"/>
                  </a:solidFill>
                </a:rPr>
                <a:t>INDIVIDUAL’S SYSTEM BOUNDARY</a:t>
              </a:r>
              <a:endParaRPr lang="en-US" b="1" dirty="0">
                <a:solidFill>
                  <a:srgbClr val="FF0000"/>
                </a:solidFill>
              </a:endParaRPr>
            </a:p>
          </p:txBody>
        </p:sp>
        <p:sp>
          <p:nvSpPr>
            <p:cNvPr id="137" name="Freeform 136"/>
            <p:cNvSpPr/>
            <p:nvPr/>
          </p:nvSpPr>
          <p:spPr>
            <a:xfrm rot="15518326">
              <a:off x="7571034" y="2799890"/>
              <a:ext cx="596700" cy="464252"/>
            </a:xfrm>
            <a:custGeom>
              <a:avLst/>
              <a:gdLst>
                <a:gd name="connsiteX0" fmla="*/ 0 w 1667086"/>
                <a:gd name="connsiteY0" fmla="*/ 451262 h 464252"/>
                <a:gd name="connsiteX1" fmla="*/ 724395 w 1667086"/>
                <a:gd name="connsiteY1" fmla="*/ 439387 h 464252"/>
                <a:gd name="connsiteX2" fmla="*/ 1567543 w 1667086"/>
                <a:gd name="connsiteY2" fmla="*/ 225631 h 464252"/>
                <a:gd name="connsiteX3" fmla="*/ 1650670 w 1667086"/>
                <a:gd name="connsiteY3" fmla="*/ 0 h 464252"/>
              </a:gdLst>
              <a:ahLst/>
              <a:cxnLst>
                <a:cxn ang="0">
                  <a:pos x="connsiteX0" y="connsiteY0"/>
                </a:cxn>
                <a:cxn ang="0">
                  <a:pos x="connsiteX1" y="connsiteY1"/>
                </a:cxn>
                <a:cxn ang="0">
                  <a:pos x="connsiteX2" y="connsiteY2"/>
                </a:cxn>
                <a:cxn ang="0">
                  <a:pos x="connsiteX3" y="connsiteY3"/>
                </a:cxn>
              </a:cxnLst>
              <a:rect l="l" t="t" r="r" b="b"/>
              <a:pathLst>
                <a:path w="1667086" h="464252">
                  <a:moveTo>
                    <a:pt x="0" y="451262"/>
                  </a:moveTo>
                  <a:cubicBezTo>
                    <a:pt x="231569" y="464127"/>
                    <a:pt x="463138" y="476992"/>
                    <a:pt x="724395" y="439387"/>
                  </a:cubicBezTo>
                  <a:cubicBezTo>
                    <a:pt x="985652" y="401782"/>
                    <a:pt x="1413164" y="298862"/>
                    <a:pt x="1567543" y="225631"/>
                  </a:cubicBezTo>
                  <a:cubicBezTo>
                    <a:pt x="1721922" y="152400"/>
                    <a:pt x="1650670" y="0"/>
                    <a:pt x="1650670" y="0"/>
                  </a:cubicBezTo>
                </a:path>
              </a:pathLst>
            </a:custGeom>
            <a:noFill/>
            <a:ln w="57150">
              <a:headEnd type="diamond"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 name="TextBox 8"/>
          <p:cNvSpPr txBox="1"/>
          <p:nvPr/>
        </p:nvSpPr>
        <p:spPr>
          <a:xfrm>
            <a:off x="1632296" y="6151799"/>
            <a:ext cx="6802324" cy="400110"/>
          </a:xfrm>
          <a:prstGeom prst="rect">
            <a:avLst/>
          </a:prstGeom>
          <a:noFill/>
        </p:spPr>
        <p:txBody>
          <a:bodyPr wrap="square" rtlCol="0">
            <a:spAutoFit/>
          </a:bodyPr>
          <a:lstStyle/>
          <a:p>
            <a:pPr algn="r"/>
            <a:r>
              <a:rPr lang="en-US" sz="1000" b="1" i="1" dirty="0" smtClean="0"/>
              <a:t>Otto and Day (2008) “A Biologists Guide to Mathematical Modelling In Ecology and Evolution”, Princeton University Press.</a:t>
            </a:r>
          </a:p>
          <a:p>
            <a:pPr algn="r"/>
            <a:r>
              <a:rPr lang="en-US" sz="1000" b="1" i="1" dirty="0"/>
              <a:t>ANALOGOUS TO: </a:t>
            </a:r>
            <a:r>
              <a:rPr lang="en-US" sz="1000" b="1" i="1" dirty="0" smtClean="0"/>
              <a:t>Page 80 – Equation 3.20c – Continuous-time equation for growth with harvesting.</a:t>
            </a:r>
            <a:endParaRPr lang="en-US" sz="1000" b="1" i="1" dirty="0"/>
          </a:p>
        </p:txBody>
      </p:sp>
      <p:sp>
        <p:nvSpPr>
          <p:cNvPr id="138" name="TextBox 137"/>
          <p:cNvSpPr txBox="1"/>
          <p:nvPr/>
        </p:nvSpPr>
        <p:spPr>
          <a:xfrm>
            <a:off x="0" y="6484115"/>
            <a:ext cx="599844" cy="400110"/>
          </a:xfrm>
          <a:prstGeom prst="rect">
            <a:avLst/>
          </a:prstGeom>
          <a:noFill/>
        </p:spPr>
        <p:txBody>
          <a:bodyPr wrap="none" rtlCol="0">
            <a:spAutoFit/>
          </a:bodyPr>
          <a:lstStyle/>
          <a:p>
            <a:r>
              <a:rPr lang="en-US" sz="2000" b="1" dirty="0" smtClean="0"/>
              <a:t>A48</a:t>
            </a:r>
            <a:endParaRPr lang="en-US" b="1" dirty="0"/>
          </a:p>
        </p:txBody>
      </p:sp>
    </p:spTree>
    <p:extLst>
      <p:ext uri="{BB962C8B-B14F-4D97-AF65-F5344CB8AC3E}">
        <p14:creationId xmlns:p14="http://schemas.microsoft.com/office/powerpoint/2010/main" val="370359017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0"/>
            <a:ext cx="8229600" cy="9144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Metabolic Growth Paradigm</a:t>
            </a:r>
            <a:endParaRPr lang="en-US" dirty="0"/>
          </a:p>
        </p:txBody>
      </p:sp>
      <p:sp>
        <p:nvSpPr>
          <p:cNvPr id="7" name="TextBox 6"/>
          <p:cNvSpPr txBox="1"/>
          <p:nvPr/>
        </p:nvSpPr>
        <p:spPr>
          <a:xfrm>
            <a:off x="841169" y="4653033"/>
            <a:ext cx="7414276" cy="1754326"/>
          </a:xfrm>
          <a:prstGeom prst="rect">
            <a:avLst/>
          </a:prstGeom>
          <a:noFill/>
        </p:spPr>
        <p:txBody>
          <a:bodyPr wrap="square" rtlCol="0">
            <a:spAutoFit/>
          </a:bodyPr>
          <a:lstStyle/>
          <a:p>
            <a:r>
              <a:rPr lang="en-US" b="1" dirty="0" smtClean="0"/>
              <a:t>LEGEND: </a:t>
            </a:r>
            <a:r>
              <a:rPr lang="en-US" b="1" dirty="0" err="1" smtClean="0"/>
              <a:t>t</a:t>
            </a:r>
            <a:r>
              <a:rPr lang="en-US" b="1" baseline="-25000" dirty="0" err="1" smtClean="0"/>
              <a:t>n</a:t>
            </a:r>
            <a:r>
              <a:rPr lang="en-US" b="1" dirty="0" smtClean="0"/>
              <a:t> = time step n; I = income; C = discretionary investments; B = benefits; R = gross ROI; </a:t>
            </a:r>
            <a:r>
              <a:rPr lang="en-US" b="1" dirty="0" smtClean="0">
                <a:sym typeface="Symbol"/>
              </a:rPr>
              <a:t> = loss due to unavoidable metabolic expenditures; </a:t>
            </a:r>
            <a:r>
              <a:rPr lang="en-US" b="1" dirty="0" err="1" smtClean="0">
                <a:sym typeface="Symbol"/>
              </a:rPr>
              <a:t>i</a:t>
            </a:r>
            <a:r>
              <a:rPr lang="en-US" b="1" dirty="0" smtClean="0">
                <a:sym typeface="Symbol"/>
              </a:rPr>
              <a:t>, j, k &amp; n = enumerative variables.</a:t>
            </a:r>
          </a:p>
          <a:p>
            <a:endParaRPr lang="en-US" b="1" dirty="0" smtClean="0">
              <a:sym typeface="Symbol"/>
            </a:endParaRPr>
          </a:p>
          <a:p>
            <a:r>
              <a:rPr lang="en-US" b="1" dirty="0" smtClean="0">
                <a:sym typeface="Symbol"/>
              </a:rPr>
              <a:t>GIVENS: I</a:t>
            </a:r>
            <a:r>
              <a:rPr lang="en-US" b="1" baseline="-25000" dirty="0" smtClean="0">
                <a:sym typeface="Symbol"/>
              </a:rPr>
              <a:t>0</a:t>
            </a:r>
            <a:r>
              <a:rPr lang="en-US" b="1" dirty="0" smtClean="0">
                <a:sym typeface="Symbol"/>
              </a:rPr>
              <a:t> = initial endowment; </a:t>
            </a:r>
            <a:r>
              <a:rPr lang="en-US" b="1" dirty="0" err="1" smtClean="0">
                <a:sym typeface="Symbol"/>
              </a:rPr>
              <a:t>R</a:t>
            </a:r>
            <a:r>
              <a:rPr lang="en-US" b="1" baseline="-25000" dirty="0" err="1" smtClean="0">
                <a:sym typeface="Symbol"/>
              </a:rPr>
              <a:t>i</a:t>
            </a:r>
            <a:r>
              <a:rPr lang="en-US" b="1" dirty="0" smtClean="0">
                <a:sym typeface="Symbol"/>
              </a:rPr>
              <a:t> = stream of actual gross ROI based on investment costs; </a:t>
            </a:r>
            <a:r>
              <a:rPr lang="en-US" b="1" baseline="-25000" dirty="0" err="1" smtClean="0">
                <a:sym typeface="Symbol"/>
              </a:rPr>
              <a:t>i</a:t>
            </a:r>
            <a:r>
              <a:rPr lang="en-US" b="1" dirty="0" smtClean="0">
                <a:sym typeface="Symbol"/>
              </a:rPr>
              <a:t> =  stream of actual metabolic expenditures. </a:t>
            </a:r>
            <a:endParaRPr lang="en-US" b="1" dirty="0"/>
          </a:p>
        </p:txBody>
      </p:sp>
      <p:sp>
        <p:nvSpPr>
          <p:cNvPr id="6" name="TextBox 5"/>
          <p:cNvSpPr txBox="1"/>
          <p:nvPr/>
        </p:nvSpPr>
        <p:spPr>
          <a:xfrm>
            <a:off x="0" y="6484115"/>
            <a:ext cx="599844" cy="400110"/>
          </a:xfrm>
          <a:prstGeom prst="rect">
            <a:avLst/>
          </a:prstGeom>
          <a:noFill/>
        </p:spPr>
        <p:txBody>
          <a:bodyPr wrap="none" rtlCol="0">
            <a:spAutoFit/>
          </a:bodyPr>
          <a:lstStyle/>
          <a:p>
            <a:r>
              <a:rPr lang="en-US" sz="2000" b="1" dirty="0" smtClean="0"/>
              <a:t>A49</a:t>
            </a:r>
            <a:endParaRPr lang="en-US" b="1" dirty="0"/>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1169" y="914400"/>
            <a:ext cx="7414276" cy="37386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6769661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41169" y="4653033"/>
            <a:ext cx="7414276" cy="1754326"/>
          </a:xfrm>
          <a:prstGeom prst="rect">
            <a:avLst/>
          </a:prstGeom>
          <a:noFill/>
        </p:spPr>
        <p:txBody>
          <a:bodyPr wrap="square" rtlCol="0">
            <a:spAutoFit/>
          </a:bodyPr>
          <a:lstStyle/>
          <a:p>
            <a:r>
              <a:rPr lang="en-US" b="1" dirty="0" smtClean="0"/>
              <a:t>LEGEND: </a:t>
            </a:r>
            <a:r>
              <a:rPr lang="en-US" b="1" dirty="0" err="1" smtClean="0"/>
              <a:t>t</a:t>
            </a:r>
            <a:r>
              <a:rPr lang="en-US" b="1" baseline="-25000" dirty="0" err="1" smtClean="0"/>
              <a:t>n</a:t>
            </a:r>
            <a:r>
              <a:rPr lang="en-US" b="1" dirty="0" smtClean="0"/>
              <a:t> = time step n; I = income; C = discretionary investments; B = benefits; R = gross ROI; </a:t>
            </a:r>
            <a:r>
              <a:rPr lang="en-US" b="1" dirty="0" smtClean="0">
                <a:sym typeface="Symbol"/>
              </a:rPr>
              <a:t> = loss due to unavoidable metabolic expenditures; </a:t>
            </a:r>
            <a:r>
              <a:rPr lang="en-US" b="1" dirty="0" err="1" smtClean="0">
                <a:sym typeface="Symbol"/>
              </a:rPr>
              <a:t>i</a:t>
            </a:r>
            <a:r>
              <a:rPr lang="en-US" b="1" dirty="0" smtClean="0">
                <a:sym typeface="Symbol"/>
              </a:rPr>
              <a:t>, j, k &amp; n = enumerative variables.</a:t>
            </a:r>
          </a:p>
          <a:p>
            <a:endParaRPr lang="en-US" b="1" dirty="0" smtClean="0">
              <a:sym typeface="Symbol"/>
            </a:endParaRPr>
          </a:p>
          <a:p>
            <a:r>
              <a:rPr lang="en-US" b="1" dirty="0" smtClean="0">
                <a:sym typeface="Symbol"/>
              </a:rPr>
              <a:t>GIVENS: I</a:t>
            </a:r>
            <a:r>
              <a:rPr lang="en-US" b="1" baseline="-25000" dirty="0" smtClean="0">
                <a:sym typeface="Symbol"/>
              </a:rPr>
              <a:t>0</a:t>
            </a:r>
            <a:r>
              <a:rPr lang="en-US" b="1" dirty="0" smtClean="0">
                <a:sym typeface="Symbol"/>
              </a:rPr>
              <a:t> = initial endowment; </a:t>
            </a:r>
            <a:r>
              <a:rPr lang="en-US" b="1" dirty="0" err="1" smtClean="0">
                <a:sym typeface="Symbol"/>
              </a:rPr>
              <a:t>R</a:t>
            </a:r>
            <a:r>
              <a:rPr lang="en-US" b="1" baseline="-25000" dirty="0" err="1" smtClean="0">
                <a:sym typeface="Symbol"/>
              </a:rPr>
              <a:t>i</a:t>
            </a:r>
            <a:r>
              <a:rPr lang="en-US" b="1" dirty="0" smtClean="0">
                <a:sym typeface="Symbol"/>
              </a:rPr>
              <a:t> = stream of actual gross ROI based on investment costs; </a:t>
            </a:r>
            <a:r>
              <a:rPr lang="en-US" b="1" baseline="-25000" dirty="0" err="1" smtClean="0">
                <a:sym typeface="Symbol"/>
              </a:rPr>
              <a:t>i</a:t>
            </a:r>
            <a:r>
              <a:rPr lang="en-US" b="1" dirty="0" smtClean="0">
                <a:sym typeface="Symbol"/>
              </a:rPr>
              <a:t> =  stream of actual metabolic expenditures. </a:t>
            </a:r>
            <a:endParaRPr lang="en-US" b="1" dirty="0"/>
          </a:p>
        </p:txBody>
      </p:sp>
      <p:sp>
        <p:nvSpPr>
          <p:cNvPr id="5" name="Title 1"/>
          <p:cNvSpPr txBox="1">
            <a:spLocks/>
          </p:cNvSpPr>
          <p:nvPr/>
        </p:nvSpPr>
        <p:spPr>
          <a:xfrm>
            <a:off x="457200" y="0"/>
            <a:ext cx="8229600" cy="9144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Metabolic Growth Paradigm</a:t>
            </a:r>
            <a:endParaRPr lang="en-US" dirty="0"/>
          </a:p>
        </p:txBody>
      </p:sp>
      <p:sp>
        <p:nvSpPr>
          <p:cNvPr id="9" name="TextBox 8"/>
          <p:cNvSpPr txBox="1"/>
          <p:nvPr/>
        </p:nvSpPr>
        <p:spPr>
          <a:xfrm>
            <a:off x="0" y="6484115"/>
            <a:ext cx="599844" cy="400110"/>
          </a:xfrm>
          <a:prstGeom prst="rect">
            <a:avLst/>
          </a:prstGeom>
          <a:noFill/>
        </p:spPr>
        <p:txBody>
          <a:bodyPr wrap="none" rtlCol="0">
            <a:spAutoFit/>
          </a:bodyPr>
          <a:lstStyle/>
          <a:p>
            <a:r>
              <a:rPr lang="en-US" sz="2000" b="1" dirty="0" smtClean="0"/>
              <a:t>A50</a:t>
            </a:r>
            <a:endParaRPr lang="en-US" b="1" dirty="0"/>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1169" y="914397"/>
            <a:ext cx="7414276" cy="37386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5578190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46311" y="-18411"/>
            <a:ext cx="8080171" cy="584775"/>
          </a:xfrm>
          <a:prstGeom prst="rect">
            <a:avLst/>
          </a:prstGeom>
          <a:noFill/>
        </p:spPr>
        <p:txBody>
          <a:bodyPr wrap="square" rtlCol="0">
            <a:spAutoFit/>
          </a:bodyPr>
          <a:lstStyle/>
          <a:p>
            <a:pPr algn="ctr"/>
            <a:r>
              <a:rPr lang="en-CA" sz="3200" b="1" dirty="0" smtClean="0"/>
              <a:t>Growth/Decay Models – System Boundaries</a:t>
            </a:r>
            <a:endParaRPr lang="en-CA" sz="3200" b="1" dirty="0"/>
          </a:p>
        </p:txBody>
      </p:sp>
      <p:sp>
        <p:nvSpPr>
          <p:cNvPr id="64" name="TextBox 63"/>
          <p:cNvSpPr txBox="1"/>
          <p:nvPr/>
        </p:nvSpPr>
        <p:spPr>
          <a:xfrm>
            <a:off x="0" y="6484115"/>
            <a:ext cx="599844" cy="400110"/>
          </a:xfrm>
          <a:prstGeom prst="rect">
            <a:avLst/>
          </a:prstGeom>
          <a:noFill/>
        </p:spPr>
        <p:txBody>
          <a:bodyPr wrap="none" rtlCol="0">
            <a:spAutoFit/>
          </a:bodyPr>
          <a:lstStyle/>
          <a:p>
            <a:r>
              <a:rPr lang="en-US" sz="2000" b="1" dirty="0" smtClean="0"/>
              <a:t>A51</a:t>
            </a:r>
            <a:endParaRPr lang="en-US" b="1" dirty="0"/>
          </a:p>
        </p:txBody>
      </p:sp>
      <p:grpSp>
        <p:nvGrpSpPr>
          <p:cNvPr id="2" name="Group 1"/>
          <p:cNvGrpSpPr/>
          <p:nvPr/>
        </p:nvGrpSpPr>
        <p:grpSpPr>
          <a:xfrm>
            <a:off x="4141322" y="856745"/>
            <a:ext cx="1650066" cy="1988142"/>
            <a:chOff x="1803147" y="754712"/>
            <a:chExt cx="1650066" cy="1988142"/>
          </a:xfrm>
        </p:grpSpPr>
        <p:sp>
          <p:nvSpPr>
            <p:cNvPr id="114" name="TextBox 113"/>
            <p:cNvSpPr txBox="1"/>
            <p:nvPr/>
          </p:nvSpPr>
          <p:spPr>
            <a:xfrm>
              <a:off x="1803147" y="754712"/>
              <a:ext cx="1650066" cy="646331"/>
            </a:xfrm>
            <a:prstGeom prst="rect">
              <a:avLst/>
            </a:prstGeom>
            <a:noFill/>
          </p:spPr>
          <p:txBody>
            <a:bodyPr wrap="square" rtlCol="0">
              <a:spAutoFit/>
            </a:bodyPr>
            <a:lstStyle/>
            <a:p>
              <a:pPr algn="ctr"/>
              <a:r>
                <a:rPr lang="en-CA" dirty="0" smtClean="0"/>
                <a:t>Simple Growth Model</a:t>
              </a:r>
              <a:endParaRPr lang="en-CA" dirty="0"/>
            </a:p>
          </p:txBody>
        </p:sp>
        <p:grpSp>
          <p:nvGrpSpPr>
            <p:cNvPr id="10" name="Group 9"/>
            <p:cNvGrpSpPr/>
            <p:nvPr/>
          </p:nvGrpSpPr>
          <p:grpSpPr>
            <a:xfrm>
              <a:off x="1933575" y="1359883"/>
              <a:ext cx="1454131" cy="1382971"/>
              <a:chOff x="1933575" y="1359883"/>
              <a:chExt cx="1454131" cy="1382971"/>
            </a:xfrm>
          </p:grpSpPr>
          <p:sp>
            <p:nvSpPr>
              <p:cNvPr id="16" name="Rounded Rectangle 15"/>
              <p:cNvSpPr/>
              <p:nvPr/>
            </p:nvSpPr>
            <p:spPr>
              <a:xfrm>
                <a:off x="1933575" y="1545256"/>
                <a:ext cx="1454131" cy="914953"/>
              </a:xfrm>
              <a:prstGeom prst="roundRect">
                <a:avLst/>
              </a:prstGeom>
              <a:solidFill>
                <a:schemeClr val="tx2">
                  <a:lumMod val="20000"/>
                  <a:lumOff val="80000"/>
                </a:schemeClr>
              </a:solidFill>
              <a:ln w="57150">
                <a:solidFill>
                  <a:schemeClr val="tx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600"/>
              </a:p>
            </p:txBody>
          </p:sp>
          <p:sp>
            <p:nvSpPr>
              <p:cNvPr id="17" name="Rectangle 16"/>
              <p:cNvSpPr/>
              <p:nvPr/>
            </p:nvSpPr>
            <p:spPr>
              <a:xfrm>
                <a:off x="2825222" y="1718818"/>
                <a:ext cx="443249" cy="509131"/>
              </a:xfrm>
              <a:prstGeom prst="rect">
                <a:avLst/>
              </a:prstGeom>
              <a:solidFill>
                <a:schemeClr val="accent2">
                  <a:lumMod val="20000"/>
                  <a:lumOff val="8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600" b="1" dirty="0" smtClean="0">
                    <a:solidFill>
                      <a:schemeClr val="tx1"/>
                    </a:solidFill>
                  </a:rPr>
                  <a:t>I</a:t>
                </a:r>
                <a:r>
                  <a:rPr lang="en-CA" sz="1600" b="1" baseline="-25000" dirty="0" smtClean="0">
                    <a:solidFill>
                      <a:schemeClr val="tx1"/>
                    </a:solidFill>
                  </a:rPr>
                  <a:t>n</a:t>
                </a:r>
                <a:endParaRPr lang="en-CA" sz="1600" b="1" baseline="-25000" dirty="0">
                  <a:solidFill>
                    <a:schemeClr val="tx1"/>
                  </a:solidFill>
                </a:endParaRPr>
              </a:p>
            </p:txBody>
          </p:sp>
          <p:sp>
            <p:nvSpPr>
              <p:cNvPr id="11" name="Right Arrow 10"/>
              <p:cNvSpPr/>
              <p:nvPr/>
            </p:nvSpPr>
            <p:spPr>
              <a:xfrm rot="5400000">
                <a:off x="2250845" y="1476684"/>
                <a:ext cx="808621" cy="575019"/>
              </a:xfrm>
              <a:prstGeom prst="rightArrow">
                <a:avLst/>
              </a:prstGeom>
              <a:solidFill>
                <a:schemeClr val="accent2">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600" b="1" dirty="0" smtClean="0">
                    <a:solidFill>
                      <a:schemeClr val="tx1"/>
                    </a:solidFill>
                  </a:rPr>
                  <a:t>I</a:t>
                </a:r>
                <a:r>
                  <a:rPr lang="en-CA" sz="1600" b="1" baseline="-25000" dirty="0" smtClean="0">
                    <a:solidFill>
                      <a:schemeClr val="tx1"/>
                    </a:solidFill>
                  </a:rPr>
                  <a:t>n</a:t>
                </a:r>
                <a:r>
                  <a:rPr lang="en-CA" sz="1600" b="1" dirty="0" smtClean="0">
                    <a:solidFill>
                      <a:schemeClr val="tx1"/>
                    </a:solidFill>
                  </a:rPr>
                  <a:t> in</a:t>
                </a:r>
                <a:endParaRPr lang="en-CA" sz="1600" b="1" dirty="0">
                  <a:solidFill>
                    <a:schemeClr val="tx1"/>
                  </a:solidFill>
                </a:endParaRPr>
              </a:p>
            </p:txBody>
          </p:sp>
          <p:sp>
            <p:nvSpPr>
              <p:cNvPr id="115" name="Right Arrow 114"/>
              <p:cNvSpPr/>
              <p:nvPr/>
            </p:nvSpPr>
            <p:spPr>
              <a:xfrm rot="5400000">
                <a:off x="1861210" y="1948910"/>
                <a:ext cx="951495" cy="636394"/>
              </a:xfrm>
              <a:prstGeom prst="rightArrow">
                <a:avLst/>
              </a:prstGeom>
              <a:solidFill>
                <a:schemeClr val="accent2">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600" b="1" dirty="0" smtClean="0">
                    <a:solidFill>
                      <a:schemeClr val="tx1"/>
                    </a:solidFill>
                  </a:rPr>
                  <a:t>C</a:t>
                </a:r>
                <a:r>
                  <a:rPr lang="en-CA" sz="1600" b="1" baseline="-25000" dirty="0" smtClean="0">
                    <a:solidFill>
                      <a:schemeClr val="tx1"/>
                    </a:solidFill>
                  </a:rPr>
                  <a:t>n</a:t>
                </a:r>
                <a:r>
                  <a:rPr lang="en-CA" sz="1600" b="1" dirty="0" smtClean="0">
                    <a:solidFill>
                      <a:schemeClr val="tx1"/>
                    </a:solidFill>
                  </a:rPr>
                  <a:t> out</a:t>
                </a:r>
                <a:endParaRPr lang="en-CA" sz="1600" b="1" dirty="0">
                  <a:solidFill>
                    <a:schemeClr val="tx1"/>
                  </a:solidFill>
                </a:endParaRPr>
              </a:p>
            </p:txBody>
          </p:sp>
        </p:grpSp>
      </p:grpSp>
      <p:sp>
        <p:nvSpPr>
          <p:cNvPr id="113" name="TextBox 112"/>
          <p:cNvSpPr txBox="1"/>
          <p:nvPr/>
        </p:nvSpPr>
        <p:spPr>
          <a:xfrm>
            <a:off x="7214663" y="672079"/>
            <a:ext cx="1226346" cy="923330"/>
          </a:xfrm>
          <a:prstGeom prst="rect">
            <a:avLst/>
          </a:prstGeom>
          <a:noFill/>
        </p:spPr>
        <p:txBody>
          <a:bodyPr wrap="square" rtlCol="0">
            <a:spAutoFit/>
          </a:bodyPr>
          <a:lstStyle/>
          <a:p>
            <a:pPr algn="ctr"/>
            <a:r>
              <a:rPr lang="en-CA" dirty="0" smtClean="0"/>
              <a:t>Metabolic Growth Model</a:t>
            </a:r>
            <a:endParaRPr lang="en-CA" dirty="0"/>
          </a:p>
        </p:txBody>
      </p:sp>
      <p:grpSp>
        <p:nvGrpSpPr>
          <p:cNvPr id="6" name="Group 5"/>
          <p:cNvGrpSpPr/>
          <p:nvPr/>
        </p:nvGrpSpPr>
        <p:grpSpPr>
          <a:xfrm>
            <a:off x="6354587" y="1227563"/>
            <a:ext cx="1645155" cy="1680545"/>
            <a:chOff x="6354587" y="1227563"/>
            <a:chExt cx="1645155" cy="1680545"/>
          </a:xfrm>
        </p:grpSpPr>
        <p:sp>
          <p:nvSpPr>
            <p:cNvPr id="127" name="Rounded Rectangle 126"/>
            <p:cNvSpPr/>
            <p:nvPr/>
          </p:nvSpPr>
          <p:spPr>
            <a:xfrm>
              <a:off x="6354590" y="1602005"/>
              <a:ext cx="1645152" cy="986885"/>
            </a:xfrm>
            <a:prstGeom prst="roundRect">
              <a:avLst/>
            </a:prstGeom>
            <a:solidFill>
              <a:schemeClr val="tx2">
                <a:lumMod val="20000"/>
                <a:lumOff val="80000"/>
              </a:schemeClr>
            </a:solidFill>
            <a:ln w="57150">
              <a:solidFill>
                <a:schemeClr val="tx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600"/>
            </a:p>
          </p:txBody>
        </p:sp>
        <p:sp>
          <p:nvSpPr>
            <p:cNvPr id="126" name="Right Arrow 125"/>
            <p:cNvSpPr/>
            <p:nvPr/>
          </p:nvSpPr>
          <p:spPr>
            <a:xfrm rot="5400000">
              <a:off x="6222764" y="2097305"/>
              <a:ext cx="940108" cy="676461"/>
            </a:xfrm>
            <a:prstGeom prst="rightArrow">
              <a:avLst/>
            </a:prstGeom>
            <a:solidFill>
              <a:schemeClr val="accent2">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600" b="1" dirty="0" smtClean="0">
                  <a:solidFill>
                    <a:schemeClr val="tx1"/>
                  </a:solidFill>
                  <a:sym typeface="Symbol"/>
                </a:rPr>
                <a:t></a:t>
              </a:r>
              <a:r>
                <a:rPr lang="en-CA" sz="1600" b="1" baseline="-25000" dirty="0" smtClean="0">
                  <a:solidFill>
                    <a:schemeClr val="tx1"/>
                  </a:solidFill>
                </a:rPr>
                <a:t>n</a:t>
              </a:r>
              <a:r>
                <a:rPr lang="en-CA" sz="1600" b="1" dirty="0" smtClean="0">
                  <a:solidFill>
                    <a:schemeClr val="tx1"/>
                  </a:solidFill>
                </a:rPr>
                <a:t> out</a:t>
              </a:r>
              <a:endParaRPr lang="en-CA" sz="1600" b="1" dirty="0">
                <a:solidFill>
                  <a:schemeClr val="tx1"/>
                </a:solidFill>
              </a:endParaRPr>
            </a:p>
          </p:txBody>
        </p:sp>
        <p:sp>
          <p:nvSpPr>
            <p:cNvPr id="43" name="Rectangle 42"/>
            <p:cNvSpPr/>
            <p:nvPr/>
          </p:nvSpPr>
          <p:spPr>
            <a:xfrm>
              <a:off x="6951163" y="1907511"/>
              <a:ext cx="443249" cy="509131"/>
            </a:xfrm>
            <a:prstGeom prst="rect">
              <a:avLst/>
            </a:prstGeom>
            <a:solidFill>
              <a:schemeClr val="accent2">
                <a:lumMod val="20000"/>
                <a:lumOff val="8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600" b="1" dirty="0" smtClean="0">
                  <a:solidFill>
                    <a:schemeClr val="tx1"/>
                  </a:solidFill>
                </a:rPr>
                <a:t>I</a:t>
              </a:r>
              <a:r>
                <a:rPr lang="en-CA" sz="1600" b="1" baseline="-25000" dirty="0" smtClean="0">
                  <a:solidFill>
                    <a:schemeClr val="tx1"/>
                  </a:solidFill>
                </a:rPr>
                <a:t>n</a:t>
              </a:r>
              <a:endParaRPr lang="en-CA" sz="1600" b="1" baseline="-25000" dirty="0">
                <a:solidFill>
                  <a:schemeClr val="tx1"/>
                </a:solidFill>
              </a:endParaRPr>
            </a:p>
          </p:txBody>
        </p:sp>
        <p:sp>
          <p:nvSpPr>
            <p:cNvPr id="44" name="Right Arrow 43"/>
            <p:cNvSpPr/>
            <p:nvPr/>
          </p:nvSpPr>
          <p:spPr>
            <a:xfrm rot="5400000">
              <a:off x="6742526" y="1344364"/>
              <a:ext cx="808621" cy="575019"/>
            </a:xfrm>
            <a:prstGeom prst="rightArrow">
              <a:avLst/>
            </a:prstGeom>
            <a:solidFill>
              <a:schemeClr val="accent2">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600" b="1" dirty="0" smtClean="0">
                  <a:solidFill>
                    <a:schemeClr val="tx1"/>
                  </a:solidFill>
                </a:rPr>
                <a:t>I</a:t>
              </a:r>
              <a:r>
                <a:rPr lang="en-CA" sz="1600" b="1" baseline="-25000" dirty="0" smtClean="0">
                  <a:solidFill>
                    <a:schemeClr val="tx1"/>
                  </a:solidFill>
                </a:rPr>
                <a:t>n</a:t>
              </a:r>
              <a:r>
                <a:rPr lang="en-CA" sz="1600" b="1" dirty="0" smtClean="0">
                  <a:solidFill>
                    <a:schemeClr val="tx1"/>
                  </a:solidFill>
                </a:rPr>
                <a:t> in</a:t>
              </a:r>
              <a:endParaRPr lang="en-CA" sz="1600" b="1" dirty="0">
                <a:solidFill>
                  <a:schemeClr val="tx1"/>
                </a:solidFill>
              </a:endParaRPr>
            </a:p>
          </p:txBody>
        </p:sp>
        <p:sp>
          <p:nvSpPr>
            <p:cNvPr id="45" name="Right Arrow 44"/>
            <p:cNvSpPr/>
            <p:nvPr/>
          </p:nvSpPr>
          <p:spPr>
            <a:xfrm rot="5400000">
              <a:off x="7158976" y="2118599"/>
              <a:ext cx="942625" cy="636394"/>
            </a:xfrm>
            <a:prstGeom prst="rightArrow">
              <a:avLst/>
            </a:prstGeom>
            <a:solidFill>
              <a:schemeClr val="accent2">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600" b="1" dirty="0" smtClean="0">
                  <a:solidFill>
                    <a:schemeClr val="tx1"/>
                  </a:solidFill>
                </a:rPr>
                <a:t>C</a:t>
              </a:r>
              <a:r>
                <a:rPr lang="en-CA" sz="1600" b="1" baseline="-25000" dirty="0" smtClean="0">
                  <a:solidFill>
                    <a:schemeClr val="tx1"/>
                  </a:solidFill>
                </a:rPr>
                <a:t>n</a:t>
              </a:r>
              <a:r>
                <a:rPr lang="en-CA" sz="1600" b="1" dirty="0" smtClean="0">
                  <a:solidFill>
                    <a:schemeClr val="tx1"/>
                  </a:solidFill>
                </a:rPr>
                <a:t> out</a:t>
              </a:r>
              <a:endParaRPr lang="en-CA" sz="1600" b="1" dirty="0">
                <a:solidFill>
                  <a:schemeClr val="tx1"/>
                </a:solidFill>
              </a:endParaRPr>
            </a:p>
          </p:txBody>
        </p:sp>
      </p:grpSp>
      <p:grpSp>
        <p:nvGrpSpPr>
          <p:cNvPr id="34" name="Group 33"/>
          <p:cNvGrpSpPr/>
          <p:nvPr/>
        </p:nvGrpSpPr>
        <p:grpSpPr>
          <a:xfrm>
            <a:off x="1158573" y="967241"/>
            <a:ext cx="1757279" cy="1835070"/>
            <a:chOff x="1987029" y="907784"/>
            <a:chExt cx="1757279" cy="1835070"/>
          </a:xfrm>
        </p:grpSpPr>
        <p:sp>
          <p:nvSpPr>
            <p:cNvPr id="35" name="TextBox 34"/>
            <p:cNvSpPr txBox="1"/>
            <p:nvPr/>
          </p:nvSpPr>
          <p:spPr>
            <a:xfrm>
              <a:off x="1987029" y="907784"/>
              <a:ext cx="1757279" cy="646331"/>
            </a:xfrm>
            <a:prstGeom prst="rect">
              <a:avLst/>
            </a:prstGeom>
            <a:noFill/>
          </p:spPr>
          <p:txBody>
            <a:bodyPr wrap="square" rtlCol="0">
              <a:spAutoFit/>
            </a:bodyPr>
            <a:lstStyle/>
            <a:p>
              <a:pPr algn="ctr"/>
              <a:r>
                <a:rPr lang="en-CA" dirty="0" smtClean="0"/>
                <a:t>Simple Decay Model</a:t>
              </a:r>
              <a:endParaRPr lang="en-CA" dirty="0"/>
            </a:p>
          </p:txBody>
        </p:sp>
        <p:grpSp>
          <p:nvGrpSpPr>
            <p:cNvPr id="36" name="Group 35"/>
            <p:cNvGrpSpPr/>
            <p:nvPr/>
          </p:nvGrpSpPr>
          <p:grpSpPr>
            <a:xfrm>
              <a:off x="2337750" y="1545256"/>
              <a:ext cx="1049956" cy="1197598"/>
              <a:chOff x="2337750" y="1545256"/>
              <a:chExt cx="1049956" cy="1197598"/>
            </a:xfrm>
          </p:grpSpPr>
          <p:sp>
            <p:nvSpPr>
              <p:cNvPr id="37" name="Rounded Rectangle 36"/>
              <p:cNvSpPr/>
              <p:nvPr/>
            </p:nvSpPr>
            <p:spPr>
              <a:xfrm>
                <a:off x="2337750" y="1545256"/>
                <a:ext cx="1049956" cy="914953"/>
              </a:xfrm>
              <a:prstGeom prst="roundRect">
                <a:avLst/>
              </a:prstGeom>
              <a:solidFill>
                <a:schemeClr val="tx2">
                  <a:lumMod val="20000"/>
                  <a:lumOff val="80000"/>
                </a:schemeClr>
              </a:solidFill>
              <a:ln w="57150">
                <a:solidFill>
                  <a:schemeClr val="tx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600"/>
              </a:p>
            </p:txBody>
          </p:sp>
          <p:sp>
            <p:nvSpPr>
              <p:cNvPr id="38" name="Rectangle 37"/>
              <p:cNvSpPr/>
              <p:nvPr/>
            </p:nvSpPr>
            <p:spPr>
              <a:xfrm>
                <a:off x="2825222" y="1718818"/>
                <a:ext cx="443249" cy="509131"/>
              </a:xfrm>
              <a:prstGeom prst="rect">
                <a:avLst/>
              </a:prstGeom>
              <a:solidFill>
                <a:schemeClr val="accent2">
                  <a:lumMod val="20000"/>
                  <a:lumOff val="8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600" b="1" dirty="0" smtClean="0">
                    <a:solidFill>
                      <a:schemeClr val="tx1"/>
                    </a:solidFill>
                  </a:rPr>
                  <a:t>I</a:t>
                </a:r>
                <a:r>
                  <a:rPr lang="en-CA" sz="1600" b="1" baseline="-25000" dirty="0" smtClean="0">
                    <a:solidFill>
                      <a:schemeClr val="tx1"/>
                    </a:solidFill>
                  </a:rPr>
                  <a:t>n</a:t>
                </a:r>
                <a:endParaRPr lang="en-CA" sz="1600" b="1" baseline="-25000" dirty="0">
                  <a:solidFill>
                    <a:schemeClr val="tx1"/>
                  </a:solidFill>
                </a:endParaRPr>
              </a:p>
            </p:txBody>
          </p:sp>
          <p:sp>
            <p:nvSpPr>
              <p:cNvPr id="40" name="Right Arrow 39"/>
              <p:cNvSpPr/>
              <p:nvPr/>
            </p:nvSpPr>
            <p:spPr>
              <a:xfrm rot="5400000">
                <a:off x="2180200" y="1948910"/>
                <a:ext cx="951495" cy="636394"/>
              </a:xfrm>
              <a:prstGeom prst="rightArrow">
                <a:avLst/>
              </a:prstGeom>
              <a:solidFill>
                <a:schemeClr val="accent2">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600" b="1" dirty="0" smtClean="0">
                    <a:solidFill>
                      <a:schemeClr val="tx1"/>
                    </a:solidFill>
                  </a:rPr>
                  <a:t>C</a:t>
                </a:r>
                <a:r>
                  <a:rPr lang="en-CA" sz="1600" b="1" baseline="-25000" dirty="0" smtClean="0">
                    <a:solidFill>
                      <a:schemeClr val="tx1"/>
                    </a:solidFill>
                  </a:rPr>
                  <a:t>n</a:t>
                </a:r>
                <a:r>
                  <a:rPr lang="en-CA" sz="1600" b="1" dirty="0" smtClean="0">
                    <a:solidFill>
                      <a:schemeClr val="tx1"/>
                    </a:solidFill>
                  </a:rPr>
                  <a:t> out</a:t>
                </a:r>
                <a:endParaRPr lang="en-CA" sz="1600" b="1" dirty="0">
                  <a:solidFill>
                    <a:schemeClr val="tx1"/>
                  </a:solidFill>
                </a:endParaRPr>
              </a:p>
            </p:txBody>
          </p:sp>
        </p:grpSp>
      </p:grpSp>
      <p:sp>
        <p:nvSpPr>
          <p:cNvPr id="39" name="Rounded Rectangle 38"/>
          <p:cNvSpPr/>
          <p:nvPr/>
        </p:nvSpPr>
        <p:spPr>
          <a:xfrm rot="5400000">
            <a:off x="-272144" y="4670375"/>
            <a:ext cx="2286000" cy="8490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0000"/>
                </a:solidFill>
              </a:rPr>
              <a:t>PROPPER SYSTEM BOUNDARY</a:t>
            </a:r>
            <a:endParaRPr lang="en-US" b="1" dirty="0">
              <a:solidFill>
                <a:srgbClr val="FF0000"/>
              </a:solidFill>
            </a:endParaRPr>
          </a:p>
        </p:txBody>
      </p:sp>
      <p:sp>
        <p:nvSpPr>
          <p:cNvPr id="41" name="Freeform 40"/>
          <p:cNvSpPr/>
          <p:nvPr/>
        </p:nvSpPr>
        <p:spPr>
          <a:xfrm flipH="1">
            <a:off x="1209297" y="4917578"/>
            <a:ext cx="1222868" cy="834569"/>
          </a:xfrm>
          <a:custGeom>
            <a:avLst/>
            <a:gdLst>
              <a:gd name="connsiteX0" fmla="*/ 1306286 w 1306286"/>
              <a:gd name="connsiteY0" fmla="*/ 795647 h 834569"/>
              <a:gd name="connsiteX1" fmla="*/ 926276 w 1306286"/>
              <a:gd name="connsiteY1" fmla="*/ 308758 h 834569"/>
              <a:gd name="connsiteX2" fmla="*/ 973777 w 1306286"/>
              <a:gd name="connsiteY2" fmla="*/ 831273 h 834569"/>
              <a:gd name="connsiteX3" fmla="*/ 0 w 1306286"/>
              <a:gd name="connsiteY3" fmla="*/ 0 h 834569"/>
            </a:gdLst>
            <a:ahLst/>
            <a:cxnLst>
              <a:cxn ang="0">
                <a:pos x="connsiteX0" y="connsiteY0"/>
              </a:cxn>
              <a:cxn ang="0">
                <a:pos x="connsiteX1" y="connsiteY1"/>
              </a:cxn>
              <a:cxn ang="0">
                <a:pos x="connsiteX2" y="connsiteY2"/>
              </a:cxn>
              <a:cxn ang="0">
                <a:pos x="connsiteX3" y="connsiteY3"/>
              </a:cxn>
            </a:cxnLst>
            <a:rect l="l" t="t" r="r" b="b"/>
            <a:pathLst>
              <a:path w="1306286" h="834569">
                <a:moveTo>
                  <a:pt x="1306286" y="795647"/>
                </a:moveTo>
                <a:cubicBezTo>
                  <a:pt x="1143990" y="549233"/>
                  <a:pt x="981694" y="302820"/>
                  <a:pt x="926276" y="308758"/>
                </a:cubicBezTo>
                <a:cubicBezTo>
                  <a:pt x="870858" y="314696"/>
                  <a:pt x="1128156" y="882733"/>
                  <a:pt x="973777" y="831273"/>
                </a:cubicBezTo>
                <a:cubicBezTo>
                  <a:pt x="819398" y="779813"/>
                  <a:pt x="409699" y="389906"/>
                  <a:pt x="0" y="0"/>
                </a:cubicBezTo>
              </a:path>
            </a:pathLst>
          </a:custGeom>
          <a:noFill/>
          <a:ln w="57150">
            <a:headEnd type="diamond"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p:nvSpPr>
        <p:spPr>
          <a:xfrm rot="5400000">
            <a:off x="-484756" y="2165029"/>
            <a:ext cx="2286000" cy="8490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0000"/>
                </a:solidFill>
              </a:rPr>
              <a:t>INDIVIDUAL’S SYSTEM BOUNDARY</a:t>
            </a:r>
            <a:endParaRPr lang="en-US" b="1" dirty="0">
              <a:solidFill>
                <a:srgbClr val="FF0000"/>
              </a:solidFill>
            </a:endParaRPr>
          </a:p>
        </p:txBody>
      </p:sp>
      <p:sp>
        <p:nvSpPr>
          <p:cNvPr id="7" name="Freeform 6"/>
          <p:cNvSpPr/>
          <p:nvPr/>
        </p:nvSpPr>
        <p:spPr>
          <a:xfrm>
            <a:off x="950026" y="2517569"/>
            <a:ext cx="1489989" cy="464252"/>
          </a:xfrm>
          <a:custGeom>
            <a:avLst/>
            <a:gdLst>
              <a:gd name="connsiteX0" fmla="*/ 0 w 1667086"/>
              <a:gd name="connsiteY0" fmla="*/ 451262 h 464252"/>
              <a:gd name="connsiteX1" fmla="*/ 724395 w 1667086"/>
              <a:gd name="connsiteY1" fmla="*/ 439387 h 464252"/>
              <a:gd name="connsiteX2" fmla="*/ 1567543 w 1667086"/>
              <a:gd name="connsiteY2" fmla="*/ 225631 h 464252"/>
              <a:gd name="connsiteX3" fmla="*/ 1650670 w 1667086"/>
              <a:gd name="connsiteY3" fmla="*/ 0 h 464252"/>
            </a:gdLst>
            <a:ahLst/>
            <a:cxnLst>
              <a:cxn ang="0">
                <a:pos x="connsiteX0" y="connsiteY0"/>
              </a:cxn>
              <a:cxn ang="0">
                <a:pos x="connsiteX1" y="connsiteY1"/>
              </a:cxn>
              <a:cxn ang="0">
                <a:pos x="connsiteX2" y="connsiteY2"/>
              </a:cxn>
              <a:cxn ang="0">
                <a:pos x="connsiteX3" y="connsiteY3"/>
              </a:cxn>
            </a:cxnLst>
            <a:rect l="l" t="t" r="r" b="b"/>
            <a:pathLst>
              <a:path w="1667086" h="464252">
                <a:moveTo>
                  <a:pt x="0" y="451262"/>
                </a:moveTo>
                <a:cubicBezTo>
                  <a:pt x="231569" y="464127"/>
                  <a:pt x="463138" y="476992"/>
                  <a:pt x="724395" y="439387"/>
                </a:cubicBezTo>
                <a:cubicBezTo>
                  <a:pt x="985652" y="401782"/>
                  <a:pt x="1413164" y="298862"/>
                  <a:pt x="1567543" y="225631"/>
                </a:cubicBezTo>
                <a:cubicBezTo>
                  <a:pt x="1721922" y="152400"/>
                  <a:pt x="1650670" y="0"/>
                  <a:pt x="1650670" y="0"/>
                </a:cubicBezTo>
              </a:path>
            </a:pathLst>
          </a:custGeom>
          <a:noFill/>
          <a:ln w="57150">
            <a:headEnd type="diamond"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Freeform 48"/>
          <p:cNvSpPr/>
          <p:nvPr/>
        </p:nvSpPr>
        <p:spPr>
          <a:xfrm>
            <a:off x="948410" y="2507547"/>
            <a:ext cx="4697725" cy="458377"/>
          </a:xfrm>
          <a:custGeom>
            <a:avLst/>
            <a:gdLst>
              <a:gd name="connsiteX0" fmla="*/ 0 w 1667086"/>
              <a:gd name="connsiteY0" fmla="*/ 451262 h 464252"/>
              <a:gd name="connsiteX1" fmla="*/ 724395 w 1667086"/>
              <a:gd name="connsiteY1" fmla="*/ 439387 h 464252"/>
              <a:gd name="connsiteX2" fmla="*/ 1567543 w 1667086"/>
              <a:gd name="connsiteY2" fmla="*/ 225631 h 464252"/>
              <a:gd name="connsiteX3" fmla="*/ 1650670 w 1667086"/>
              <a:gd name="connsiteY3" fmla="*/ 0 h 464252"/>
              <a:gd name="connsiteX0" fmla="*/ 0 w 1680522"/>
              <a:gd name="connsiteY0" fmla="*/ 451262 h 458377"/>
              <a:gd name="connsiteX1" fmla="*/ 724395 w 1680522"/>
              <a:gd name="connsiteY1" fmla="*/ 439387 h 458377"/>
              <a:gd name="connsiteX2" fmla="*/ 1592902 w 1680522"/>
              <a:gd name="connsiteY2" fmla="*/ 332509 h 458377"/>
              <a:gd name="connsiteX3" fmla="*/ 1650670 w 1680522"/>
              <a:gd name="connsiteY3" fmla="*/ 0 h 458377"/>
            </a:gdLst>
            <a:ahLst/>
            <a:cxnLst>
              <a:cxn ang="0">
                <a:pos x="connsiteX0" y="connsiteY0"/>
              </a:cxn>
              <a:cxn ang="0">
                <a:pos x="connsiteX1" y="connsiteY1"/>
              </a:cxn>
              <a:cxn ang="0">
                <a:pos x="connsiteX2" y="connsiteY2"/>
              </a:cxn>
              <a:cxn ang="0">
                <a:pos x="connsiteX3" y="connsiteY3"/>
              </a:cxn>
            </a:cxnLst>
            <a:rect l="l" t="t" r="r" b="b"/>
            <a:pathLst>
              <a:path w="1680522" h="458377">
                <a:moveTo>
                  <a:pt x="0" y="451262"/>
                </a:moveTo>
                <a:cubicBezTo>
                  <a:pt x="231569" y="464127"/>
                  <a:pt x="458911" y="459179"/>
                  <a:pt x="724395" y="439387"/>
                </a:cubicBezTo>
                <a:cubicBezTo>
                  <a:pt x="989879" y="419595"/>
                  <a:pt x="1438523" y="405740"/>
                  <a:pt x="1592902" y="332509"/>
                </a:cubicBezTo>
                <a:cubicBezTo>
                  <a:pt x="1747281" y="259278"/>
                  <a:pt x="1650670" y="0"/>
                  <a:pt x="1650670" y="0"/>
                </a:cubicBezTo>
              </a:path>
            </a:pathLst>
          </a:custGeom>
          <a:noFill/>
          <a:ln w="57150">
            <a:headEnd type="diamond"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Freeform 49"/>
          <p:cNvSpPr/>
          <p:nvPr/>
        </p:nvSpPr>
        <p:spPr>
          <a:xfrm>
            <a:off x="946796" y="2497526"/>
            <a:ext cx="7144830" cy="457419"/>
          </a:xfrm>
          <a:custGeom>
            <a:avLst/>
            <a:gdLst>
              <a:gd name="connsiteX0" fmla="*/ 0 w 1667086"/>
              <a:gd name="connsiteY0" fmla="*/ 451262 h 464252"/>
              <a:gd name="connsiteX1" fmla="*/ 724395 w 1667086"/>
              <a:gd name="connsiteY1" fmla="*/ 439387 h 464252"/>
              <a:gd name="connsiteX2" fmla="*/ 1567543 w 1667086"/>
              <a:gd name="connsiteY2" fmla="*/ 225631 h 464252"/>
              <a:gd name="connsiteX3" fmla="*/ 1650670 w 1667086"/>
              <a:gd name="connsiteY3" fmla="*/ 0 h 464252"/>
              <a:gd name="connsiteX0" fmla="*/ 0 w 1667086"/>
              <a:gd name="connsiteY0" fmla="*/ 451262 h 457419"/>
              <a:gd name="connsiteX1" fmla="*/ 724395 w 1667086"/>
              <a:gd name="connsiteY1" fmla="*/ 439387 h 457419"/>
              <a:gd name="connsiteX2" fmla="*/ 1567543 w 1667086"/>
              <a:gd name="connsiteY2" fmla="*/ 356260 h 457419"/>
              <a:gd name="connsiteX3" fmla="*/ 1650670 w 1667086"/>
              <a:gd name="connsiteY3" fmla="*/ 0 h 457419"/>
            </a:gdLst>
            <a:ahLst/>
            <a:cxnLst>
              <a:cxn ang="0">
                <a:pos x="connsiteX0" y="connsiteY0"/>
              </a:cxn>
              <a:cxn ang="0">
                <a:pos x="connsiteX1" y="connsiteY1"/>
              </a:cxn>
              <a:cxn ang="0">
                <a:pos x="connsiteX2" y="connsiteY2"/>
              </a:cxn>
              <a:cxn ang="0">
                <a:pos x="connsiteX3" y="connsiteY3"/>
              </a:cxn>
            </a:cxnLst>
            <a:rect l="l" t="t" r="r" b="b"/>
            <a:pathLst>
              <a:path w="1667086" h="457419">
                <a:moveTo>
                  <a:pt x="0" y="451262"/>
                </a:moveTo>
                <a:cubicBezTo>
                  <a:pt x="231569" y="464127"/>
                  <a:pt x="463138" y="455221"/>
                  <a:pt x="724395" y="439387"/>
                </a:cubicBezTo>
                <a:cubicBezTo>
                  <a:pt x="985652" y="423553"/>
                  <a:pt x="1413164" y="429491"/>
                  <a:pt x="1567543" y="356260"/>
                </a:cubicBezTo>
                <a:cubicBezTo>
                  <a:pt x="1721922" y="283029"/>
                  <a:pt x="1650670" y="0"/>
                  <a:pt x="1650670" y="0"/>
                </a:cubicBezTo>
              </a:path>
            </a:pathLst>
          </a:custGeom>
          <a:noFill/>
          <a:ln w="57150">
            <a:headEnd type="diamond"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 name="Group 2"/>
          <p:cNvGrpSpPr/>
          <p:nvPr/>
        </p:nvGrpSpPr>
        <p:grpSpPr>
          <a:xfrm>
            <a:off x="1756859" y="3474839"/>
            <a:ext cx="6472742" cy="2994376"/>
            <a:chOff x="1756859" y="3474839"/>
            <a:chExt cx="6472742" cy="2994376"/>
          </a:xfrm>
        </p:grpSpPr>
        <p:sp>
          <p:nvSpPr>
            <p:cNvPr id="130" name="Rounded Rectangle 129"/>
            <p:cNvSpPr/>
            <p:nvPr/>
          </p:nvSpPr>
          <p:spPr>
            <a:xfrm>
              <a:off x="2432165" y="3474839"/>
              <a:ext cx="4875975" cy="2503972"/>
            </a:xfrm>
            <a:prstGeom prst="roundRect">
              <a:avLst/>
            </a:prstGeom>
            <a:solidFill>
              <a:schemeClr val="accent4">
                <a:lumMod val="20000"/>
                <a:lumOff val="80000"/>
              </a:schemeClr>
            </a:solidFill>
            <a:ln w="57150">
              <a:solidFill>
                <a:schemeClr val="accent4">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1" name="Rounded Rectangle 130"/>
            <p:cNvSpPr/>
            <p:nvPr/>
          </p:nvSpPr>
          <p:spPr>
            <a:xfrm rot="16200000">
              <a:off x="2673327" y="3904368"/>
              <a:ext cx="1268814" cy="680860"/>
            </a:xfrm>
            <a:prstGeom prst="roundRect">
              <a:avLst/>
            </a:prstGeom>
            <a:solidFill>
              <a:schemeClr val="accent3">
                <a:lumMod val="40000"/>
                <a:lumOff val="60000"/>
              </a:schemeClr>
            </a:solidFill>
            <a:ln w="57150">
              <a:solidFill>
                <a:schemeClr val="accent3">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smtClean="0">
                  <a:solidFill>
                    <a:schemeClr val="tx1"/>
                  </a:solidFill>
                </a:rPr>
                <a:t>Resource Sources</a:t>
              </a:r>
              <a:endParaRPr lang="en-CA" b="1" dirty="0">
                <a:solidFill>
                  <a:schemeClr val="tx1"/>
                </a:solidFill>
              </a:endParaRPr>
            </a:p>
          </p:txBody>
        </p:sp>
        <p:sp>
          <p:nvSpPr>
            <p:cNvPr id="116" name="Right Arrow 115"/>
            <p:cNvSpPr/>
            <p:nvPr/>
          </p:nvSpPr>
          <p:spPr>
            <a:xfrm>
              <a:off x="1756859" y="3586473"/>
              <a:ext cx="1194518" cy="1275907"/>
            </a:xfrm>
            <a:prstGeom prst="rightArrow">
              <a:avLst/>
            </a:prstGeom>
            <a:solidFill>
              <a:schemeClr val="accent2">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smtClean="0">
                  <a:solidFill>
                    <a:schemeClr val="tx1"/>
                  </a:solidFill>
                </a:rPr>
                <a:t>System Inputs</a:t>
              </a:r>
              <a:endParaRPr lang="en-CA" b="1" dirty="0">
                <a:solidFill>
                  <a:schemeClr val="tx1"/>
                </a:solidFill>
              </a:endParaRPr>
            </a:p>
          </p:txBody>
        </p:sp>
        <p:sp>
          <p:nvSpPr>
            <p:cNvPr id="139" name="Right Arrow 138"/>
            <p:cNvSpPr/>
            <p:nvPr/>
          </p:nvSpPr>
          <p:spPr>
            <a:xfrm>
              <a:off x="6938631" y="3586472"/>
              <a:ext cx="1290970" cy="1275907"/>
            </a:xfrm>
            <a:prstGeom prst="rightArrow">
              <a:avLst/>
            </a:prstGeom>
            <a:solidFill>
              <a:schemeClr val="accent2">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smtClean="0">
                  <a:solidFill>
                    <a:schemeClr val="tx1"/>
                  </a:solidFill>
                </a:rPr>
                <a:t>System Outputs</a:t>
              </a:r>
              <a:endParaRPr lang="en-CA" b="1" dirty="0">
                <a:solidFill>
                  <a:schemeClr val="tx1"/>
                </a:solidFill>
              </a:endParaRPr>
            </a:p>
          </p:txBody>
        </p:sp>
        <p:sp>
          <p:nvSpPr>
            <p:cNvPr id="28" name="Curved Up Arrow 27"/>
            <p:cNvSpPr/>
            <p:nvPr/>
          </p:nvSpPr>
          <p:spPr>
            <a:xfrm flipH="1">
              <a:off x="2951373" y="4927929"/>
              <a:ext cx="3850290" cy="933923"/>
            </a:xfrm>
            <a:prstGeom prst="curvedUpArrow">
              <a:avLst>
                <a:gd name="adj1" fmla="val 49609"/>
                <a:gd name="adj2" fmla="val 82760"/>
                <a:gd name="adj3" fmla="val 25000"/>
              </a:avLst>
            </a:prstGeom>
            <a:solidFill>
              <a:schemeClr val="accent2">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r>
                <a:rPr lang="en-CA" b="1" dirty="0" smtClean="0">
                  <a:solidFill>
                    <a:schemeClr val="tx1"/>
                  </a:solidFill>
                </a:rPr>
                <a:t>Recycle Channels</a:t>
              </a:r>
              <a:endParaRPr lang="en-CA" b="1" dirty="0">
                <a:solidFill>
                  <a:schemeClr val="tx1"/>
                </a:solidFill>
              </a:endParaRPr>
            </a:p>
          </p:txBody>
        </p:sp>
        <p:sp>
          <p:nvSpPr>
            <p:cNvPr id="140" name="Curved Up Arrow 139"/>
            <p:cNvSpPr/>
            <p:nvPr/>
          </p:nvSpPr>
          <p:spPr>
            <a:xfrm flipH="1">
              <a:off x="3945203" y="4726826"/>
              <a:ext cx="1813262" cy="602516"/>
            </a:xfrm>
            <a:prstGeom prst="curvedUpArrow">
              <a:avLst>
                <a:gd name="adj1" fmla="val 21815"/>
                <a:gd name="adj2" fmla="val 63193"/>
                <a:gd name="adj3" fmla="val 25000"/>
              </a:avLst>
            </a:prstGeom>
            <a:solidFill>
              <a:schemeClr val="accent2">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r>
                <a:rPr lang="en-CA" sz="1400" b="1" dirty="0" smtClean="0">
                  <a:solidFill>
                    <a:schemeClr val="tx1"/>
                  </a:solidFill>
                </a:rPr>
                <a:t>Feedback </a:t>
              </a:r>
            </a:p>
            <a:p>
              <a:r>
                <a:rPr lang="en-CA" sz="1400" b="1" dirty="0" smtClean="0">
                  <a:solidFill>
                    <a:schemeClr val="tx1"/>
                  </a:solidFill>
                </a:rPr>
                <a:t>Channels</a:t>
              </a:r>
              <a:endParaRPr lang="en-CA" sz="1400" b="1" dirty="0">
                <a:solidFill>
                  <a:schemeClr val="tx1"/>
                </a:solidFill>
              </a:endParaRPr>
            </a:p>
          </p:txBody>
        </p:sp>
        <p:sp>
          <p:nvSpPr>
            <p:cNvPr id="132" name="Rounded Rectangle 131"/>
            <p:cNvSpPr/>
            <p:nvPr/>
          </p:nvSpPr>
          <p:spPr>
            <a:xfrm rot="16200000">
              <a:off x="5963793" y="3904368"/>
              <a:ext cx="1268814" cy="680860"/>
            </a:xfrm>
            <a:prstGeom prst="roundRect">
              <a:avLst/>
            </a:prstGeom>
            <a:solidFill>
              <a:schemeClr val="accent3">
                <a:lumMod val="40000"/>
                <a:lumOff val="60000"/>
              </a:schemeClr>
            </a:solidFill>
            <a:ln w="57150">
              <a:solidFill>
                <a:schemeClr val="accent3">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smtClean="0">
                  <a:solidFill>
                    <a:schemeClr val="tx1"/>
                  </a:solidFill>
                </a:rPr>
                <a:t>Resource Sinks</a:t>
              </a:r>
              <a:endParaRPr lang="en-CA" b="1" dirty="0">
                <a:solidFill>
                  <a:schemeClr val="tx1"/>
                </a:solidFill>
              </a:endParaRPr>
            </a:p>
          </p:txBody>
        </p:sp>
        <p:sp>
          <p:nvSpPr>
            <p:cNvPr id="5" name="TextBox 4"/>
            <p:cNvSpPr txBox="1"/>
            <p:nvPr/>
          </p:nvSpPr>
          <p:spPr>
            <a:xfrm>
              <a:off x="3081747" y="6099883"/>
              <a:ext cx="3780064" cy="369332"/>
            </a:xfrm>
            <a:prstGeom prst="rect">
              <a:avLst/>
            </a:prstGeom>
            <a:noFill/>
          </p:spPr>
          <p:txBody>
            <a:bodyPr wrap="square" rtlCol="0">
              <a:spAutoFit/>
            </a:bodyPr>
            <a:lstStyle/>
            <a:p>
              <a:pPr algn="ctr"/>
              <a:r>
                <a:rPr lang="en-US" b="1" dirty="0" smtClean="0">
                  <a:solidFill>
                    <a:srgbClr val="00B050"/>
                  </a:solidFill>
                </a:rPr>
                <a:t>The Biosphere’s Boundary</a:t>
              </a:r>
              <a:endParaRPr lang="en-US" b="1" dirty="0">
                <a:solidFill>
                  <a:srgbClr val="00B050"/>
                </a:solidFill>
              </a:endParaRPr>
            </a:p>
          </p:txBody>
        </p:sp>
      </p:grpSp>
      <p:pic>
        <p:nvPicPr>
          <p:cNvPr id="60" name="Picture 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7498372">
            <a:off x="6227775" y="5135845"/>
            <a:ext cx="395288" cy="2152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 name="Picture 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9995084">
            <a:off x="5673424" y="5563839"/>
            <a:ext cx="395288" cy="2152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2" name="Picture 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659959">
            <a:off x="3319536" y="5227241"/>
            <a:ext cx="395288" cy="2152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3" name="Picture 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9787885">
            <a:off x="5132711" y="5114016"/>
            <a:ext cx="395288" cy="2152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8" name="Group 47"/>
          <p:cNvGrpSpPr/>
          <p:nvPr/>
        </p:nvGrpSpPr>
        <p:grpSpPr>
          <a:xfrm>
            <a:off x="2790701" y="824655"/>
            <a:ext cx="1495363" cy="1752997"/>
            <a:chOff x="2052850" y="707212"/>
            <a:chExt cx="1495363" cy="1752997"/>
          </a:xfrm>
        </p:grpSpPr>
        <p:sp>
          <p:nvSpPr>
            <p:cNvPr id="51" name="TextBox 50"/>
            <p:cNvSpPr txBox="1"/>
            <p:nvPr/>
          </p:nvSpPr>
          <p:spPr>
            <a:xfrm>
              <a:off x="2052850" y="707212"/>
              <a:ext cx="1495363" cy="646331"/>
            </a:xfrm>
            <a:prstGeom prst="rect">
              <a:avLst/>
            </a:prstGeom>
            <a:noFill/>
          </p:spPr>
          <p:txBody>
            <a:bodyPr wrap="square" rtlCol="0">
              <a:spAutoFit/>
            </a:bodyPr>
            <a:lstStyle/>
            <a:p>
              <a:pPr algn="ctr"/>
              <a:r>
                <a:rPr lang="en-CA" dirty="0" smtClean="0"/>
                <a:t>NYSE Growth Model</a:t>
              </a:r>
              <a:endParaRPr lang="en-CA" dirty="0"/>
            </a:p>
          </p:txBody>
        </p:sp>
        <p:grpSp>
          <p:nvGrpSpPr>
            <p:cNvPr id="52" name="Group 51"/>
            <p:cNvGrpSpPr/>
            <p:nvPr/>
          </p:nvGrpSpPr>
          <p:grpSpPr>
            <a:xfrm>
              <a:off x="2229453" y="1359883"/>
              <a:ext cx="1158253" cy="1100326"/>
              <a:chOff x="2229453" y="1359883"/>
              <a:chExt cx="1158253" cy="1100326"/>
            </a:xfrm>
          </p:grpSpPr>
          <p:sp>
            <p:nvSpPr>
              <p:cNvPr id="53" name="Rounded Rectangle 52"/>
              <p:cNvSpPr/>
              <p:nvPr/>
            </p:nvSpPr>
            <p:spPr>
              <a:xfrm>
                <a:off x="2229453" y="1545256"/>
                <a:ext cx="1158253" cy="914953"/>
              </a:xfrm>
              <a:prstGeom prst="roundRect">
                <a:avLst/>
              </a:prstGeom>
              <a:solidFill>
                <a:schemeClr val="tx2">
                  <a:lumMod val="20000"/>
                  <a:lumOff val="80000"/>
                </a:schemeClr>
              </a:solidFill>
              <a:ln w="57150">
                <a:solidFill>
                  <a:schemeClr val="tx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600"/>
              </a:p>
            </p:txBody>
          </p:sp>
          <p:sp>
            <p:nvSpPr>
              <p:cNvPr id="54" name="Rectangle 53"/>
              <p:cNvSpPr/>
              <p:nvPr/>
            </p:nvSpPr>
            <p:spPr>
              <a:xfrm>
                <a:off x="2825222" y="1718818"/>
                <a:ext cx="443249" cy="509131"/>
              </a:xfrm>
              <a:prstGeom prst="rect">
                <a:avLst/>
              </a:prstGeom>
              <a:solidFill>
                <a:schemeClr val="accent2">
                  <a:lumMod val="20000"/>
                  <a:lumOff val="8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600" b="1" dirty="0" smtClean="0">
                    <a:solidFill>
                      <a:schemeClr val="tx1"/>
                    </a:solidFill>
                  </a:rPr>
                  <a:t>I</a:t>
                </a:r>
                <a:r>
                  <a:rPr lang="en-CA" sz="1600" b="1" baseline="-25000" dirty="0" smtClean="0">
                    <a:solidFill>
                      <a:schemeClr val="tx1"/>
                    </a:solidFill>
                  </a:rPr>
                  <a:t>n</a:t>
                </a:r>
                <a:endParaRPr lang="en-CA" sz="1600" b="1" baseline="-25000" dirty="0">
                  <a:solidFill>
                    <a:schemeClr val="tx1"/>
                  </a:solidFill>
                </a:endParaRPr>
              </a:p>
            </p:txBody>
          </p:sp>
          <p:sp>
            <p:nvSpPr>
              <p:cNvPr id="55" name="Right Arrow 54"/>
              <p:cNvSpPr/>
              <p:nvPr/>
            </p:nvSpPr>
            <p:spPr>
              <a:xfrm rot="5400000">
                <a:off x="2227095" y="1476684"/>
                <a:ext cx="808621" cy="575019"/>
              </a:xfrm>
              <a:prstGeom prst="rightArrow">
                <a:avLst/>
              </a:prstGeom>
              <a:solidFill>
                <a:schemeClr val="accent2">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600" b="1" dirty="0" smtClean="0">
                    <a:solidFill>
                      <a:schemeClr val="tx1"/>
                    </a:solidFill>
                  </a:rPr>
                  <a:t>I</a:t>
                </a:r>
                <a:r>
                  <a:rPr lang="en-CA" sz="1600" b="1" baseline="-25000" dirty="0" smtClean="0">
                    <a:solidFill>
                      <a:schemeClr val="tx1"/>
                    </a:solidFill>
                  </a:rPr>
                  <a:t>n</a:t>
                </a:r>
                <a:r>
                  <a:rPr lang="en-CA" sz="1600" b="1" dirty="0" smtClean="0">
                    <a:solidFill>
                      <a:schemeClr val="tx1"/>
                    </a:solidFill>
                  </a:rPr>
                  <a:t> in</a:t>
                </a:r>
                <a:endParaRPr lang="en-CA" sz="1600" b="1" dirty="0">
                  <a:solidFill>
                    <a:schemeClr val="tx1"/>
                  </a:solidFill>
                </a:endParaRPr>
              </a:p>
            </p:txBody>
          </p:sp>
        </p:grpSp>
      </p:grpSp>
      <p:sp>
        <p:nvSpPr>
          <p:cNvPr id="57" name="Freeform 56"/>
          <p:cNvSpPr/>
          <p:nvPr/>
        </p:nvSpPr>
        <p:spPr>
          <a:xfrm>
            <a:off x="934561" y="2505572"/>
            <a:ext cx="2799202" cy="458377"/>
          </a:xfrm>
          <a:custGeom>
            <a:avLst/>
            <a:gdLst>
              <a:gd name="connsiteX0" fmla="*/ 0 w 1667086"/>
              <a:gd name="connsiteY0" fmla="*/ 451262 h 464252"/>
              <a:gd name="connsiteX1" fmla="*/ 724395 w 1667086"/>
              <a:gd name="connsiteY1" fmla="*/ 439387 h 464252"/>
              <a:gd name="connsiteX2" fmla="*/ 1567543 w 1667086"/>
              <a:gd name="connsiteY2" fmla="*/ 225631 h 464252"/>
              <a:gd name="connsiteX3" fmla="*/ 1650670 w 1667086"/>
              <a:gd name="connsiteY3" fmla="*/ 0 h 464252"/>
              <a:gd name="connsiteX0" fmla="*/ 0 w 1680522"/>
              <a:gd name="connsiteY0" fmla="*/ 451262 h 458377"/>
              <a:gd name="connsiteX1" fmla="*/ 724395 w 1680522"/>
              <a:gd name="connsiteY1" fmla="*/ 439387 h 458377"/>
              <a:gd name="connsiteX2" fmla="*/ 1592902 w 1680522"/>
              <a:gd name="connsiteY2" fmla="*/ 332509 h 458377"/>
              <a:gd name="connsiteX3" fmla="*/ 1650670 w 1680522"/>
              <a:gd name="connsiteY3" fmla="*/ 0 h 458377"/>
            </a:gdLst>
            <a:ahLst/>
            <a:cxnLst>
              <a:cxn ang="0">
                <a:pos x="connsiteX0" y="connsiteY0"/>
              </a:cxn>
              <a:cxn ang="0">
                <a:pos x="connsiteX1" y="connsiteY1"/>
              </a:cxn>
              <a:cxn ang="0">
                <a:pos x="connsiteX2" y="connsiteY2"/>
              </a:cxn>
              <a:cxn ang="0">
                <a:pos x="connsiteX3" y="connsiteY3"/>
              </a:cxn>
            </a:cxnLst>
            <a:rect l="l" t="t" r="r" b="b"/>
            <a:pathLst>
              <a:path w="1680522" h="458377">
                <a:moveTo>
                  <a:pt x="0" y="451262"/>
                </a:moveTo>
                <a:cubicBezTo>
                  <a:pt x="231569" y="464127"/>
                  <a:pt x="458911" y="459179"/>
                  <a:pt x="724395" y="439387"/>
                </a:cubicBezTo>
                <a:cubicBezTo>
                  <a:pt x="989879" y="419595"/>
                  <a:pt x="1438523" y="405740"/>
                  <a:pt x="1592902" y="332509"/>
                </a:cubicBezTo>
                <a:cubicBezTo>
                  <a:pt x="1747281" y="259278"/>
                  <a:pt x="1650670" y="0"/>
                  <a:pt x="1650670" y="0"/>
                </a:cubicBezTo>
              </a:path>
            </a:pathLst>
          </a:custGeom>
          <a:noFill/>
          <a:ln w="57150">
            <a:headEnd type="diamond"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flipV="1">
            <a:off x="932946" y="2941095"/>
            <a:ext cx="4065869" cy="747268"/>
          </a:xfrm>
          <a:custGeom>
            <a:avLst/>
            <a:gdLst>
              <a:gd name="connsiteX0" fmla="*/ 0 w 1667086"/>
              <a:gd name="connsiteY0" fmla="*/ 451262 h 464252"/>
              <a:gd name="connsiteX1" fmla="*/ 724395 w 1667086"/>
              <a:gd name="connsiteY1" fmla="*/ 439387 h 464252"/>
              <a:gd name="connsiteX2" fmla="*/ 1567543 w 1667086"/>
              <a:gd name="connsiteY2" fmla="*/ 225631 h 464252"/>
              <a:gd name="connsiteX3" fmla="*/ 1650670 w 1667086"/>
              <a:gd name="connsiteY3" fmla="*/ 0 h 464252"/>
              <a:gd name="connsiteX0" fmla="*/ 0 w 1667086"/>
              <a:gd name="connsiteY0" fmla="*/ 451262 h 457419"/>
              <a:gd name="connsiteX1" fmla="*/ 724395 w 1667086"/>
              <a:gd name="connsiteY1" fmla="*/ 439387 h 457419"/>
              <a:gd name="connsiteX2" fmla="*/ 1567543 w 1667086"/>
              <a:gd name="connsiteY2" fmla="*/ 356260 h 457419"/>
              <a:gd name="connsiteX3" fmla="*/ 1650670 w 1667086"/>
              <a:gd name="connsiteY3" fmla="*/ 0 h 457419"/>
            </a:gdLst>
            <a:ahLst/>
            <a:cxnLst>
              <a:cxn ang="0">
                <a:pos x="connsiteX0" y="connsiteY0"/>
              </a:cxn>
              <a:cxn ang="0">
                <a:pos x="connsiteX1" y="connsiteY1"/>
              </a:cxn>
              <a:cxn ang="0">
                <a:pos x="connsiteX2" y="connsiteY2"/>
              </a:cxn>
              <a:cxn ang="0">
                <a:pos x="connsiteX3" y="connsiteY3"/>
              </a:cxn>
            </a:cxnLst>
            <a:rect l="l" t="t" r="r" b="b"/>
            <a:pathLst>
              <a:path w="1667086" h="457419">
                <a:moveTo>
                  <a:pt x="0" y="451262"/>
                </a:moveTo>
                <a:cubicBezTo>
                  <a:pt x="231569" y="464127"/>
                  <a:pt x="463138" y="455221"/>
                  <a:pt x="724395" y="439387"/>
                </a:cubicBezTo>
                <a:cubicBezTo>
                  <a:pt x="985652" y="423553"/>
                  <a:pt x="1413164" y="429491"/>
                  <a:pt x="1567543" y="356260"/>
                </a:cubicBezTo>
                <a:cubicBezTo>
                  <a:pt x="1721922" y="283029"/>
                  <a:pt x="1650670" y="0"/>
                  <a:pt x="1650670" y="0"/>
                </a:cubicBezTo>
              </a:path>
            </a:pathLst>
          </a:custGeom>
          <a:noFill/>
          <a:ln w="57150">
            <a:headEnd type="diamond"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TextBox 58"/>
          <p:cNvSpPr txBox="1"/>
          <p:nvPr/>
        </p:nvSpPr>
        <p:spPr>
          <a:xfrm>
            <a:off x="1295400" y="2988715"/>
            <a:ext cx="7231082" cy="584775"/>
          </a:xfrm>
          <a:prstGeom prst="rect">
            <a:avLst/>
          </a:prstGeom>
          <a:noFill/>
        </p:spPr>
        <p:txBody>
          <a:bodyPr wrap="square" rtlCol="0">
            <a:spAutoFit/>
          </a:bodyPr>
          <a:lstStyle/>
          <a:p>
            <a:pPr algn="ctr"/>
            <a:r>
              <a:rPr lang="en-CA" sz="3200" b="1" dirty="0" smtClean="0"/>
              <a:t>Contextualized Metabolic Growth Model</a:t>
            </a:r>
            <a:endParaRPr lang="en-CA" sz="3200" b="1" dirty="0"/>
          </a:p>
        </p:txBody>
      </p:sp>
      <p:grpSp>
        <p:nvGrpSpPr>
          <p:cNvPr id="8" name="Group 7"/>
          <p:cNvGrpSpPr/>
          <p:nvPr/>
        </p:nvGrpSpPr>
        <p:grpSpPr>
          <a:xfrm>
            <a:off x="3656927" y="3561666"/>
            <a:ext cx="2589694" cy="1366263"/>
            <a:chOff x="3656927" y="3561666"/>
            <a:chExt cx="2589694" cy="1366263"/>
          </a:xfrm>
        </p:grpSpPr>
        <p:sp>
          <p:nvSpPr>
            <p:cNvPr id="65" name="Right Arrow 64"/>
            <p:cNvSpPr/>
            <p:nvPr/>
          </p:nvSpPr>
          <p:spPr>
            <a:xfrm>
              <a:off x="5270309" y="4174813"/>
              <a:ext cx="976312" cy="753116"/>
            </a:xfrm>
            <a:prstGeom prst="rightArrow">
              <a:avLst/>
            </a:prstGeom>
            <a:solidFill>
              <a:schemeClr val="accent2">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smtClean="0">
                  <a:solidFill>
                    <a:schemeClr val="tx1"/>
                  </a:solidFill>
                  <a:sym typeface="Symbol"/>
                </a:rPr>
                <a:t>C</a:t>
              </a:r>
              <a:r>
                <a:rPr lang="en-CA" b="1" baseline="-25000" dirty="0" smtClean="0">
                  <a:solidFill>
                    <a:schemeClr val="tx1"/>
                  </a:solidFill>
                </a:rPr>
                <a:t>n</a:t>
              </a:r>
              <a:r>
                <a:rPr lang="en-CA" b="1" dirty="0" smtClean="0">
                  <a:solidFill>
                    <a:schemeClr val="tx1"/>
                  </a:solidFill>
                </a:rPr>
                <a:t> out</a:t>
              </a:r>
              <a:endParaRPr lang="en-CA" b="1" dirty="0">
                <a:solidFill>
                  <a:schemeClr val="tx1"/>
                </a:solidFill>
              </a:endParaRPr>
            </a:p>
          </p:txBody>
        </p:sp>
        <p:sp>
          <p:nvSpPr>
            <p:cNvPr id="66" name="Right Arrow 65"/>
            <p:cNvSpPr/>
            <p:nvPr/>
          </p:nvSpPr>
          <p:spPr>
            <a:xfrm>
              <a:off x="3656927" y="3901013"/>
              <a:ext cx="860047" cy="680484"/>
            </a:xfrm>
            <a:prstGeom prst="rightArrow">
              <a:avLst/>
            </a:prstGeom>
            <a:solidFill>
              <a:schemeClr val="accent2">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smtClean="0">
                  <a:solidFill>
                    <a:schemeClr val="tx1"/>
                  </a:solidFill>
                </a:rPr>
                <a:t>I</a:t>
              </a:r>
              <a:r>
                <a:rPr lang="en-CA" b="1" baseline="-25000" dirty="0" smtClean="0">
                  <a:solidFill>
                    <a:schemeClr val="tx1"/>
                  </a:solidFill>
                </a:rPr>
                <a:t>n</a:t>
              </a:r>
              <a:r>
                <a:rPr lang="en-CA" b="1" dirty="0" smtClean="0">
                  <a:solidFill>
                    <a:schemeClr val="tx1"/>
                  </a:solidFill>
                </a:rPr>
                <a:t> in</a:t>
              </a:r>
              <a:endParaRPr lang="en-CA" b="1" dirty="0">
                <a:solidFill>
                  <a:schemeClr val="tx1"/>
                </a:solidFill>
              </a:endParaRPr>
            </a:p>
          </p:txBody>
        </p:sp>
        <p:sp>
          <p:nvSpPr>
            <p:cNvPr id="67" name="Right Arrow 66"/>
            <p:cNvSpPr/>
            <p:nvPr/>
          </p:nvSpPr>
          <p:spPr>
            <a:xfrm>
              <a:off x="5270309" y="3561666"/>
              <a:ext cx="976312" cy="753116"/>
            </a:xfrm>
            <a:prstGeom prst="rightArrow">
              <a:avLst/>
            </a:prstGeom>
            <a:solidFill>
              <a:schemeClr val="accent2">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smtClean="0">
                  <a:solidFill>
                    <a:schemeClr val="tx1"/>
                  </a:solidFill>
                  <a:sym typeface="Symbol"/>
                </a:rPr>
                <a:t></a:t>
              </a:r>
              <a:r>
                <a:rPr lang="en-CA" b="1" baseline="-25000" dirty="0" smtClean="0">
                  <a:solidFill>
                    <a:schemeClr val="tx1"/>
                  </a:solidFill>
                </a:rPr>
                <a:t>n</a:t>
              </a:r>
              <a:r>
                <a:rPr lang="en-CA" b="1" dirty="0" smtClean="0">
                  <a:solidFill>
                    <a:schemeClr val="tx1"/>
                  </a:solidFill>
                </a:rPr>
                <a:t> out</a:t>
              </a:r>
              <a:endParaRPr lang="en-CA" b="1" dirty="0">
                <a:solidFill>
                  <a:schemeClr val="tx1"/>
                </a:solidFill>
              </a:endParaRPr>
            </a:p>
          </p:txBody>
        </p:sp>
        <p:sp>
          <p:nvSpPr>
            <p:cNvPr id="68" name="Rounded Rectangle 67"/>
            <p:cNvSpPr/>
            <p:nvPr/>
          </p:nvSpPr>
          <p:spPr>
            <a:xfrm>
              <a:off x="4516973" y="3688363"/>
              <a:ext cx="753336" cy="1080995"/>
            </a:xfrm>
            <a:prstGeom prst="roundRect">
              <a:avLst/>
            </a:prstGeom>
            <a:solidFill>
              <a:schemeClr val="tx2">
                <a:lumMod val="20000"/>
                <a:lumOff val="80000"/>
              </a:schemeClr>
            </a:solidFill>
            <a:ln w="57150">
              <a:solidFill>
                <a:schemeClr val="tx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9" name="Rectangle 68"/>
            <p:cNvSpPr/>
            <p:nvPr/>
          </p:nvSpPr>
          <p:spPr>
            <a:xfrm>
              <a:off x="4710361" y="3938224"/>
              <a:ext cx="390284" cy="602511"/>
            </a:xfrm>
            <a:prstGeom prst="rect">
              <a:avLst/>
            </a:prstGeom>
            <a:solidFill>
              <a:schemeClr val="accent2">
                <a:lumMod val="20000"/>
                <a:lumOff val="8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smtClean="0">
                  <a:solidFill>
                    <a:schemeClr val="tx1"/>
                  </a:solidFill>
                </a:rPr>
                <a:t>I</a:t>
              </a:r>
              <a:r>
                <a:rPr lang="en-CA" b="1" baseline="-25000" dirty="0" smtClean="0">
                  <a:solidFill>
                    <a:schemeClr val="tx1"/>
                  </a:solidFill>
                </a:rPr>
                <a:t>n</a:t>
              </a:r>
              <a:endParaRPr lang="en-CA" b="1" baseline="-25000" dirty="0">
                <a:solidFill>
                  <a:schemeClr val="tx1"/>
                </a:solidFill>
              </a:endParaRPr>
            </a:p>
          </p:txBody>
        </p:sp>
      </p:grpSp>
    </p:spTree>
    <p:extLst>
      <p:ext uri="{BB962C8B-B14F-4D97-AF65-F5344CB8AC3E}">
        <p14:creationId xmlns:p14="http://schemas.microsoft.com/office/powerpoint/2010/main" val="895162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ppt_x"/>
                                          </p:val>
                                        </p:tav>
                                        <p:tav tm="100000">
                                          <p:val>
                                            <p:strVal val="#ppt_x"/>
                                          </p:val>
                                        </p:tav>
                                      </p:tavLst>
                                    </p:anim>
                                    <p:anim calcmode="lin" valueType="num">
                                      <p:cBhvr additive="base">
                                        <p:cTn id="8" dur="500" fill="hold"/>
                                        <p:tgtEl>
                                          <p:spTgt spid="4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7"/>
                                        </p:tgtEl>
                                        <p:attrNameLst>
                                          <p:attrName>style.visibility</p:attrName>
                                        </p:attrNameLst>
                                      </p:cBhvr>
                                      <p:to>
                                        <p:strVal val="visible"/>
                                      </p:to>
                                    </p:set>
                                    <p:anim calcmode="lin" valueType="num">
                                      <p:cBhvr additive="base">
                                        <p:cTn id="11" dur="500" fill="hold"/>
                                        <p:tgtEl>
                                          <p:spTgt spid="57"/>
                                        </p:tgtEl>
                                        <p:attrNameLst>
                                          <p:attrName>ppt_x</p:attrName>
                                        </p:attrNameLst>
                                      </p:cBhvr>
                                      <p:tavLst>
                                        <p:tav tm="0">
                                          <p:val>
                                            <p:strVal val="#ppt_x"/>
                                          </p:val>
                                        </p:tav>
                                        <p:tav tm="100000">
                                          <p:val>
                                            <p:strVal val="#ppt_x"/>
                                          </p:val>
                                        </p:tav>
                                      </p:tavLst>
                                    </p:anim>
                                    <p:anim calcmode="lin" valueType="num">
                                      <p:cBhvr additive="base">
                                        <p:cTn id="12" dur="500" fill="hold"/>
                                        <p:tgtEl>
                                          <p:spTgt spid="5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49"/>
                                        </p:tgtEl>
                                        <p:attrNameLst>
                                          <p:attrName>style.visibility</p:attrName>
                                        </p:attrNameLst>
                                      </p:cBhvr>
                                      <p:to>
                                        <p:strVal val="visible"/>
                                      </p:to>
                                    </p:set>
                                    <p:anim calcmode="lin" valueType="num">
                                      <p:cBhvr additive="base">
                                        <p:cTn id="21" dur="500" fill="hold"/>
                                        <p:tgtEl>
                                          <p:spTgt spid="49"/>
                                        </p:tgtEl>
                                        <p:attrNameLst>
                                          <p:attrName>ppt_x</p:attrName>
                                        </p:attrNameLst>
                                      </p:cBhvr>
                                      <p:tavLst>
                                        <p:tav tm="0">
                                          <p:val>
                                            <p:strVal val="#ppt_x"/>
                                          </p:val>
                                        </p:tav>
                                        <p:tav tm="100000">
                                          <p:val>
                                            <p:strVal val="#ppt_x"/>
                                          </p:val>
                                        </p:tav>
                                      </p:tavLst>
                                    </p:anim>
                                    <p:anim calcmode="lin" valueType="num">
                                      <p:cBhvr additive="base">
                                        <p:cTn id="22"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13"/>
                                        </p:tgtEl>
                                        <p:attrNameLst>
                                          <p:attrName>style.visibility</p:attrName>
                                        </p:attrNameLst>
                                      </p:cBhvr>
                                      <p:to>
                                        <p:strVal val="visible"/>
                                      </p:to>
                                    </p:set>
                                    <p:anim calcmode="lin" valueType="num">
                                      <p:cBhvr additive="base">
                                        <p:cTn id="31" dur="500" fill="hold"/>
                                        <p:tgtEl>
                                          <p:spTgt spid="113"/>
                                        </p:tgtEl>
                                        <p:attrNameLst>
                                          <p:attrName>ppt_x</p:attrName>
                                        </p:attrNameLst>
                                      </p:cBhvr>
                                      <p:tavLst>
                                        <p:tav tm="0">
                                          <p:val>
                                            <p:strVal val="#ppt_x"/>
                                          </p:val>
                                        </p:tav>
                                        <p:tav tm="100000">
                                          <p:val>
                                            <p:strVal val="#ppt_x"/>
                                          </p:val>
                                        </p:tav>
                                      </p:tavLst>
                                    </p:anim>
                                    <p:anim calcmode="lin" valueType="num">
                                      <p:cBhvr additive="base">
                                        <p:cTn id="32" dur="500" fill="hold"/>
                                        <p:tgtEl>
                                          <p:spTgt spid="11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additive="base">
                                        <p:cTn id="35" dur="500" fill="hold"/>
                                        <p:tgtEl>
                                          <p:spTgt spid="50"/>
                                        </p:tgtEl>
                                        <p:attrNameLst>
                                          <p:attrName>ppt_x</p:attrName>
                                        </p:attrNameLst>
                                      </p:cBhvr>
                                      <p:tavLst>
                                        <p:tav tm="0">
                                          <p:val>
                                            <p:strVal val="#ppt_x"/>
                                          </p:val>
                                        </p:tav>
                                        <p:tav tm="100000">
                                          <p:val>
                                            <p:strVal val="#ppt_x"/>
                                          </p:val>
                                        </p:tav>
                                      </p:tavLst>
                                    </p:anim>
                                    <p:anim calcmode="lin" valueType="num">
                                      <p:cBhvr additive="base">
                                        <p:cTn id="36"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59"/>
                                        </p:tgtEl>
                                        <p:attrNameLst>
                                          <p:attrName>style.visibility</p:attrName>
                                        </p:attrNameLst>
                                      </p:cBhvr>
                                      <p:to>
                                        <p:strVal val="visible"/>
                                      </p:to>
                                    </p:set>
                                    <p:anim calcmode="lin" valueType="num">
                                      <p:cBhvr additive="base">
                                        <p:cTn id="41" dur="500" fill="hold"/>
                                        <p:tgtEl>
                                          <p:spTgt spid="59"/>
                                        </p:tgtEl>
                                        <p:attrNameLst>
                                          <p:attrName>ppt_x</p:attrName>
                                        </p:attrNameLst>
                                      </p:cBhvr>
                                      <p:tavLst>
                                        <p:tav tm="0">
                                          <p:val>
                                            <p:strVal val="#ppt_x"/>
                                          </p:val>
                                        </p:tav>
                                        <p:tav tm="100000">
                                          <p:val>
                                            <p:strVal val="#ppt_x"/>
                                          </p:val>
                                        </p:tav>
                                      </p:tavLst>
                                    </p:anim>
                                    <p:anim calcmode="lin" valueType="num">
                                      <p:cBhvr additive="base">
                                        <p:cTn id="42" dur="500" fill="hold"/>
                                        <p:tgtEl>
                                          <p:spTgt spid="59"/>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500" fill="hold"/>
                                        <p:tgtEl>
                                          <p:spTgt spid="8"/>
                                        </p:tgtEl>
                                        <p:attrNameLst>
                                          <p:attrName>ppt_x</p:attrName>
                                        </p:attrNameLst>
                                      </p:cBhvr>
                                      <p:tavLst>
                                        <p:tav tm="0">
                                          <p:val>
                                            <p:strVal val="#ppt_x"/>
                                          </p:val>
                                        </p:tav>
                                        <p:tav tm="100000">
                                          <p:val>
                                            <p:strVal val="#ppt_x"/>
                                          </p:val>
                                        </p:tav>
                                      </p:tavLst>
                                    </p:anim>
                                    <p:anim calcmode="lin" valueType="num">
                                      <p:cBhvr additive="base">
                                        <p:cTn id="46" dur="500" fill="hold"/>
                                        <p:tgtEl>
                                          <p:spTgt spid="8"/>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41"/>
                                        </p:tgtEl>
                                        <p:attrNameLst>
                                          <p:attrName>style.visibility</p:attrName>
                                        </p:attrNameLst>
                                      </p:cBhvr>
                                      <p:to>
                                        <p:strVal val="visible"/>
                                      </p:to>
                                    </p:set>
                                    <p:anim calcmode="lin" valueType="num">
                                      <p:cBhvr additive="base">
                                        <p:cTn id="49" dur="500" fill="hold"/>
                                        <p:tgtEl>
                                          <p:spTgt spid="41"/>
                                        </p:tgtEl>
                                        <p:attrNameLst>
                                          <p:attrName>ppt_x</p:attrName>
                                        </p:attrNameLst>
                                      </p:cBhvr>
                                      <p:tavLst>
                                        <p:tav tm="0">
                                          <p:val>
                                            <p:strVal val="#ppt_x"/>
                                          </p:val>
                                        </p:tav>
                                        <p:tav tm="100000">
                                          <p:val>
                                            <p:strVal val="#ppt_x"/>
                                          </p:val>
                                        </p:tav>
                                      </p:tavLst>
                                    </p:anim>
                                    <p:anim calcmode="lin" valueType="num">
                                      <p:cBhvr additive="base">
                                        <p:cTn id="50" dur="500" fill="hold"/>
                                        <p:tgtEl>
                                          <p:spTgt spid="41"/>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58"/>
                                        </p:tgtEl>
                                        <p:attrNameLst>
                                          <p:attrName>style.visibility</p:attrName>
                                        </p:attrNameLst>
                                      </p:cBhvr>
                                      <p:to>
                                        <p:strVal val="visible"/>
                                      </p:to>
                                    </p:set>
                                    <p:anim calcmode="lin" valueType="num">
                                      <p:cBhvr additive="base">
                                        <p:cTn id="53" dur="500" fill="hold"/>
                                        <p:tgtEl>
                                          <p:spTgt spid="58"/>
                                        </p:tgtEl>
                                        <p:attrNameLst>
                                          <p:attrName>ppt_x</p:attrName>
                                        </p:attrNameLst>
                                      </p:cBhvr>
                                      <p:tavLst>
                                        <p:tav tm="0">
                                          <p:val>
                                            <p:strVal val="#ppt_x"/>
                                          </p:val>
                                        </p:tav>
                                        <p:tav tm="100000">
                                          <p:val>
                                            <p:strVal val="#ppt_x"/>
                                          </p:val>
                                        </p:tav>
                                      </p:tavLst>
                                    </p:anim>
                                    <p:anim calcmode="lin" valueType="num">
                                      <p:cBhvr additive="base">
                                        <p:cTn id="54" dur="500" fill="hold"/>
                                        <p:tgtEl>
                                          <p:spTgt spid="58"/>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additive="base">
                                        <p:cTn id="57" dur="500" fill="hold"/>
                                        <p:tgtEl>
                                          <p:spTgt spid="3"/>
                                        </p:tgtEl>
                                        <p:attrNameLst>
                                          <p:attrName>ppt_x</p:attrName>
                                        </p:attrNameLst>
                                      </p:cBhvr>
                                      <p:tavLst>
                                        <p:tav tm="0">
                                          <p:val>
                                            <p:strVal val="#ppt_x"/>
                                          </p:val>
                                        </p:tav>
                                        <p:tav tm="100000">
                                          <p:val>
                                            <p:strVal val="#ppt_x"/>
                                          </p:val>
                                        </p:tav>
                                      </p:tavLst>
                                    </p:anim>
                                    <p:anim calcmode="lin" valueType="num">
                                      <p:cBhvr additive="base">
                                        <p:cTn id="58" dur="500" fill="hold"/>
                                        <p:tgtEl>
                                          <p:spTgt spid="3"/>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63"/>
                                        </p:tgtEl>
                                        <p:attrNameLst>
                                          <p:attrName>style.visibility</p:attrName>
                                        </p:attrNameLst>
                                      </p:cBhvr>
                                      <p:to>
                                        <p:strVal val="visible"/>
                                      </p:to>
                                    </p:set>
                                    <p:anim calcmode="lin" valueType="num">
                                      <p:cBhvr additive="base">
                                        <p:cTn id="61" dur="500" fill="hold"/>
                                        <p:tgtEl>
                                          <p:spTgt spid="63"/>
                                        </p:tgtEl>
                                        <p:attrNameLst>
                                          <p:attrName>ppt_x</p:attrName>
                                        </p:attrNameLst>
                                      </p:cBhvr>
                                      <p:tavLst>
                                        <p:tav tm="0">
                                          <p:val>
                                            <p:strVal val="#ppt_x"/>
                                          </p:val>
                                        </p:tav>
                                        <p:tav tm="100000">
                                          <p:val>
                                            <p:strVal val="#ppt_x"/>
                                          </p:val>
                                        </p:tav>
                                      </p:tavLst>
                                    </p:anim>
                                    <p:anim calcmode="lin" valueType="num">
                                      <p:cBhvr additive="base">
                                        <p:cTn id="62" dur="500" fill="hold"/>
                                        <p:tgtEl>
                                          <p:spTgt spid="63"/>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60"/>
                                        </p:tgtEl>
                                        <p:attrNameLst>
                                          <p:attrName>style.visibility</p:attrName>
                                        </p:attrNameLst>
                                      </p:cBhvr>
                                      <p:to>
                                        <p:strVal val="visible"/>
                                      </p:to>
                                    </p:set>
                                    <p:anim calcmode="lin" valueType="num">
                                      <p:cBhvr additive="base">
                                        <p:cTn id="65" dur="500" fill="hold"/>
                                        <p:tgtEl>
                                          <p:spTgt spid="60"/>
                                        </p:tgtEl>
                                        <p:attrNameLst>
                                          <p:attrName>ppt_x</p:attrName>
                                        </p:attrNameLst>
                                      </p:cBhvr>
                                      <p:tavLst>
                                        <p:tav tm="0">
                                          <p:val>
                                            <p:strVal val="#ppt_x"/>
                                          </p:val>
                                        </p:tav>
                                        <p:tav tm="100000">
                                          <p:val>
                                            <p:strVal val="#ppt_x"/>
                                          </p:val>
                                        </p:tav>
                                      </p:tavLst>
                                    </p:anim>
                                    <p:anim calcmode="lin" valueType="num">
                                      <p:cBhvr additive="base">
                                        <p:cTn id="66" dur="500" fill="hold"/>
                                        <p:tgtEl>
                                          <p:spTgt spid="60"/>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61"/>
                                        </p:tgtEl>
                                        <p:attrNameLst>
                                          <p:attrName>style.visibility</p:attrName>
                                        </p:attrNameLst>
                                      </p:cBhvr>
                                      <p:to>
                                        <p:strVal val="visible"/>
                                      </p:to>
                                    </p:set>
                                    <p:anim calcmode="lin" valueType="num">
                                      <p:cBhvr additive="base">
                                        <p:cTn id="69" dur="500" fill="hold"/>
                                        <p:tgtEl>
                                          <p:spTgt spid="61"/>
                                        </p:tgtEl>
                                        <p:attrNameLst>
                                          <p:attrName>ppt_x</p:attrName>
                                        </p:attrNameLst>
                                      </p:cBhvr>
                                      <p:tavLst>
                                        <p:tav tm="0">
                                          <p:val>
                                            <p:strVal val="#ppt_x"/>
                                          </p:val>
                                        </p:tav>
                                        <p:tav tm="100000">
                                          <p:val>
                                            <p:strVal val="#ppt_x"/>
                                          </p:val>
                                        </p:tav>
                                      </p:tavLst>
                                    </p:anim>
                                    <p:anim calcmode="lin" valueType="num">
                                      <p:cBhvr additive="base">
                                        <p:cTn id="70" dur="500" fill="hold"/>
                                        <p:tgtEl>
                                          <p:spTgt spid="61"/>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62"/>
                                        </p:tgtEl>
                                        <p:attrNameLst>
                                          <p:attrName>style.visibility</p:attrName>
                                        </p:attrNameLst>
                                      </p:cBhvr>
                                      <p:to>
                                        <p:strVal val="visible"/>
                                      </p:to>
                                    </p:set>
                                    <p:anim calcmode="lin" valueType="num">
                                      <p:cBhvr additive="base">
                                        <p:cTn id="73" dur="500" fill="hold"/>
                                        <p:tgtEl>
                                          <p:spTgt spid="62"/>
                                        </p:tgtEl>
                                        <p:attrNameLst>
                                          <p:attrName>ppt_x</p:attrName>
                                        </p:attrNameLst>
                                      </p:cBhvr>
                                      <p:tavLst>
                                        <p:tav tm="0">
                                          <p:val>
                                            <p:strVal val="#ppt_x"/>
                                          </p:val>
                                        </p:tav>
                                        <p:tav tm="100000">
                                          <p:val>
                                            <p:strVal val="#ppt_x"/>
                                          </p:val>
                                        </p:tav>
                                      </p:tavLst>
                                    </p:anim>
                                    <p:anim calcmode="lin" valueType="num">
                                      <p:cBhvr additive="base">
                                        <p:cTn id="74" dur="500" fill="hold"/>
                                        <p:tgtEl>
                                          <p:spTgt spid="62"/>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9"/>
                                        </p:tgtEl>
                                        <p:attrNameLst>
                                          <p:attrName>style.visibility</p:attrName>
                                        </p:attrNameLst>
                                      </p:cBhvr>
                                      <p:to>
                                        <p:strVal val="visible"/>
                                      </p:to>
                                    </p:set>
                                    <p:anim calcmode="lin" valueType="num">
                                      <p:cBhvr additive="base">
                                        <p:cTn id="77" dur="500" fill="hold"/>
                                        <p:tgtEl>
                                          <p:spTgt spid="39"/>
                                        </p:tgtEl>
                                        <p:attrNameLst>
                                          <p:attrName>ppt_x</p:attrName>
                                        </p:attrNameLst>
                                      </p:cBhvr>
                                      <p:tavLst>
                                        <p:tav tm="0">
                                          <p:val>
                                            <p:strVal val="#ppt_x"/>
                                          </p:val>
                                        </p:tav>
                                        <p:tav tm="100000">
                                          <p:val>
                                            <p:strVal val="#ppt_x"/>
                                          </p:val>
                                        </p:tav>
                                      </p:tavLst>
                                    </p:anim>
                                    <p:anim calcmode="lin" valueType="num">
                                      <p:cBhvr additive="base">
                                        <p:cTn id="78"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8" presetClass="emph" presetSubtype="0" fill="hold" nodeType="click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6"/>
                                        </p:tgtEl>
                                        <p:attrNameLst>
                                          <p:attrName>r</p:attrName>
                                        </p:attrNameLst>
                                      </p:cBhvr>
                                    </p:animRot>
                                  </p:childTnLst>
                                </p:cTn>
                              </p:par>
                            </p:childTnLst>
                          </p:cTn>
                        </p:par>
                      </p:childTnLst>
                    </p:cTn>
                  </p:par>
                  <p:par>
                    <p:cTn id="85" fill="hold">
                      <p:stCondLst>
                        <p:cond delay="indefinite"/>
                      </p:stCondLst>
                      <p:childTnLst>
                        <p:par>
                          <p:cTn id="86" fill="hold">
                            <p:stCondLst>
                              <p:cond delay="0"/>
                            </p:stCondLst>
                            <p:childTnLst>
                              <p:par>
                                <p:cTn id="87" presetID="8" presetClass="emph" presetSubtype="0" fill="hold" nodeType="clickEffect">
                                  <p:stCondLst>
                                    <p:cond delay="0"/>
                                  </p:stCondLst>
                                  <p:childTnLst>
                                    <p:animRot by="21600000">
                                      <p:cBhvr>
                                        <p:cTn id="88" dur="2000" fill="hold"/>
                                        <p:tgtEl>
                                          <p:spTgt spid="63"/>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60"/>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61"/>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6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 grpId="0"/>
      <p:bldP spid="39" grpId="0"/>
      <p:bldP spid="41" grpId="0" animBg="1"/>
      <p:bldP spid="49" grpId="0" animBg="1"/>
      <p:bldP spid="50" grpId="0" animBg="1"/>
      <p:bldP spid="57" grpId="0" animBg="1"/>
      <p:bldP spid="58" grpId="0" animBg="1"/>
      <p:bldP spid="59"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TextBox 63"/>
          <p:cNvSpPr txBox="1"/>
          <p:nvPr/>
        </p:nvSpPr>
        <p:spPr>
          <a:xfrm>
            <a:off x="0" y="6484115"/>
            <a:ext cx="726481" cy="400110"/>
          </a:xfrm>
          <a:prstGeom prst="rect">
            <a:avLst/>
          </a:prstGeom>
          <a:noFill/>
        </p:spPr>
        <p:txBody>
          <a:bodyPr wrap="none" rtlCol="0">
            <a:spAutoFit/>
          </a:bodyPr>
          <a:lstStyle/>
          <a:p>
            <a:r>
              <a:rPr lang="en-US" sz="2000" b="1" dirty="0" smtClean="0"/>
              <a:t>A51a</a:t>
            </a:r>
            <a:endParaRPr lang="en-US" b="1" dirty="0"/>
          </a:p>
        </p:txBody>
      </p:sp>
      <p:sp>
        <p:nvSpPr>
          <p:cNvPr id="59" name="TextBox 58"/>
          <p:cNvSpPr txBox="1"/>
          <p:nvPr/>
        </p:nvSpPr>
        <p:spPr>
          <a:xfrm>
            <a:off x="-35022" y="-24986"/>
            <a:ext cx="7082531" cy="584775"/>
          </a:xfrm>
          <a:prstGeom prst="rect">
            <a:avLst/>
          </a:prstGeom>
          <a:noFill/>
        </p:spPr>
        <p:txBody>
          <a:bodyPr wrap="square" rtlCol="0">
            <a:spAutoFit/>
          </a:bodyPr>
          <a:lstStyle/>
          <a:p>
            <a:pPr algn="ctr"/>
            <a:r>
              <a:rPr lang="en-CA" sz="3200" b="1" dirty="0" smtClean="0"/>
              <a:t>Contextualized Metabolic Growth Model</a:t>
            </a:r>
            <a:endParaRPr lang="en-CA" sz="3200" b="1" dirty="0"/>
          </a:p>
        </p:txBody>
      </p:sp>
      <p:sp>
        <p:nvSpPr>
          <p:cNvPr id="130" name="Rounded Rectangle 129"/>
          <p:cNvSpPr/>
          <p:nvPr/>
        </p:nvSpPr>
        <p:spPr>
          <a:xfrm>
            <a:off x="1607170" y="1624085"/>
            <a:ext cx="5595792" cy="4578914"/>
          </a:xfrm>
          <a:prstGeom prst="roundRect">
            <a:avLst/>
          </a:prstGeom>
          <a:solidFill>
            <a:schemeClr val="accent4">
              <a:lumMod val="20000"/>
              <a:lumOff val="80000"/>
            </a:schemeClr>
          </a:solidFill>
          <a:ln w="57150">
            <a:solidFill>
              <a:schemeClr val="accent4">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1" name="Rounded Rectangle 130"/>
          <p:cNvSpPr/>
          <p:nvPr/>
        </p:nvSpPr>
        <p:spPr>
          <a:xfrm rot="16200000">
            <a:off x="1932291" y="3535203"/>
            <a:ext cx="1359408" cy="781372"/>
          </a:xfrm>
          <a:prstGeom prst="roundRect">
            <a:avLst/>
          </a:prstGeom>
          <a:solidFill>
            <a:schemeClr val="accent3">
              <a:lumMod val="40000"/>
              <a:lumOff val="60000"/>
            </a:schemeClr>
          </a:solidFill>
          <a:ln w="57150">
            <a:solidFill>
              <a:schemeClr val="accent3">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smtClean="0">
                <a:solidFill>
                  <a:schemeClr val="tx1"/>
                </a:solidFill>
              </a:rPr>
              <a:t>Resource Sources</a:t>
            </a:r>
            <a:endParaRPr lang="en-CA" b="1" dirty="0">
              <a:solidFill>
                <a:schemeClr val="tx1"/>
              </a:solidFill>
            </a:endParaRPr>
          </a:p>
        </p:txBody>
      </p:sp>
      <p:sp>
        <p:nvSpPr>
          <p:cNvPr id="116" name="Right Arrow 115"/>
          <p:cNvSpPr/>
          <p:nvPr/>
        </p:nvSpPr>
        <p:spPr>
          <a:xfrm>
            <a:off x="832172" y="3220559"/>
            <a:ext cx="1370859" cy="1367007"/>
          </a:xfrm>
          <a:prstGeom prst="rightArrow">
            <a:avLst/>
          </a:prstGeom>
          <a:solidFill>
            <a:schemeClr val="accent2">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smtClean="0">
                <a:solidFill>
                  <a:schemeClr val="tx1"/>
                </a:solidFill>
              </a:rPr>
              <a:t>System Inputs</a:t>
            </a:r>
            <a:endParaRPr lang="en-CA" b="1" dirty="0">
              <a:solidFill>
                <a:schemeClr val="tx1"/>
              </a:solidFill>
            </a:endParaRPr>
          </a:p>
        </p:txBody>
      </p:sp>
      <p:sp>
        <p:nvSpPr>
          <p:cNvPr id="139" name="Right Arrow 138"/>
          <p:cNvSpPr/>
          <p:nvPr/>
        </p:nvSpPr>
        <p:spPr>
          <a:xfrm>
            <a:off x="6778904" y="3220558"/>
            <a:ext cx="1481550" cy="1367007"/>
          </a:xfrm>
          <a:prstGeom prst="rightArrow">
            <a:avLst/>
          </a:prstGeom>
          <a:solidFill>
            <a:schemeClr val="accent2">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smtClean="0">
                <a:solidFill>
                  <a:schemeClr val="tx1"/>
                </a:solidFill>
              </a:rPr>
              <a:t>System Outputs</a:t>
            </a:r>
            <a:endParaRPr lang="en-CA" b="1" dirty="0">
              <a:solidFill>
                <a:schemeClr val="tx1"/>
              </a:solidFill>
            </a:endParaRPr>
          </a:p>
        </p:txBody>
      </p:sp>
      <p:sp>
        <p:nvSpPr>
          <p:cNvPr id="28" name="Curved Up Arrow 27"/>
          <p:cNvSpPr/>
          <p:nvPr/>
        </p:nvSpPr>
        <p:spPr>
          <a:xfrm flipH="1">
            <a:off x="2203026" y="4657795"/>
            <a:ext cx="4418690" cy="1000605"/>
          </a:xfrm>
          <a:prstGeom prst="curvedUpArrow">
            <a:avLst>
              <a:gd name="adj1" fmla="val 49609"/>
              <a:gd name="adj2" fmla="val 82760"/>
              <a:gd name="adj3" fmla="val 25000"/>
            </a:avLst>
          </a:prstGeom>
          <a:solidFill>
            <a:schemeClr val="accent2">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r>
              <a:rPr lang="en-CA" b="1" dirty="0" smtClean="0">
                <a:solidFill>
                  <a:schemeClr val="tx1"/>
                </a:solidFill>
              </a:rPr>
              <a:t>Recycle Channels</a:t>
            </a:r>
            <a:endParaRPr lang="en-CA" b="1" dirty="0">
              <a:solidFill>
                <a:schemeClr val="tx1"/>
              </a:solidFill>
            </a:endParaRPr>
          </a:p>
        </p:txBody>
      </p:sp>
      <p:sp>
        <p:nvSpPr>
          <p:cNvPr id="140" name="Curved Up Arrow 139"/>
          <p:cNvSpPr/>
          <p:nvPr/>
        </p:nvSpPr>
        <p:spPr>
          <a:xfrm flipH="1">
            <a:off x="3343571" y="4442334"/>
            <a:ext cx="2080945" cy="645536"/>
          </a:xfrm>
          <a:prstGeom prst="curvedUpArrow">
            <a:avLst>
              <a:gd name="adj1" fmla="val 21815"/>
              <a:gd name="adj2" fmla="val 63193"/>
              <a:gd name="adj3" fmla="val 25000"/>
            </a:avLst>
          </a:prstGeom>
          <a:solidFill>
            <a:schemeClr val="accent2">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r>
              <a:rPr lang="en-CA" sz="1400" b="1" dirty="0" smtClean="0">
                <a:solidFill>
                  <a:schemeClr val="tx1"/>
                </a:solidFill>
              </a:rPr>
              <a:t>Feedback </a:t>
            </a:r>
          </a:p>
          <a:p>
            <a:r>
              <a:rPr lang="en-CA" sz="1400" b="1" dirty="0" smtClean="0">
                <a:solidFill>
                  <a:schemeClr val="tx1"/>
                </a:solidFill>
              </a:rPr>
              <a:t>Channels</a:t>
            </a:r>
            <a:endParaRPr lang="en-CA" sz="1400" b="1" dirty="0">
              <a:solidFill>
                <a:schemeClr val="tx1"/>
              </a:solidFill>
            </a:endParaRPr>
          </a:p>
        </p:txBody>
      </p:sp>
      <p:sp>
        <p:nvSpPr>
          <p:cNvPr id="132" name="Rounded Rectangle 131"/>
          <p:cNvSpPr/>
          <p:nvPr/>
        </p:nvSpPr>
        <p:spPr>
          <a:xfrm rot="16200000">
            <a:off x="5708513" y="3535203"/>
            <a:ext cx="1359408" cy="781372"/>
          </a:xfrm>
          <a:prstGeom prst="roundRect">
            <a:avLst/>
          </a:prstGeom>
          <a:solidFill>
            <a:schemeClr val="accent3">
              <a:lumMod val="40000"/>
              <a:lumOff val="60000"/>
            </a:schemeClr>
          </a:solidFill>
          <a:ln w="57150">
            <a:solidFill>
              <a:schemeClr val="accent3">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smtClean="0">
                <a:solidFill>
                  <a:schemeClr val="tx1"/>
                </a:solidFill>
              </a:rPr>
              <a:t>Resource Sinks</a:t>
            </a:r>
            <a:endParaRPr lang="en-CA" b="1" dirty="0">
              <a:solidFill>
                <a:schemeClr val="tx1"/>
              </a:solidFill>
            </a:endParaRPr>
          </a:p>
        </p:txBody>
      </p:sp>
      <p:sp>
        <p:nvSpPr>
          <p:cNvPr id="5" name="TextBox 4"/>
          <p:cNvSpPr txBox="1"/>
          <p:nvPr/>
        </p:nvSpPr>
        <p:spPr>
          <a:xfrm>
            <a:off x="2283620" y="5824765"/>
            <a:ext cx="4338097" cy="395702"/>
          </a:xfrm>
          <a:prstGeom prst="rect">
            <a:avLst/>
          </a:prstGeom>
          <a:noFill/>
        </p:spPr>
        <p:txBody>
          <a:bodyPr wrap="square" rtlCol="0">
            <a:spAutoFit/>
          </a:bodyPr>
          <a:lstStyle/>
          <a:p>
            <a:pPr algn="ctr"/>
            <a:r>
              <a:rPr lang="en-US" b="1" dirty="0" smtClean="0">
                <a:solidFill>
                  <a:srgbClr val="00B050"/>
                </a:solidFill>
              </a:rPr>
              <a:t>The Biosphere’s Boundary</a:t>
            </a:r>
            <a:endParaRPr lang="en-US" b="1" dirty="0">
              <a:solidFill>
                <a:srgbClr val="00B050"/>
              </a:solidFill>
            </a:endParaRPr>
          </a:p>
        </p:txBody>
      </p:sp>
      <p:pic>
        <p:nvPicPr>
          <p:cNvPr id="60" name="Picture 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7498372">
            <a:off x="5978173" y="4843109"/>
            <a:ext cx="423512" cy="2470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 name="Picture 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9995084">
            <a:off x="5326921" y="5309865"/>
            <a:ext cx="453642" cy="230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2" name="Picture 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659959">
            <a:off x="2625540" y="4949234"/>
            <a:ext cx="453642" cy="230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3" name="Picture 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9787885">
            <a:off x="4706385" y="4827925"/>
            <a:ext cx="453642" cy="230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8" name="Group 7"/>
          <p:cNvGrpSpPr/>
          <p:nvPr/>
        </p:nvGrpSpPr>
        <p:grpSpPr>
          <a:xfrm>
            <a:off x="3012738" y="3164736"/>
            <a:ext cx="2971998" cy="1463815"/>
            <a:chOff x="3656927" y="3561666"/>
            <a:chExt cx="2589694" cy="1366263"/>
          </a:xfrm>
        </p:grpSpPr>
        <p:sp>
          <p:nvSpPr>
            <p:cNvPr id="65" name="Right Arrow 64"/>
            <p:cNvSpPr/>
            <p:nvPr/>
          </p:nvSpPr>
          <p:spPr>
            <a:xfrm>
              <a:off x="5270309" y="4174813"/>
              <a:ext cx="976312" cy="753116"/>
            </a:xfrm>
            <a:prstGeom prst="rightArrow">
              <a:avLst/>
            </a:prstGeom>
            <a:solidFill>
              <a:schemeClr val="accent2">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smtClean="0">
                  <a:solidFill>
                    <a:schemeClr val="tx1"/>
                  </a:solidFill>
                  <a:sym typeface="Symbol"/>
                </a:rPr>
                <a:t>C</a:t>
              </a:r>
              <a:r>
                <a:rPr lang="en-CA" b="1" baseline="-25000" dirty="0" smtClean="0">
                  <a:solidFill>
                    <a:schemeClr val="tx1"/>
                  </a:solidFill>
                </a:rPr>
                <a:t>n</a:t>
              </a:r>
              <a:r>
                <a:rPr lang="en-CA" b="1" dirty="0" smtClean="0">
                  <a:solidFill>
                    <a:schemeClr val="tx1"/>
                  </a:solidFill>
                </a:rPr>
                <a:t> out</a:t>
              </a:r>
              <a:endParaRPr lang="en-CA" b="1" dirty="0">
                <a:solidFill>
                  <a:schemeClr val="tx1"/>
                </a:solidFill>
              </a:endParaRPr>
            </a:p>
          </p:txBody>
        </p:sp>
        <p:sp>
          <p:nvSpPr>
            <p:cNvPr id="66" name="Right Arrow 65"/>
            <p:cNvSpPr/>
            <p:nvPr/>
          </p:nvSpPr>
          <p:spPr>
            <a:xfrm>
              <a:off x="3656927" y="3901013"/>
              <a:ext cx="860047" cy="680484"/>
            </a:xfrm>
            <a:prstGeom prst="rightArrow">
              <a:avLst/>
            </a:prstGeom>
            <a:solidFill>
              <a:schemeClr val="accent2">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smtClean="0">
                  <a:solidFill>
                    <a:schemeClr val="tx1"/>
                  </a:solidFill>
                </a:rPr>
                <a:t>I</a:t>
              </a:r>
              <a:r>
                <a:rPr lang="en-CA" b="1" baseline="-25000" dirty="0" smtClean="0">
                  <a:solidFill>
                    <a:schemeClr val="tx1"/>
                  </a:solidFill>
                </a:rPr>
                <a:t>n</a:t>
              </a:r>
              <a:r>
                <a:rPr lang="en-CA" b="1" dirty="0" smtClean="0">
                  <a:solidFill>
                    <a:schemeClr val="tx1"/>
                  </a:solidFill>
                </a:rPr>
                <a:t> in</a:t>
              </a:r>
              <a:endParaRPr lang="en-CA" b="1" dirty="0">
                <a:solidFill>
                  <a:schemeClr val="tx1"/>
                </a:solidFill>
              </a:endParaRPr>
            </a:p>
          </p:txBody>
        </p:sp>
        <p:sp>
          <p:nvSpPr>
            <p:cNvPr id="67" name="Right Arrow 66"/>
            <p:cNvSpPr/>
            <p:nvPr/>
          </p:nvSpPr>
          <p:spPr>
            <a:xfrm>
              <a:off x="5270309" y="3561666"/>
              <a:ext cx="976312" cy="753116"/>
            </a:xfrm>
            <a:prstGeom prst="rightArrow">
              <a:avLst/>
            </a:prstGeom>
            <a:solidFill>
              <a:schemeClr val="accent2">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smtClean="0">
                  <a:solidFill>
                    <a:schemeClr val="tx1"/>
                  </a:solidFill>
                  <a:sym typeface="Symbol"/>
                </a:rPr>
                <a:t></a:t>
              </a:r>
              <a:r>
                <a:rPr lang="en-CA" b="1" baseline="-25000" dirty="0" smtClean="0">
                  <a:solidFill>
                    <a:schemeClr val="tx1"/>
                  </a:solidFill>
                </a:rPr>
                <a:t>n</a:t>
              </a:r>
              <a:r>
                <a:rPr lang="en-CA" b="1" dirty="0" smtClean="0">
                  <a:solidFill>
                    <a:schemeClr val="tx1"/>
                  </a:solidFill>
                </a:rPr>
                <a:t> out</a:t>
              </a:r>
              <a:endParaRPr lang="en-CA" b="1" dirty="0">
                <a:solidFill>
                  <a:schemeClr val="tx1"/>
                </a:solidFill>
              </a:endParaRPr>
            </a:p>
          </p:txBody>
        </p:sp>
        <p:sp>
          <p:nvSpPr>
            <p:cNvPr id="68" name="Rounded Rectangle 67"/>
            <p:cNvSpPr/>
            <p:nvPr/>
          </p:nvSpPr>
          <p:spPr>
            <a:xfrm>
              <a:off x="4516973" y="3688363"/>
              <a:ext cx="753336" cy="1080995"/>
            </a:xfrm>
            <a:prstGeom prst="roundRect">
              <a:avLst/>
            </a:prstGeom>
            <a:solidFill>
              <a:schemeClr val="tx2">
                <a:lumMod val="20000"/>
                <a:lumOff val="80000"/>
              </a:schemeClr>
            </a:solidFill>
            <a:ln w="57150">
              <a:solidFill>
                <a:schemeClr val="tx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9" name="Rectangle 68"/>
            <p:cNvSpPr/>
            <p:nvPr/>
          </p:nvSpPr>
          <p:spPr>
            <a:xfrm>
              <a:off x="4710361" y="3938224"/>
              <a:ext cx="390284" cy="602511"/>
            </a:xfrm>
            <a:prstGeom prst="rect">
              <a:avLst/>
            </a:prstGeom>
            <a:solidFill>
              <a:schemeClr val="accent2">
                <a:lumMod val="20000"/>
                <a:lumOff val="8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smtClean="0">
                  <a:solidFill>
                    <a:schemeClr val="tx1"/>
                  </a:solidFill>
                </a:rPr>
                <a:t>I</a:t>
              </a:r>
              <a:r>
                <a:rPr lang="en-CA" b="1" baseline="-25000" dirty="0" smtClean="0">
                  <a:solidFill>
                    <a:schemeClr val="tx1"/>
                  </a:solidFill>
                </a:rPr>
                <a:t>n</a:t>
              </a:r>
              <a:endParaRPr lang="en-CA" b="1" baseline="-25000" dirty="0">
                <a:solidFill>
                  <a:schemeClr val="tx1"/>
                </a:solidFill>
              </a:endParaRPr>
            </a:p>
          </p:txBody>
        </p:sp>
      </p:grpSp>
      <p:sp>
        <p:nvSpPr>
          <p:cNvPr id="70" name="Rectangle 69"/>
          <p:cNvSpPr/>
          <p:nvPr/>
        </p:nvSpPr>
        <p:spPr>
          <a:xfrm rot="16200000">
            <a:off x="6235418" y="3986552"/>
            <a:ext cx="4367747" cy="357595"/>
          </a:xfrm>
          <a:prstGeom prst="rect">
            <a:avLst/>
          </a:prstGeom>
          <a:solidFill>
            <a:schemeClr val="accent2">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a:solidFill>
                  <a:schemeClr val="tx1"/>
                </a:solidFill>
              </a:rPr>
              <a:t>E</a:t>
            </a:r>
            <a:r>
              <a:rPr lang="en-CA" b="1" dirty="0" smtClean="0">
                <a:solidFill>
                  <a:schemeClr val="tx1"/>
                </a:solidFill>
              </a:rPr>
              <a:t>nergy Sink</a:t>
            </a:r>
            <a:endParaRPr lang="en-CA" b="1" dirty="0">
              <a:solidFill>
                <a:schemeClr val="tx1"/>
              </a:solidFill>
            </a:endParaRPr>
          </a:p>
        </p:txBody>
      </p:sp>
      <p:sp>
        <p:nvSpPr>
          <p:cNvPr id="71" name="Rounded Rectangle 70"/>
          <p:cNvSpPr/>
          <p:nvPr/>
        </p:nvSpPr>
        <p:spPr>
          <a:xfrm rot="16200000">
            <a:off x="-1514398" y="4002654"/>
            <a:ext cx="4330968" cy="362172"/>
          </a:xfrm>
          <a:prstGeom prst="roundRect">
            <a:avLst/>
          </a:prstGeom>
          <a:solidFill>
            <a:schemeClr val="accent3">
              <a:lumMod val="40000"/>
              <a:lumOff val="60000"/>
            </a:schemeClr>
          </a:solidFill>
          <a:ln w="57150">
            <a:solidFill>
              <a:schemeClr val="accent3">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a:solidFill>
                  <a:schemeClr val="tx1"/>
                </a:solidFill>
              </a:rPr>
              <a:t>E</a:t>
            </a:r>
            <a:r>
              <a:rPr lang="en-CA" b="1" dirty="0" smtClean="0">
                <a:solidFill>
                  <a:schemeClr val="tx1"/>
                </a:solidFill>
              </a:rPr>
              <a:t>nergy Source</a:t>
            </a:r>
            <a:endParaRPr lang="en-CA" b="1" dirty="0">
              <a:solidFill>
                <a:schemeClr val="tx1"/>
              </a:solidFill>
            </a:endParaRPr>
          </a:p>
        </p:txBody>
      </p:sp>
      <p:sp>
        <p:nvSpPr>
          <p:cNvPr id="9" name="Isosceles Triangle 8"/>
          <p:cNvSpPr/>
          <p:nvPr/>
        </p:nvSpPr>
        <p:spPr>
          <a:xfrm rot="5400000">
            <a:off x="3890132" y="-148095"/>
            <a:ext cx="1183258" cy="5442401"/>
          </a:xfrm>
          <a:prstGeom prst="triangle">
            <a:avLst>
              <a:gd name="adj" fmla="val 26193"/>
            </a:avLst>
          </a:prstGeom>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US" sz="1600" b="1" dirty="0" smtClean="0"/>
              <a:t>OVER-ARCHING </a:t>
            </a:r>
            <a:r>
              <a:rPr lang="en-US" sz="1600" b="1" dirty="0" smtClean="0"/>
              <a:t>ROLES OF CONSERVATION, </a:t>
            </a:r>
            <a:r>
              <a:rPr lang="en-US" sz="1600" b="1" dirty="0" smtClean="0"/>
              <a:t>SIMPLE DECAY AND POINT-OF-USE</a:t>
            </a:r>
            <a:endParaRPr lang="en-US" sz="1600" b="1" dirty="0"/>
          </a:p>
        </p:txBody>
      </p:sp>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81984" y="429248"/>
            <a:ext cx="2146324" cy="1213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Freeform 1"/>
          <p:cNvSpPr/>
          <p:nvPr/>
        </p:nvSpPr>
        <p:spPr>
          <a:xfrm>
            <a:off x="5820032" y="1519881"/>
            <a:ext cx="2147762" cy="866829"/>
          </a:xfrm>
          <a:custGeom>
            <a:avLst/>
            <a:gdLst>
              <a:gd name="connsiteX0" fmla="*/ 2038865 w 2147762"/>
              <a:gd name="connsiteY0" fmla="*/ 0 h 866829"/>
              <a:gd name="connsiteX1" fmla="*/ 2075936 w 2147762"/>
              <a:gd name="connsiteY1" fmla="*/ 370703 h 866829"/>
              <a:gd name="connsiteX2" fmla="*/ 1890584 w 2147762"/>
              <a:gd name="connsiteY2" fmla="*/ 494270 h 866829"/>
              <a:gd name="connsiteX3" fmla="*/ 2038865 w 2147762"/>
              <a:gd name="connsiteY3" fmla="*/ 840260 h 866829"/>
              <a:gd name="connsiteX4" fmla="*/ 0 w 2147762"/>
              <a:gd name="connsiteY4" fmla="*/ 840260 h 8668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47762" h="866829">
                <a:moveTo>
                  <a:pt x="2038865" y="0"/>
                </a:moveTo>
                <a:cubicBezTo>
                  <a:pt x="2069757" y="144162"/>
                  <a:pt x="2100650" y="288325"/>
                  <a:pt x="2075936" y="370703"/>
                </a:cubicBezTo>
                <a:cubicBezTo>
                  <a:pt x="2051223" y="453081"/>
                  <a:pt x="1896763" y="416010"/>
                  <a:pt x="1890584" y="494270"/>
                </a:cubicBezTo>
                <a:cubicBezTo>
                  <a:pt x="1884405" y="572530"/>
                  <a:pt x="2353962" y="782595"/>
                  <a:pt x="2038865" y="840260"/>
                </a:cubicBezTo>
                <a:cubicBezTo>
                  <a:pt x="1723768" y="897925"/>
                  <a:pt x="341870" y="844379"/>
                  <a:pt x="0" y="840260"/>
                </a:cubicBezTo>
              </a:path>
            </a:pathLst>
          </a:custGeom>
          <a:noFill/>
          <a:ln w="76200">
            <a:solidFill>
              <a:srgbClr val="FF0000"/>
            </a:solidFill>
            <a:headEnd type="diamond"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reeform 3"/>
          <p:cNvSpPr/>
          <p:nvPr/>
        </p:nvSpPr>
        <p:spPr>
          <a:xfrm>
            <a:off x="533502" y="679462"/>
            <a:ext cx="6423352" cy="3175846"/>
          </a:xfrm>
          <a:custGeom>
            <a:avLst/>
            <a:gdLst>
              <a:gd name="connsiteX0" fmla="*/ 6423352 w 6423352"/>
              <a:gd name="connsiteY0" fmla="*/ 383219 h 3175846"/>
              <a:gd name="connsiteX1" fmla="*/ 2951103 w 6423352"/>
              <a:gd name="connsiteY1" fmla="*/ 160 h 3175846"/>
              <a:gd name="connsiteX2" fmla="*/ 3309449 w 6423352"/>
              <a:gd name="connsiteY2" fmla="*/ 333792 h 3175846"/>
              <a:gd name="connsiteX3" fmla="*/ 84336 w 6423352"/>
              <a:gd name="connsiteY3" fmla="*/ 185511 h 3175846"/>
              <a:gd name="connsiteX4" fmla="*/ 924595 w 6423352"/>
              <a:gd name="connsiteY4" fmla="*/ 667424 h 3175846"/>
              <a:gd name="connsiteX5" fmla="*/ 726887 w 6423352"/>
              <a:gd name="connsiteY5" fmla="*/ 1730106 h 3175846"/>
              <a:gd name="connsiteX6" fmla="*/ 862812 w 6423352"/>
              <a:gd name="connsiteY6" fmla="*/ 2236733 h 3175846"/>
              <a:gd name="connsiteX7" fmla="*/ 702174 w 6423352"/>
              <a:gd name="connsiteY7" fmla="*/ 3175846 h 3175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23352" h="3175846">
                <a:moveTo>
                  <a:pt x="6423352" y="383219"/>
                </a:moveTo>
                <a:cubicBezTo>
                  <a:pt x="4946719" y="195808"/>
                  <a:pt x="3470087" y="8398"/>
                  <a:pt x="2951103" y="160"/>
                </a:cubicBezTo>
                <a:cubicBezTo>
                  <a:pt x="2432119" y="-8078"/>
                  <a:pt x="3787243" y="302900"/>
                  <a:pt x="3309449" y="333792"/>
                </a:cubicBezTo>
                <a:cubicBezTo>
                  <a:pt x="2831655" y="364684"/>
                  <a:pt x="481812" y="129906"/>
                  <a:pt x="84336" y="185511"/>
                </a:cubicBezTo>
                <a:cubicBezTo>
                  <a:pt x="-313140" y="241116"/>
                  <a:pt x="817503" y="409992"/>
                  <a:pt x="924595" y="667424"/>
                </a:cubicBezTo>
                <a:cubicBezTo>
                  <a:pt x="1031687" y="924856"/>
                  <a:pt x="737184" y="1468555"/>
                  <a:pt x="726887" y="1730106"/>
                </a:cubicBezTo>
                <a:cubicBezTo>
                  <a:pt x="716590" y="1991657"/>
                  <a:pt x="866931" y="1995776"/>
                  <a:pt x="862812" y="2236733"/>
                </a:cubicBezTo>
                <a:cubicBezTo>
                  <a:pt x="858693" y="2477690"/>
                  <a:pt x="731006" y="3029625"/>
                  <a:pt x="702174" y="3175846"/>
                </a:cubicBezTo>
              </a:path>
            </a:pathLst>
          </a:custGeom>
          <a:noFill/>
          <a:ln w="76200">
            <a:solidFill>
              <a:schemeClr val="accent2">
                <a:lumMod val="75000"/>
              </a:schemeClr>
            </a:solidFill>
            <a:headEnd type="diamond"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5"/>
          <p:cNvSpPr/>
          <p:nvPr/>
        </p:nvSpPr>
        <p:spPr>
          <a:xfrm>
            <a:off x="7265773" y="1346886"/>
            <a:ext cx="593171" cy="2347784"/>
          </a:xfrm>
          <a:custGeom>
            <a:avLst/>
            <a:gdLst>
              <a:gd name="connsiteX0" fmla="*/ 0 w 593171"/>
              <a:gd name="connsiteY0" fmla="*/ 0 h 2347784"/>
              <a:gd name="connsiteX1" fmla="*/ 160638 w 593171"/>
              <a:gd name="connsiteY1" fmla="*/ 642552 h 2347784"/>
              <a:gd name="connsiteX2" fmla="*/ 457200 w 593171"/>
              <a:gd name="connsiteY2" fmla="*/ 494271 h 2347784"/>
              <a:gd name="connsiteX3" fmla="*/ 593124 w 593171"/>
              <a:gd name="connsiteY3" fmla="*/ 1272746 h 2347784"/>
              <a:gd name="connsiteX4" fmla="*/ 444843 w 593171"/>
              <a:gd name="connsiteY4" fmla="*/ 1680519 h 2347784"/>
              <a:gd name="connsiteX5" fmla="*/ 518984 w 593171"/>
              <a:gd name="connsiteY5" fmla="*/ 2347784 h 2347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3171" h="2347784">
                <a:moveTo>
                  <a:pt x="0" y="0"/>
                </a:moveTo>
                <a:cubicBezTo>
                  <a:pt x="42219" y="280087"/>
                  <a:pt x="84438" y="560174"/>
                  <a:pt x="160638" y="642552"/>
                </a:cubicBezTo>
                <a:cubicBezTo>
                  <a:pt x="236838" y="724930"/>
                  <a:pt x="385119" y="389239"/>
                  <a:pt x="457200" y="494271"/>
                </a:cubicBezTo>
                <a:cubicBezTo>
                  <a:pt x="529281" y="599303"/>
                  <a:pt x="595184" y="1075038"/>
                  <a:pt x="593124" y="1272746"/>
                </a:cubicBezTo>
                <a:cubicBezTo>
                  <a:pt x="591065" y="1470454"/>
                  <a:pt x="457200" y="1501346"/>
                  <a:pt x="444843" y="1680519"/>
                </a:cubicBezTo>
                <a:cubicBezTo>
                  <a:pt x="432486" y="1859692"/>
                  <a:pt x="498389" y="2191265"/>
                  <a:pt x="518984" y="2347784"/>
                </a:cubicBezTo>
              </a:path>
            </a:pathLst>
          </a:custGeom>
          <a:noFill/>
          <a:ln w="76200">
            <a:solidFill>
              <a:schemeClr val="accent2">
                <a:lumMod val="75000"/>
              </a:schemeClr>
            </a:solidFill>
            <a:headEnd type="diamond"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84451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 grpId="0" animBg="1"/>
      <p:bldP spid="4" grpId="0" animBg="1"/>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83993" y="5498268"/>
            <a:ext cx="3681367" cy="760027"/>
          </a:xfrm>
        </p:spPr>
        <p:txBody>
          <a:bodyPr>
            <a:noAutofit/>
          </a:bodyPr>
          <a:lstStyle/>
          <a:p>
            <a:pPr algn="r"/>
            <a:r>
              <a:rPr lang="en-US" sz="2000" b="1" i="1" dirty="0" smtClean="0"/>
              <a:t>My Recommended Source-Book for Economic Modeling</a:t>
            </a:r>
            <a:br>
              <a:rPr lang="en-US" sz="2000" b="1" i="1" dirty="0" smtClean="0"/>
            </a:br>
            <a:r>
              <a:rPr lang="en-US" sz="1000" b="1" i="1" dirty="0" smtClean="0"/>
              <a:t>(2008) Princeton University Press</a:t>
            </a:r>
            <a:endParaRPr lang="en-US" sz="2000" b="1" i="1" dirty="0"/>
          </a:p>
        </p:txBody>
      </p:sp>
      <p:sp>
        <p:nvSpPr>
          <p:cNvPr id="3" name="Content Placeholder 2"/>
          <p:cNvSpPr>
            <a:spLocks noGrp="1"/>
          </p:cNvSpPr>
          <p:nvPr>
            <p:ph idx="1"/>
          </p:nvPr>
        </p:nvSpPr>
        <p:spPr>
          <a:xfrm>
            <a:off x="480951" y="419284"/>
            <a:ext cx="4221677" cy="5672757"/>
          </a:xfrm>
        </p:spPr>
        <p:txBody>
          <a:bodyPr>
            <a:normAutofit/>
          </a:bodyPr>
          <a:lstStyle/>
          <a:p>
            <a:pPr marL="0" indent="0">
              <a:buNone/>
            </a:pPr>
            <a:r>
              <a:rPr lang="en-US" sz="2800" b="1" u="sng" dirty="0" smtClean="0"/>
              <a:t>Scope of My Mathematical Explorations Re EROI:</a:t>
            </a:r>
          </a:p>
          <a:p>
            <a:pPr>
              <a:buFont typeface="Wingdings" panose="05000000000000000000" pitchFamily="2" charset="2"/>
              <a:buChar char="q"/>
            </a:pPr>
            <a:r>
              <a:rPr lang="en-US" sz="2800" dirty="0"/>
              <a:t> </a:t>
            </a:r>
            <a:r>
              <a:rPr lang="en-US" sz="2800" dirty="0" smtClean="0"/>
              <a:t>Define MFPs</a:t>
            </a:r>
          </a:p>
          <a:p>
            <a:pPr>
              <a:buFont typeface="Wingdings" panose="05000000000000000000" pitchFamily="2" charset="2"/>
              <a:buChar char="q"/>
            </a:pPr>
            <a:r>
              <a:rPr lang="en-US" sz="2800" dirty="0" smtClean="0"/>
              <a:t> Define ICBT Curve Sets</a:t>
            </a:r>
          </a:p>
          <a:p>
            <a:pPr>
              <a:buFont typeface="Wingdings" panose="05000000000000000000" pitchFamily="2" charset="2"/>
              <a:buChar char="q"/>
            </a:pPr>
            <a:r>
              <a:rPr lang="en-US" sz="2800" dirty="0"/>
              <a:t> </a:t>
            </a:r>
            <a:r>
              <a:rPr lang="en-US" sz="2800" dirty="0" smtClean="0"/>
              <a:t>Define </a:t>
            </a:r>
            <a:r>
              <a:rPr lang="en-US" sz="2800" dirty="0" smtClean="0">
                <a:sym typeface="Symbol"/>
              </a:rPr>
              <a:t>, </a:t>
            </a:r>
            <a:r>
              <a:rPr lang="en-US" sz="2800" dirty="0" smtClean="0">
                <a:latin typeface="Script MT Bold"/>
                <a:sym typeface="Symbol"/>
              </a:rPr>
              <a:t>R</a:t>
            </a:r>
            <a:r>
              <a:rPr lang="en-US" sz="2800" dirty="0" smtClean="0">
                <a:sym typeface="Symbol"/>
              </a:rPr>
              <a:t> and </a:t>
            </a:r>
            <a:r>
              <a:rPr lang="en-US" sz="2800" dirty="0" smtClean="0">
                <a:latin typeface="Script MT Bold"/>
                <a:sym typeface="Symbol"/>
              </a:rPr>
              <a:t>N</a:t>
            </a:r>
            <a:endParaRPr lang="en-US" sz="2800" dirty="0" smtClean="0">
              <a:sym typeface="Symbol"/>
            </a:endParaRPr>
          </a:p>
          <a:p>
            <a:pPr>
              <a:buFont typeface="Wingdings" panose="05000000000000000000" pitchFamily="2" charset="2"/>
              <a:buChar char="q"/>
            </a:pPr>
            <a:r>
              <a:rPr lang="en-US" sz="2800" dirty="0">
                <a:sym typeface="Symbol"/>
              </a:rPr>
              <a:t> </a:t>
            </a:r>
            <a:r>
              <a:rPr lang="en-US" sz="2800" dirty="0" smtClean="0">
                <a:sym typeface="Symbol"/>
              </a:rPr>
              <a:t>Extend domain of </a:t>
            </a:r>
            <a:r>
              <a:rPr lang="en-US" sz="2800" dirty="0">
                <a:sym typeface="Symbol"/>
              </a:rPr>
              <a:t></a:t>
            </a:r>
            <a:r>
              <a:rPr lang="en-US" sz="2800" dirty="0" smtClean="0">
                <a:sym typeface="Symbol"/>
              </a:rPr>
              <a:t> </a:t>
            </a:r>
          </a:p>
          <a:p>
            <a:pPr>
              <a:buFont typeface="Wingdings" panose="05000000000000000000" pitchFamily="2" charset="2"/>
              <a:buChar char="q"/>
            </a:pPr>
            <a:r>
              <a:rPr lang="en-US" sz="2800" dirty="0">
                <a:sym typeface="Symbol"/>
              </a:rPr>
              <a:t> </a:t>
            </a:r>
            <a:r>
              <a:rPr lang="en-US" sz="2800" dirty="0" smtClean="0">
                <a:sym typeface="Symbol"/>
              </a:rPr>
              <a:t>Explore Galbraith &amp; </a:t>
            </a:r>
            <a:r>
              <a:rPr lang="en-US" sz="2800" dirty="0" smtClean="0">
                <a:latin typeface="Script MT Bold"/>
                <a:sym typeface="Symbol"/>
              </a:rPr>
              <a:t>R</a:t>
            </a:r>
            <a:r>
              <a:rPr lang="en-US" sz="2800" dirty="0">
                <a:sym typeface="Symbol"/>
              </a:rPr>
              <a:t> </a:t>
            </a:r>
            <a:endParaRPr lang="en-US" sz="2800" dirty="0" smtClean="0">
              <a:sym typeface="Symbol"/>
            </a:endParaRPr>
          </a:p>
          <a:p>
            <a:pPr>
              <a:buFont typeface="Wingdings" panose="05000000000000000000" pitchFamily="2" charset="2"/>
              <a:buChar char="q"/>
            </a:pPr>
            <a:r>
              <a:rPr lang="en-US" sz="2800" dirty="0">
                <a:sym typeface="Symbol"/>
              </a:rPr>
              <a:t> </a:t>
            </a:r>
            <a:r>
              <a:rPr lang="en-US" sz="2800" dirty="0" smtClean="0">
                <a:sym typeface="Symbol"/>
              </a:rPr>
              <a:t>Identify Two Paradigms </a:t>
            </a:r>
          </a:p>
          <a:p>
            <a:pPr>
              <a:buFont typeface="Wingdings" panose="05000000000000000000" pitchFamily="2" charset="2"/>
              <a:buChar char="q"/>
            </a:pPr>
            <a:r>
              <a:rPr lang="en-US" sz="2800" dirty="0">
                <a:sym typeface="Symbol"/>
              </a:rPr>
              <a:t> </a:t>
            </a:r>
            <a:r>
              <a:rPr lang="en-US" sz="2800" dirty="0" smtClean="0">
                <a:sym typeface="Symbol"/>
              </a:rPr>
              <a:t>Merge Two Paradigms </a:t>
            </a:r>
          </a:p>
          <a:p>
            <a:pPr>
              <a:buFont typeface="Wingdings" panose="05000000000000000000" pitchFamily="2" charset="2"/>
              <a:buChar char="q"/>
            </a:pPr>
            <a:r>
              <a:rPr lang="en-US" sz="2800" dirty="0">
                <a:sym typeface="Symbol"/>
              </a:rPr>
              <a:t> </a:t>
            </a:r>
            <a:r>
              <a:rPr lang="en-US" sz="2800" dirty="0" smtClean="0">
                <a:sym typeface="Symbol"/>
              </a:rPr>
              <a:t>Examine implied system boundaries</a:t>
            </a:r>
            <a:endParaRPr lang="en-US" sz="2800" dirty="0"/>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5231969" y="748145"/>
            <a:ext cx="3278618" cy="47218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0" y="6484115"/>
            <a:ext cx="599844" cy="400110"/>
          </a:xfrm>
          <a:prstGeom prst="rect">
            <a:avLst/>
          </a:prstGeom>
          <a:noFill/>
        </p:spPr>
        <p:txBody>
          <a:bodyPr wrap="none" rtlCol="0">
            <a:spAutoFit/>
          </a:bodyPr>
          <a:lstStyle/>
          <a:p>
            <a:r>
              <a:rPr lang="en-US" sz="2000" b="1" dirty="0" smtClean="0"/>
              <a:t>A52</a:t>
            </a:r>
            <a:endParaRPr lang="en-US" b="1" dirty="0"/>
          </a:p>
        </p:txBody>
      </p:sp>
    </p:spTree>
    <p:extLst>
      <p:ext uri="{BB962C8B-B14F-4D97-AF65-F5344CB8AC3E}">
        <p14:creationId xmlns:p14="http://schemas.microsoft.com/office/powerpoint/2010/main" val="173887349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idx="4294967295"/>
          </p:nvPr>
        </p:nvSpPr>
        <p:spPr>
          <a:xfrm>
            <a:off x="755650" y="1628775"/>
            <a:ext cx="7772400" cy="3168650"/>
          </a:xfrm>
        </p:spPr>
        <p:txBody>
          <a:bodyPr>
            <a:normAutofit fontScale="90000"/>
          </a:bodyPr>
          <a:lstStyle/>
          <a:p>
            <a:r>
              <a:rPr lang="en-CA" sz="8000" b="1" dirty="0" smtClean="0">
                <a:solidFill>
                  <a:srgbClr val="FF0000"/>
                </a:solidFill>
              </a:rPr>
              <a:t>The End</a:t>
            </a:r>
            <a:br>
              <a:rPr lang="en-CA" sz="8000" b="1" dirty="0" smtClean="0">
                <a:solidFill>
                  <a:srgbClr val="FF0000"/>
                </a:solidFill>
              </a:rPr>
            </a:br>
            <a:r>
              <a:rPr lang="en-CA" dirty="0" smtClean="0"/>
              <a:t/>
            </a:r>
            <a:br>
              <a:rPr lang="en-CA" dirty="0" smtClean="0"/>
            </a:br>
            <a:r>
              <a:rPr lang="en-CA" dirty="0" smtClean="0"/>
              <a:t/>
            </a:r>
            <a:br>
              <a:rPr lang="en-CA" dirty="0" smtClean="0"/>
            </a:br>
            <a:r>
              <a:rPr lang="en-CA" sz="5400" b="1" dirty="0" smtClean="0">
                <a:solidFill>
                  <a:srgbClr val="0000FF"/>
                </a:solidFill>
              </a:rPr>
              <a:t>Questions?</a:t>
            </a:r>
          </a:p>
        </p:txBody>
      </p:sp>
      <p:sp>
        <p:nvSpPr>
          <p:cNvPr id="4" name="TextBox 3"/>
          <p:cNvSpPr txBox="1"/>
          <p:nvPr/>
        </p:nvSpPr>
        <p:spPr>
          <a:xfrm>
            <a:off x="0" y="6484115"/>
            <a:ext cx="599844" cy="400110"/>
          </a:xfrm>
          <a:prstGeom prst="rect">
            <a:avLst/>
          </a:prstGeom>
          <a:noFill/>
        </p:spPr>
        <p:txBody>
          <a:bodyPr wrap="none" rtlCol="0">
            <a:spAutoFit/>
          </a:bodyPr>
          <a:lstStyle/>
          <a:p>
            <a:r>
              <a:rPr lang="en-US" sz="2000" b="1" dirty="0" smtClean="0"/>
              <a:t>A53</a:t>
            </a:r>
            <a:endParaRPr lang="en-US" b="1" dirty="0"/>
          </a:p>
        </p:txBody>
      </p:sp>
    </p:spTree>
    <p:extLst>
      <p:ext uri="{BB962C8B-B14F-4D97-AF65-F5344CB8AC3E}">
        <p14:creationId xmlns:p14="http://schemas.microsoft.com/office/powerpoint/2010/main" val="76547869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idx="4294967295"/>
          </p:nvPr>
        </p:nvSpPr>
        <p:spPr/>
        <p:txBody>
          <a:bodyPr/>
          <a:lstStyle/>
          <a:p>
            <a:r>
              <a:rPr lang="en-CA" sz="6600" b="1" smtClean="0">
                <a:solidFill>
                  <a:srgbClr val="FF6699"/>
                </a:solidFill>
              </a:rPr>
              <a:t>Hip Pocket Slides</a:t>
            </a:r>
          </a:p>
        </p:txBody>
      </p:sp>
      <p:sp>
        <p:nvSpPr>
          <p:cNvPr id="7" name="Pentagon 6"/>
          <p:cNvSpPr/>
          <p:nvPr/>
        </p:nvSpPr>
        <p:spPr bwMode="auto">
          <a:xfrm rot="5400000">
            <a:off x="2699544" y="2493169"/>
            <a:ext cx="3816350" cy="3240088"/>
          </a:xfrm>
          <a:prstGeom prst="homePlate">
            <a:avLst/>
          </a:prstGeom>
          <a:solidFill>
            <a:schemeClr val="accent5">
              <a:lumMod val="60000"/>
              <a:lumOff val="40000"/>
            </a:schemeClr>
          </a:solidFill>
          <a:ln w="9525" cap="flat" cmpd="sng" algn="ctr">
            <a:solidFill>
              <a:schemeClr val="tx1"/>
            </a:solidFill>
            <a:prstDash val="solid"/>
            <a:round/>
            <a:headEnd type="none" w="med" len="med"/>
            <a:tailEnd type="none" w="med" len="med"/>
          </a:ln>
          <a:effectLst/>
        </p:spPr>
        <p:txBody>
          <a:bodyPr/>
          <a:lstStyle/>
          <a:p>
            <a:pPr>
              <a:defRPr/>
            </a:pPr>
            <a:endParaRPr lang="en-CA">
              <a:latin typeface="Times New Roman"/>
            </a:endParaRPr>
          </a:p>
        </p:txBody>
      </p:sp>
      <p:cxnSp>
        <p:nvCxnSpPr>
          <p:cNvPr id="37892" name="Straight Connector 8"/>
          <p:cNvCxnSpPr>
            <a:cxnSpLocks noChangeShapeType="1"/>
          </p:cNvCxnSpPr>
          <p:nvPr/>
        </p:nvCxnSpPr>
        <p:spPr bwMode="auto">
          <a:xfrm>
            <a:off x="3276600" y="2205038"/>
            <a:ext cx="0" cy="2519362"/>
          </a:xfrm>
          <a:prstGeom prst="line">
            <a:avLst/>
          </a:prstGeom>
          <a:noFill/>
          <a:ln w="25400" algn="ctr">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7893" name="Straight Connector 9"/>
          <p:cNvCxnSpPr>
            <a:cxnSpLocks noChangeShapeType="1"/>
          </p:cNvCxnSpPr>
          <p:nvPr/>
        </p:nvCxnSpPr>
        <p:spPr bwMode="auto">
          <a:xfrm>
            <a:off x="5940425" y="2205038"/>
            <a:ext cx="0" cy="2519362"/>
          </a:xfrm>
          <a:prstGeom prst="line">
            <a:avLst/>
          </a:prstGeom>
          <a:noFill/>
          <a:ln w="25400" algn="ctr">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7894" name="Straight Connector 10"/>
          <p:cNvCxnSpPr>
            <a:cxnSpLocks noChangeShapeType="1"/>
          </p:cNvCxnSpPr>
          <p:nvPr/>
        </p:nvCxnSpPr>
        <p:spPr bwMode="auto">
          <a:xfrm flipH="1">
            <a:off x="4427538" y="4113213"/>
            <a:ext cx="1800225" cy="1692275"/>
          </a:xfrm>
          <a:prstGeom prst="line">
            <a:avLst/>
          </a:prstGeom>
          <a:noFill/>
          <a:ln w="25400" algn="ctr">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7895" name="Straight Connector 12"/>
          <p:cNvCxnSpPr>
            <a:cxnSpLocks noChangeShapeType="1"/>
          </p:cNvCxnSpPr>
          <p:nvPr/>
        </p:nvCxnSpPr>
        <p:spPr bwMode="auto">
          <a:xfrm flipH="1" flipV="1">
            <a:off x="2987675" y="3933825"/>
            <a:ext cx="1871663" cy="1871663"/>
          </a:xfrm>
          <a:prstGeom prst="line">
            <a:avLst/>
          </a:prstGeom>
          <a:noFill/>
          <a:ln w="25400" algn="ctr">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7896" name="Straight Connector 15"/>
          <p:cNvCxnSpPr>
            <a:cxnSpLocks noChangeShapeType="1"/>
          </p:cNvCxnSpPr>
          <p:nvPr/>
        </p:nvCxnSpPr>
        <p:spPr bwMode="auto">
          <a:xfrm>
            <a:off x="2976563" y="2565400"/>
            <a:ext cx="3251200" cy="0"/>
          </a:xfrm>
          <a:prstGeom prst="line">
            <a:avLst/>
          </a:prstGeom>
          <a:noFill/>
          <a:ln w="25400" algn="ctr">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TextBox 9"/>
          <p:cNvSpPr txBox="1"/>
          <p:nvPr/>
        </p:nvSpPr>
        <p:spPr>
          <a:xfrm>
            <a:off x="0" y="6484115"/>
            <a:ext cx="599844" cy="400110"/>
          </a:xfrm>
          <a:prstGeom prst="rect">
            <a:avLst/>
          </a:prstGeom>
          <a:noFill/>
        </p:spPr>
        <p:txBody>
          <a:bodyPr wrap="none" rtlCol="0">
            <a:spAutoFit/>
          </a:bodyPr>
          <a:lstStyle/>
          <a:p>
            <a:r>
              <a:rPr lang="en-US" sz="2000" b="1" dirty="0" smtClean="0"/>
              <a:t>A54</a:t>
            </a:r>
            <a:endParaRPr lang="en-US" b="1" dirty="0"/>
          </a:p>
        </p:txBody>
      </p:sp>
    </p:spTree>
    <p:extLst>
      <p:ext uri="{BB962C8B-B14F-4D97-AF65-F5344CB8AC3E}">
        <p14:creationId xmlns:p14="http://schemas.microsoft.com/office/powerpoint/2010/main" val="167444514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 y="0"/>
            <a:ext cx="6509982" cy="1353787"/>
          </a:xfrm>
          <a:prstGeom prst="rect">
            <a:avLst/>
          </a:prstGeom>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dirty="0" smtClean="0"/>
              <a:t>Efficiency Laboratory #I</a:t>
            </a:r>
          </a:p>
          <a:p>
            <a:pPr algn="l"/>
            <a:r>
              <a:rPr lang="en-US" dirty="0" smtClean="0"/>
              <a:t>Point Of Use (POU) Issues</a:t>
            </a:r>
            <a:endParaRPr lang="en-US" dirty="0"/>
          </a:p>
        </p:txBody>
      </p:sp>
      <p:sp>
        <p:nvSpPr>
          <p:cNvPr id="17" name="TextBox 16"/>
          <p:cNvSpPr txBox="1"/>
          <p:nvPr/>
        </p:nvSpPr>
        <p:spPr>
          <a:xfrm>
            <a:off x="0" y="6484115"/>
            <a:ext cx="599844" cy="400110"/>
          </a:xfrm>
          <a:prstGeom prst="rect">
            <a:avLst/>
          </a:prstGeom>
          <a:noFill/>
        </p:spPr>
        <p:txBody>
          <a:bodyPr wrap="none" rtlCol="0">
            <a:spAutoFit/>
          </a:bodyPr>
          <a:lstStyle/>
          <a:p>
            <a:r>
              <a:rPr lang="en-US" sz="2000" b="1" dirty="0" smtClean="0"/>
              <a:t>A55</a:t>
            </a:r>
            <a:endParaRPr lang="en-US" b="1" dirty="0"/>
          </a:p>
        </p:txBody>
      </p:sp>
      <mc:AlternateContent xmlns:mc="http://schemas.openxmlformats.org/markup-compatibility/2006">
        <mc:Choice xmlns:a14="http://schemas.microsoft.com/office/drawing/2010/main" Requires="a14">
          <p:sp>
            <p:nvSpPr>
              <p:cNvPr id="5" name="TextBox 4"/>
              <p:cNvSpPr txBox="1"/>
              <p:nvPr/>
            </p:nvSpPr>
            <p:spPr>
              <a:xfrm>
                <a:off x="599845" y="1353786"/>
                <a:ext cx="6596602" cy="2947795"/>
              </a:xfrm>
              <a:prstGeom prst="rect">
                <a:avLst/>
              </a:prstGeom>
              <a:noFill/>
            </p:spPr>
            <p:txBody>
              <a:bodyPr wrap="square" rtlCol="0">
                <a:spAutoFit/>
              </a:bodyPr>
              <a:lstStyle/>
              <a:p>
                <a:pPr marL="285750" indent="-285750">
                  <a:buFont typeface="Arial" panose="020B0604020202020204" pitchFamily="34" charset="0"/>
                  <a:buChar char="•"/>
                </a:pPr>
                <a:r>
                  <a:rPr lang="en-US" b="1" dirty="0" smtClean="0"/>
                  <a:t>Let </a:t>
                </a:r>
                <a14:m>
                  <m:oMath xmlns:m="http://schemas.openxmlformats.org/officeDocument/2006/math">
                    <m:sSub>
                      <m:sSubPr>
                        <m:ctrlPr>
                          <a:rPr lang="en-US" b="1" i="1" smtClean="0">
                            <a:latin typeface="Cambria Math"/>
                          </a:rPr>
                        </m:ctrlPr>
                      </m:sSubPr>
                      <m:e>
                        <m:r>
                          <a:rPr lang="en-US" b="1" i="1" smtClean="0">
                            <a:latin typeface="Cambria Math"/>
                          </a:rPr>
                          <m:t>𝑰</m:t>
                        </m:r>
                      </m:e>
                      <m:sub>
                        <m:r>
                          <a:rPr lang="en-US" b="1" i="1" smtClean="0">
                            <a:latin typeface="Cambria Math"/>
                          </a:rPr>
                          <m:t>𝟎</m:t>
                        </m:r>
                      </m:sub>
                    </m:sSub>
                  </m:oMath>
                </a14:m>
                <a:r>
                  <a:rPr lang="en-US" b="1" dirty="0" smtClean="0"/>
                  <a:t> be the initial endowment of energy in the energy chain.</a:t>
                </a:r>
              </a:p>
              <a:p>
                <a:pPr marL="285750" indent="-285750">
                  <a:buFont typeface="Arial" panose="020B0604020202020204" pitchFamily="34" charset="0"/>
                  <a:buChar char="•"/>
                </a:pPr>
                <a:r>
                  <a:rPr lang="en-US" b="1" dirty="0" smtClean="0">
                    <a:solidFill>
                      <a:schemeClr val="accent2">
                        <a:lumMod val="75000"/>
                      </a:schemeClr>
                    </a:solidFill>
                  </a:rPr>
                  <a:t>Assume the chain of energy transactions degrades the endowment I</a:t>
                </a:r>
                <a:r>
                  <a:rPr lang="en-US" b="1" baseline="-25000" dirty="0" smtClean="0">
                    <a:solidFill>
                      <a:schemeClr val="accent2">
                        <a:lumMod val="75000"/>
                      </a:schemeClr>
                    </a:solidFill>
                  </a:rPr>
                  <a:t>0</a:t>
                </a:r>
                <a:r>
                  <a:rPr lang="en-US" b="1" dirty="0" smtClean="0">
                    <a:solidFill>
                      <a:schemeClr val="accent2">
                        <a:lumMod val="75000"/>
                      </a:schemeClr>
                    </a:solidFill>
                  </a:rPr>
                  <a:t> of energy completely in N steps, where each step is enumerated by the variable </a:t>
                </a:r>
                <a:r>
                  <a:rPr lang="en-US" b="1" dirty="0" err="1" smtClean="0">
                    <a:solidFill>
                      <a:schemeClr val="accent2">
                        <a:lumMod val="75000"/>
                      </a:schemeClr>
                    </a:solidFill>
                  </a:rPr>
                  <a:t>i</a:t>
                </a:r>
                <a:r>
                  <a:rPr lang="en-US" b="1" dirty="0" smtClean="0">
                    <a:solidFill>
                      <a:schemeClr val="accent2">
                        <a:lumMod val="75000"/>
                      </a:schemeClr>
                    </a:solidFill>
                  </a:rPr>
                  <a:t>.  </a:t>
                </a:r>
              </a:p>
              <a:p>
                <a:pPr marL="285750" indent="-285750">
                  <a:buFont typeface="Arial" panose="020B0604020202020204" pitchFamily="34" charset="0"/>
                  <a:buChar char="•"/>
                </a:pPr>
                <a:r>
                  <a:rPr lang="en-US" b="1" dirty="0" smtClean="0"/>
                  <a:t>Let C</a:t>
                </a:r>
                <a:r>
                  <a:rPr lang="en-US" b="1" baseline="-25000" dirty="0" smtClean="0"/>
                  <a:t>i</a:t>
                </a:r>
                <a:r>
                  <a:rPr lang="en-US" b="1" dirty="0" smtClean="0"/>
                  <a:t> be the amount of energy degraded at each step </a:t>
                </a:r>
                <a:r>
                  <a:rPr lang="en-US" b="1" dirty="0" err="1" smtClean="0"/>
                  <a:t>i</a:t>
                </a:r>
                <a:r>
                  <a:rPr lang="en-US" b="1" dirty="0" smtClean="0"/>
                  <a:t>.</a:t>
                </a:r>
              </a:p>
              <a:p>
                <a:pPr marL="285750" indent="-285750">
                  <a:buFont typeface="Arial" panose="020B0604020202020204" pitchFamily="34" charset="0"/>
                  <a:buChar char="•"/>
                </a:pPr>
                <a:r>
                  <a:rPr lang="en-US" b="1" dirty="0" smtClean="0">
                    <a:solidFill>
                      <a:schemeClr val="accent2">
                        <a:lumMod val="75000"/>
                      </a:schemeClr>
                    </a:solidFill>
                  </a:rPr>
                  <a:t>Then </a:t>
                </a:r>
                <a14:m>
                  <m:oMath xmlns:m="http://schemas.openxmlformats.org/officeDocument/2006/math">
                    <m:nary>
                      <m:naryPr>
                        <m:chr m:val="∑"/>
                        <m:limLoc m:val="subSup"/>
                        <m:ctrlPr>
                          <a:rPr lang="en-US" b="1" i="1" smtClean="0">
                            <a:solidFill>
                              <a:schemeClr val="accent2">
                                <a:lumMod val="75000"/>
                              </a:schemeClr>
                            </a:solidFill>
                            <a:latin typeface="Cambria Math"/>
                          </a:rPr>
                        </m:ctrlPr>
                      </m:naryPr>
                      <m:sub>
                        <m:r>
                          <m:rPr>
                            <m:brk m:alnAt="25"/>
                          </m:rPr>
                          <a:rPr lang="en-US" b="1" i="1" smtClean="0">
                            <a:solidFill>
                              <a:schemeClr val="accent2">
                                <a:lumMod val="75000"/>
                              </a:schemeClr>
                            </a:solidFill>
                            <a:latin typeface="Cambria Math"/>
                          </a:rPr>
                          <m:t>𝒊</m:t>
                        </m:r>
                        <m:r>
                          <a:rPr lang="en-US" b="1" i="1" smtClean="0">
                            <a:solidFill>
                              <a:schemeClr val="accent2">
                                <a:lumMod val="75000"/>
                              </a:schemeClr>
                            </a:solidFill>
                            <a:latin typeface="Cambria Math"/>
                          </a:rPr>
                          <m:t>=</m:t>
                        </m:r>
                        <m:r>
                          <a:rPr lang="en-US" b="1" i="1" smtClean="0">
                            <a:solidFill>
                              <a:schemeClr val="accent2">
                                <a:lumMod val="75000"/>
                              </a:schemeClr>
                            </a:solidFill>
                            <a:latin typeface="Cambria Math"/>
                          </a:rPr>
                          <m:t>𝟏</m:t>
                        </m:r>
                      </m:sub>
                      <m:sup>
                        <m:r>
                          <a:rPr lang="en-US" b="1" i="1" smtClean="0">
                            <a:solidFill>
                              <a:schemeClr val="accent2">
                                <a:lumMod val="75000"/>
                              </a:schemeClr>
                            </a:solidFill>
                            <a:latin typeface="Cambria Math"/>
                          </a:rPr>
                          <m:t>𝑵</m:t>
                        </m:r>
                      </m:sup>
                      <m:e>
                        <m:sSub>
                          <m:sSubPr>
                            <m:ctrlPr>
                              <a:rPr lang="en-US" b="1" i="1" smtClean="0">
                                <a:solidFill>
                                  <a:schemeClr val="accent2">
                                    <a:lumMod val="75000"/>
                                  </a:schemeClr>
                                </a:solidFill>
                                <a:latin typeface="Cambria Math"/>
                              </a:rPr>
                            </m:ctrlPr>
                          </m:sSubPr>
                          <m:e>
                            <m:r>
                              <a:rPr lang="en-US" b="1" i="1" smtClean="0">
                                <a:solidFill>
                                  <a:schemeClr val="accent2">
                                    <a:lumMod val="75000"/>
                                  </a:schemeClr>
                                </a:solidFill>
                                <a:latin typeface="Cambria Math"/>
                              </a:rPr>
                              <m:t>𝑪</m:t>
                            </m:r>
                          </m:e>
                          <m:sub>
                            <m:r>
                              <a:rPr lang="en-US" b="1" i="1" smtClean="0">
                                <a:solidFill>
                                  <a:schemeClr val="accent2">
                                    <a:lumMod val="75000"/>
                                  </a:schemeClr>
                                </a:solidFill>
                                <a:latin typeface="Cambria Math"/>
                              </a:rPr>
                              <m:t>𝒊</m:t>
                            </m:r>
                          </m:sub>
                        </m:sSub>
                        <m:r>
                          <a:rPr lang="en-US" b="1" i="1" smtClean="0">
                            <a:solidFill>
                              <a:schemeClr val="accent2">
                                <a:lumMod val="75000"/>
                              </a:schemeClr>
                            </a:solidFill>
                            <a:latin typeface="Cambria Math"/>
                          </a:rPr>
                          <m:t>=</m:t>
                        </m:r>
                        <m:sSub>
                          <m:sSubPr>
                            <m:ctrlPr>
                              <a:rPr lang="en-US" b="1" i="1" smtClean="0">
                                <a:solidFill>
                                  <a:schemeClr val="accent2">
                                    <a:lumMod val="75000"/>
                                  </a:schemeClr>
                                </a:solidFill>
                                <a:latin typeface="Cambria Math"/>
                              </a:rPr>
                            </m:ctrlPr>
                          </m:sSubPr>
                          <m:e>
                            <m:r>
                              <a:rPr lang="en-US" b="1" i="1" smtClean="0">
                                <a:solidFill>
                                  <a:schemeClr val="accent2">
                                    <a:lumMod val="75000"/>
                                  </a:schemeClr>
                                </a:solidFill>
                                <a:latin typeface="Cambria Math"/>
                              </a:rPr>
                              <m:t>𝑰</m:t>
                            </m:r>
                          </m:e>
                          <m:sub>
                            <m:r>
                              <a:rPr lang="en-US" b="1" i="1" smtClean="0">
                                <a:solidFill>
                                  <a:schemeClr val="accent2">
                                    <a:lumMod val="75000"/>
                                  </a:schemeClr>
                                </a:solidFill>
                                <a:latin typeface="Cambria Math"/>
                              </a:rPr>
                              <m:t>𝟎</m:t>
                            </m:r>
                          </m:sub>
                        </m:sSub>
                      </m:e>
                    </m:nary>
                  </m:oMath>
                </a14:m>
                <a:endParaRPr lang="en-US" b="1" dirty="0" smtClean="0">
                  <a:solidFill>
                    <a:schemeClr val="accent2">
                      <a:lumMod val="75000"/>
                    </a:schemeClr>
                  </a:solidFill>
                </a:endParaRPr>
              </a:p>
              <a:p>
                <a:pPr marL="285750" indent="-285750">
                  <a:buFont typeface="Arial" panose="020B0604020202020204" pitchFamily="34" charset="0"/>
                  <a:buChar char="•"/>
                </a:pPr>
                <a:r>
                  <a:rPr lang="en-US" b="1" dirty="0" smtClean="0"/>
                  <a:t>Let n be some number between 2 and N inclusively, then the amount of energy degraded in the first n steps is </a:t>
                </a:r>
                <a14:m>
                  <m:oMath xmlns:m="http://schemas.openxmlformats.org/officeDocument/2006/math">
                    <m:nary>
                      <m:naryPr>
                        <m:chr m:val="∑"/>
                        <m:limLoc m:val="subSup"/>
                        <m:ctrlPr>
                          <a:rPr lang="en-US" b="1" i="1" smtClean="0">
                            <a:latin typeface="Cambria Math"/>
                          </a:rPr>
                        </m:ctrlPr>
                      </m:naryPr>
                      <m:sub>
                        <m:r>
                          <m:rPr>
                            <m:brk m:alnAt="25"/>
                          </m:rPr>
                          <a:rPr lang="en-US" b="1" i="1" smtClean="0">
                            <a:latin typeface="Cambria Math"/>
                          </a:rPr>
                          <m:t>𝒊</m:t>
                        </m:r>
                        <m:r>
                          <a:rPr lang="en-US" b="1" i="1" smtClean="0">
                            <a:latin typeface="Cambria Math"/>
                          </a:rPr>
                          <m:t>=</m:t>
                        </m:r>
                        <m:r>
                          <a:rPr lang="en-US" b="1" i="1" smtClean="0">
                            <a:latin typeface="Cambria Math"/>
                          </a:rPr>
                          <m:t>𝟏</m:t>
                        </m:r>
                      </m:sub>
                      <m:sup>
                        <m:r>
                          <a:rPr lang="en-US" b="1" i="1" smtClean="0">
                            <a:latin typeface="Cambria Math"/>
                          </a:rPr>
                          <m:t>𝒏</m:t>
                        </m:r>
                      </m:sup>
                      <m:e>
                        <m:sSub>
                          <m:sSubPr>
                            <m:ctrlPr>
                              <a:rPr lang="en-US" b="1" i="1" smtClean="0">
                                <a:latin typeface="Cambria Math"/>
                              </a:rPr>
                            </m:ctrlPr>
                          </m:sSubPr>
                          <m:e>
                            <m:r>
                              <a:rPr lang="en-US" b="1" i="1" smtClean="0">
                                <a:latin typeface="Cambria Math"/>
                              </a:rPr>
                              <m:t>𝑪</m:t>
                            </m:r>
                          </m:e>
                          <m:sub>
                            <m:r>
                              <a:rPr lang="en-US" b="1" i="1" smtClean="0">
                                <a:latin typeface="Cambria Math"/>
                              </a:rPr>
                              <m:t>𝒊</m:t>
                            </m:r>
                          </m:sub>
                        </m:sSub>
                      </m:e>
                    </m:nary>
                  </m:oMath>
                </a14:m>
                <a:r>
                  <a:rPr lang="en-US" b="1" dirty="0" smtClean="0"/>
                  <a:t> which is necessarily less than </a:t>
                </a:r>
                <a14:m>
                  <m:oMath xmlns:m="http://schemas.openxmlformats.org/officeDocument/2006/math">
                    <m:sSub>
                      <m:sSubPr>
                        <m:ctrlPr>
                          <a:rPr lang="en-US" b="1" i="1" smtClean="0">
                            <a:latin typeface="Cambria Math"/>
                          </a:rPr>
                        </m:ctrlPr>
                      </m:sSubPr>
                      <m:e>
                        <m:r>
                          <a:rPr lang="en-US" b="1" i="1" smtClean="0">
                            <a:latin typeface="Cambria Math"/>
                          </a:rPr>
                          <m:t>𝑰</m:t>
                        </m:r>
                      </m:e>
                      <m:sub>
                        <m:r>
                          <a:rPr lang="en-US" b="1" i="1" smtClean="0">
                            <a:latin typeface="Cambria Math"/>
                          </a:rPr>
                          <m:t>𝟎</m:t>
                        </m:r>
                      </m:sub>
                    </m:sSub>
                  </m:oMath>
                </a14:m>
                <a:r>
                  <a:rPr lang="en-US" b="1" dirty="0" smtClean="0"/>
                  <a:t>.</a:t>
                </a:r>
              </a:p>
              <a:p>
                <a:pPr marL="285750" indent="-285750">
                  <a:buFont typeface="Arial" panose="020B0604020202020204" pitchFamily="34" charset="0"/>
                  <a:buChar char="•"/>
                </a:pPr>
                <a:r>
                  <a:rPr lang="en-US" b="1" dirty="0" smtClean="0">
                    <a:solidFill>
                      <a:schemeClr val="accent2">
                        <a:lumMod val="75000"/>
                      </a:schemeClr>
                    </a:solidFill>
                  </a:rPr>
                  <a:t>Define the EROI for the point of use as </a:t>
                </a:r>
                <a:endParaRPr lang="en-US" b="1" dirty="0">
                  <a:solidFill>
                    <a:schemeClr val="accent2">
                      <a:lumMod val="75000"/>
                    </a:schemeClr>
                  </a:solidFill>
                </a:endParaRPr>
              </a:p>
            </p:txBody>
          </p:sp>
        </mc:Choice>
        <mc:Fallback>
          <p:sp>
            <p:nvSpPr>
              <p:cNvPr id="5" name="TextBox 4"/>
              <p:cNvSpPr txBox="1">
                <a:spLocks noRot="1" noChangeAspect="1" noMove="1" noResize="1" noEditPoints="1" noAdjustHandles="1" noChangeArrowheads="1" noChangeShapeType="1" noTextEdit="1"/>
              </p:cNvSpPr>
              <p:nvPr/>
            </p:nvSpPr>
            <p:spPr>
              <a:xfrm>
                <a:off x="599845" y="1353786"/>
                <a:ext cx="6596602" cy="2947795"/>
              </a:xfrm>
              <a:prstGeom prst="rect">
                <a:avLst/>
              </a:prstGeom>
              <a:blipFill rotWithShape="1">
                <a:blip r:embed="rId3"/>
                <a:stretch>
                  <a:fillRect l="-554" t="-1033" b="-1446"/>
                </a:stretch>
              </a:blipFill>
            </p:spPr>
            <p:txBody>
              <a:bodyPr/>
              <a:lstStyle/>
              <a:p>
                <a:r>
                  <a:rPr lang="en-US">
                    <a:noFill/>
                  </a:rPr>
                  <a:t> </a:t>
                </a:r>
              </a:p>
            </p:txBody>
          </p:sp>
        </mc:Fallback>
      </mc:AlternateContent>
      <p:pic>
        <p:nvPicPr>
          <p:cNvPr id="2055"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8674" y="3638550"/>
            <a:ext cx="2924175" cy="8305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6"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2974" y="4632870"/>
            <a:ext cx="3219450" cy="914400"/>
          </a:xfrm>
          <a:prstGeom prst="rect">
            <a:avLst/>
          </a:prstGeom>
          <a:noFill/>
          <a:ln w="76200">
            <a:solidFill>
              <a:schemeClr val="accent2">
                <a:lumMod val="75000"/>
              </a:schemeClr>
            </a:solidFill>
            <a:miter lim="800000"/>
            <a:headEnd/>
            <a:tailEnd/>
          </a:ln>
          <a:extLst>
            <a:ext uri="{909E8E84-426E-40DD-AFC4-6F175D3DCCD1}">
              <a14:hiddenFill xmlns:a14="http://schemas.microsoft.com/office/drawing/2010/main">
                <a:solidFill>
                  <a:schemeClr val="accent1"/>
                </a:solidFill>
              </a14:hiddenFill>
            </a:ext>
          </a:extLst>
        </p:spPr>
      </p:pic>
      <p:pic>
        <p:nvPicPr>
          <p:cNvPr id="2057"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95760" y="4623170"/>
            <a:ext cx="4029075" cy="924100"/>
          </a:xfrm>
          <a:prstGeom prst="rect">
            <a:avLst/>
          </a:prstGeom>
          <a:noFill/>
          <a:ln w="76200">
            <a:solidFill>
              <a:schemeClr val="accent2">
                <a:lumMod val="7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39" name="TextBox 38"/>
          <p:cNvSpPr txBox="1"/>
          <p:nvPr/>
        </p:nvSpPr>
        <p:spPr>
          <a:xfrm>
            <a:off x="6815149" y="0"/>
            <a:ext cx="2328852" cy="1446550"/>
          </a:xfrm>
          <a:prstGeom prst="rect">
            <a:avLst/>
          </a:prstGeom>
          <a:noFill/>
        </p:spPr>
        <p:txBody>
          <a:bodyPr wrap="square" rtlCol="0">
            <a:spAutoFit/>
          </a:bodyPr>
          <a:lstStyle/>
          <a:p>
            <a:r>
              <a:rPr lang="en-US" sz="8800" dirty="0" smtClean="0">
                <a:latin typeface="Script MT Bold"/>
                <a:sym typeface="Symbol"/>
              </a:rPr>
              <a:t>R</a:t>
            </a:r>
            <a:r>
              <a:rPr lang="en-US" sz="6600" baseline="-25000" dirty="0" smtClean="0">
                <a:latin typeface="Arial" panose="020B0604020202020204" pitchFamily="34" charset="0"/>
                <a:cs typeface="Arial" panose="020B0604020202020204" pitchFamily="34" charset="0"/>
                <a:sym typeface="Symbol"/>
              </a:rPr>
              <a:t>POU</a:t>
            </a:r>
            <a:endParaRPr lang="en-US" sz="6600" baseline="-25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055447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71891" y="486215"/>
            <a:ext cx="6819756" cy="369332"/>
          </a:xfrm>
          <a:prstGeom prst="rect">
            <a:avLst/>
          </a:prstGeom>
          <a:noFill/>
        </p:spPr>
        <p:txBody>
          <a:bodyPr wrap="square" rtlCol="0">
            <a:spAutoFit/>
          </a:bodyPr>
          <a:lstStyle/>
          <a:p>
            <a:r>
              <a:rPr lang="en-CA" b="1" dirty="0" smtClean="0"/>
              <a:t>Point-Of-Use Decay Paradigm – EXPLODED VIEW</a:t>
            </a:r>
            <a:endParaRPr lang="en-CA" b="1" dirty="0"/>
          </a:p>
        </p:txBody>
      </p:sp>
      <p:sp>
        <p:nvSpPr>
          <p:cNvPr id="85" name="TextBox 84"/>
          <p:cNvSpPr txBox="1"/>
          <p:nvPr/>
        </p:nvSpPr>
        <p:spPr>
          <a:xfrm>
            <a:off x="771891" y="893368"/>
            <a:ext cx="5106395" cy="1200329"/>
          </a:xfrm>
          <a:prstGeom prst="rect">
            <a:avLst/>
          </a:prstGeom>
          <a:noFill/>
        </p:spPr>
        <p:txBody>
          <a:bodyPr wrap="square" rtlCol="0">
            <a:spAutoFit/>
          </a:bodyPr>
          <a:lstStyle/>
          <a:p>
            <a:r>
              <a:rPr lang="en-CA" b="1" u="sng" dirty="0" smtClean="0"/>
              <a:t>Process – a recursive example:</a:t>
            </a:r>
          </a:p>
          <a:p>
            <a:pPr marL="285750" indent="-285750">
              <a:buFont typeface="Wingdings" panose="05000000000000000000" pitchFamily="2" charset="2"/>
              <a:buChar char="q"/>
            </a:pPr>
            <a:r>
              <a:rPr lang="en-CA" b="1" dirty="0" smtClean="0">
                <a:sym typeface="Symbol"/>
              </a:rPr>
              <a:t>t</a:t>
            </a:r>
            <a:r>
              <a:rPr lang="en-CA" b="1" baseline="-25000" dirty="0" smtClean="0">
                <a:sym typeface="Symbol"/>
              </a:rPr>
              <a:t>0</a:t>
            </a:r>
            <a:r>
              <a:rPr lang="en-CA" b="1" dirty="0" smtClean="0">
                <a:sym typeface="Symbol"/>
              </a:rPr>
              <a:t> – Initialization:</a:t>
            </a:r>
          </a:p>
          <a:p>
            <a:pPr marL="449263" lvl="1" indent="-285750">
              <a:buFont typeface="Wingdings" panose="05000000000000000000" pitchFamily="2" charset="2"/>
              <a:buChar char="Ø"/>
            </a:pPr>
            <a:r>
              <a:rPr lang="en-CA" dirty="0" smtClean="0">
                <a:sym typeface="Symbol"/>
              </a:rPr>
              <a:t>Source of new energy input is not relevant</a:t>
            </a:r>
          </a:p>
          <a:p>
            <a:pPr marL="449263" lvl="1" indent="-285750">
              <a:buFont typeface="Wingdings" panose="05000000000000000000" pitchFamily="2" charset="2"/>
              <a:buChar char="Ø"/>
            </a:pPr>
            <a:r>
              <a:rPr lang="en-CA" dirty="0" smtClean="0">
                <a:latin typeface="Andalus"/>
                <a:cs typeface="Andalus"/>
                <a:sym typeface="Symbol"/>
              </a:rPr>
              <a:t>I</a:t>
            </a:r>
            <a:r>
              <a:rPr lang="en-CA" baseline="-25000" dirty="0" smtClean="0">
                <a:sym typeface="Symbol"/>
              </a:rPr>
              <a:t>0</a:t>
            </a:r>
            <a:r>
              <a:rPr lang="en-CA" dirty="0" smtClean="0">
                <a:sym typeface="Symbol"/>
              </a:rPr>
              <a:t> </a:t>
            </a:r>
            <a:r>
              <a:rPr lang="en-CA" dirty="0">
                <a:sym typeface="Symbol"/>
              </a:rPr>
              <a:t>= </a:t>
            </a:r>
            <a:r>
              <a:rPr lang="en-CA" dirty="0" smtClean="0">
                <a:sym typeface="Symbol"/>
              </a:rPr>
              <a:t>Exists as an internal asset</a:t>
            </a:r>
          </a:p>
        </p:txBody>
      </p:sp>
      <p:grpSp>
        <p:nvGrpSpPr>
          <p:cNvPr id="86" name="Group 85"/>
          <p:cNvGrpSpPr/>
          <p:nvPr/>
        </p:nvGrpSpPr>
        <p:grpSpPr>
          <a:xfrm>
            <a:off x="3814392" y="2152423"/>
            <a:ext cx="346540" cy="1182951"/>
            <a:chOff x="336431" y="2671719"/>
            <a:chExt cx="690114" cy="2161356"/>
          </a:xfrm>
          <a:solidFill>
            <a:schemeClr val="accent6">
              <a:lumMod val="20000"/>
              <a:lumOff val="80000"/>
            </a:schemeClr>
          </a:solidFill>
        </p:grpSpPr>
        <p:sp>
          <p:nvSpPr>
            <p:cNvPr id="87" name="Curved Left Arrow 86"/>
            <p:cNvSpPr/>
            <p:nvPr/>
          </p:nvSpPr>
          <p:spPr>
            <a:xfrm>
              <a:off x="681488" y="2780696"/>
              <a:ext cx="345057" cy="2052379"/>
            </a:xfrm>
            <a:prstGeom prst="curvedLeftArrow">
              <a:avLst>
                <a:gd name="adj1" fmla="val 25000"/>
                <a:gd name="adj2" fmla="val 88110"/>
                <a:gd name="adj3" fmla="val 47588"/>
              </a:avLst>
            </a:prstGeom>
            <a:grpFill/>
            <a:ln w="952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8" name="Curved Left Arrow 87"/>
            <p:cNvSpPr/>
            <p:nvPr/>
          </p:nvSpPr>
          <p:spPr>
            <a:xfrm rot="10800000">
              <a:off x="336431" y="2671719"/>
              <a:ext cx="345055" cy="2052381"/>
            </a:xfrm>
            <a:prstGeom prst="curvedLeftArrow">
              <a:avLst>
                <a:gd name="adj1" fmla="val 16654"/>
                <a:gd name="adj2" fmla="val 80137"/>
                <a:gd name="adj3" fmla="val 57855"/>
              </a:avLst>
            </a:prstGeom>
            <a:grpFill/>
            <a:ln w="952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89" name="TextBox 88"/>
          <p:cNvSpPr txBox="1"/>
          <p:nvPr/>
        </p:nvSpPr>
        <p:spPr>
          <a:xfrm>
            <a:off x="4074297" y="2152646"/>
            <a:ext cx="4622938" cy="1200329"/>
          </a:xfrm>
          <a:prstGeom prst="rect">
            <a:avLst/>
          </a:prstGeom>
          <a:noFill/>
        </p:spPr>
        <p:txBody>
          <a:bodyPr wrap="square" rtlCol="0">
            <a:spAutoFit/>
          </a:bodyPr>
          <a:lstStyle/>
          <a:p>
            <a:pPr marL="285750" indent="-285750">
              <a:buFont typeface="Wingdings" panose="05000000000000000000" pitchFamily="2" charset="2"/>
              <a:buChar char="q"/>
            </a:pPr>
            <a:r>
              <a:rPr lang="en-CA" b="1" dirty="0" err="1" smtClean="0">
                <a:sym typeface="Symbol"/>
              </a:rPr>
              <a:t>t</a:t>
            </a:r>
            <a:r>
              <a:rPr lang="en-CA" b="1" baseline="-25000" dirty="0" err="1" smtClean="0">
                <a:sym typeface="Symbol"/>
              </a:rPr>
              <a:t>n</a:t>
            </a:r>
            <a:r>
              <a:rPr lang="en-CA" b="1" dirty="0" smtClean="0">
                <a:sym typeface="Symbol"/>
              </a:rPr>
              <a:t> – Decay Cycle:</a:t>
            </a:r>
          </a:p>
          <a:p>
            <a:pPr marL="449263" lvl="1" indent="-285750">
              <a:buFont typeface="Wingdings" panose="05000000000000000000" pitchFamily="2" charset="2"/>
              <a:buChar char="Ø"/>
            </a:pPr>
            <a:r>
              <a:rPr lang="en-CA" dirty="0" smtClean="0">
                <a:sym typeface="Symbol"/>
              </a:rPr>
              <a:t>Calculate net return as B</a:t>
            </a:r>
            <a:r>
              <a:rPr lang="en-CA" baseline="-25000" dirty="0" smtClean="0">
                <a:sym typeface="Symbol"/>
              </a:rPr>
              <a:t>n-1</a:t>
            </a:r>
            <a:r>
              <a:rPr lang="en-CA" dirty="0" smtClean="0">
                <a:sym typeface="Symbol"/>
              </a:rPr>
              <a:t>  </a:t>
            </a:r>
            <a:r>
              <a:rPr lang="en-CA" dirty="0">
                <a:latin typeface="Script MT Bold"/>
                <a:sym typeface="Symbol"/>
              </a:rPr>
              <a:t></a:t>
            </a:r>
            <a:r>
              <a:rPr lang="en-CA" baseline="-25000" dirty="0" smtClean="0">
                <a:sym typeface="Symbol"/>
              </a:rPr>
              <a:t>n-1</a:t>
            </a:r>
            <a:r>
              <a:rPr lang="en-CA" dirty="0" smtClean="0">
                <a:latin typeface="Andalus"/>
                <a:cs typeface="Andalus"/>
                <a:sym typeface="Symbol"/>
              </a:rPr>
              <a:t>I</a:t>
            </a:r>
            <a:r>
              <a:rPr lang="en-CA" baseline="-25000" dirty="0" smtClean="0">
                <a:sym typeface="Symbol"/>
              </a:rPr>
              <a:t>n-1</a:t>
            </a:r>
            <a:endParaRPr lang="en-CA" dirty="0" smtClean="0">
              <a:sym typeface="Symbol"/>
            </a:endParaRPr>
          </a:p>
          <a:p>
            <a:pPr marL="449263" lvl="1" indent="-285750">
              <a:buFont typeface="Wingdings" panose="05000000000000000000" pitchFamily="2" charset="2"/>
              <a:buChar char="Ø"/>
            </a:pPr>
            <a:r>
              <a:rPr lang="en-CA" dirty="0" smtClean="0">
                <a:sym typeface="Symbol"/>
              </a:rPr>
              <a:t>Degraded energy is C</a:t>
            </a:r>
            <a:r>
              <a:rPr lang="en-CA" baseline="-25000" dirty="0" smtClean="0">
                <a:sym typeface="Symbol"/>
              </a:rPr>
              <a:t>n-1</a:t>
            </a:r>
            <a:r>
              <a:rPr lang="en-CA" dirty="0" smtClean="0">
                <a:sym typeface="Symbol"/>
              </a:rPr>
              <a:t> = </a:t>
            </a:r>
            <a:r>
              <a:rPr lang="en-CA" dirty="0" smtClean="0">
                <a:latin typeface="Andalus"/>
                <a:cs typeface="Andalus"/>
                <a:sym typeface="Symbol"/>
              </a:rPr>
              <a:t>I</a:t>
            </a:r>
            <a:r>
              <a:rPr lang="en-CA" baseline="-25000" dirty="0" smtClean="0">
                <a:sym typeface="Symbol"/>
              </a:rPr>
              <a:t>n-1</a:t>
            </a:r>
            <a:r>
              <a:rPr lang="en-CA" dirty="0" smtClean="0">
                <a:sym typeface="Symbol"/>
              </a:rPr>
              <a:t>–</a:t>
            </a:r>
            <a:r>
              <a:rPr lang="en-CA" dirty="0" smtClean="0">
                <a:latin typeface="Andalus"/>
                <a:cs typeface="Andalus"/>
                <a:sym typeface="Symbol"/>
              </a:rPr>
              <a:t>B</a:t>
            </a:r>
            <a:r>
              <a:rPr lang="en-CA" baseline="-25000" dirty="0" smtClean="0">
                <a:sym typeface="Symbol"/>
              </a:rPr>
              <a:t>n-1</a:t>
            </a:r>
            <a:endParaRPr lang="en-CA" dirty="0">
              <a:sym typeface="Symbol"/>
            </a:endParaRPr>
          </a:p>
          <a:p>
            <a:pPr marL="449263" lvl="1" indent="-285750">
              <a:buFont typeface="Wingdings" panose="05000000000000000000" pitchFamily="2" charset="2"/>
              <a:buChar char="Ø"/>
            </a:pPr>
            <a:r>
              <a:rPr lang="en-CA" dirty="0" smtClean="0">
                <a:sym typeface="Symbol"/>
              </a:rPr>
              <a:t>Internal asset is now </a:t>
            </a:r>
            <a:r>
              <a:rPr lang="en-CA" dirty="0" smtClean="0">
                <a:latin typeface="Andalus"/>
                <a:cs typeface="Andalus"/>
                <a:sym typeface="Symbol"/>
              </a:rPr>
              <a:t>I</a:t>
            </a:r>
            <a:r>
              <a:rPr lang="en-CA" baseline="-25000" dirty="0" smtClean="0">
                <a:sym typeface="Symbol"/>
              </a:rPr>
              <a:t>n</a:t>
            </a:r>
            <a:r>
              <a:rPr lang="en-CA" dirty="0" smtClean="0">
                <a:sym typeface="Symbol"/>
              </a:rPr>
              <a:t> = </a:t>
            </a:r>
            <a:r>
              <a:rPr lang="en-CA" dirty="0" smtClean="0">
                <a:latin typeface="Andalus"/>
                <a:cs typeface="Andalus"/>
                <a:sym typeface="Symbol"/>
              </a:rPr>
              <a:t>B</a:t>
            </a:r>
            <a:r>
              <a:rPr lang="en-CA" baseline="-25000" dirty="0" smtClean="0">
                <a:sym typeface="Symbol"/>
              </a:rPr>
              <a:t>n-1</a:t>
            </a:r>
          </a:p>
        </p:txBody>
      </p:sp>
      <p:sp>
        <p:nvSpPr>
          <p:cNvPr id="39" name="Rounded Rectangle 38"/>
          <p:cNvSpPr/>
          <p:nvPr/>
        </p:nvSpPr>
        <p:spPr>
          <a:xfrm>
            <a:off x="1011746" y="2643835"/>
            <a:ext cx="2565024" cy="3197941"/>
          </a:xfrm>
          <a:prstGeom prst="roundRect">
            <a:avLst>
              <a:gd name="adj" fmla="val 12343"/>
            </a:avLst>
          </a:prstGeom>
          <a:solidFill>
            <a:schemeClr val="tx2">
              <a:lumMod val="20000"/>
              <a:lumOff val="80000"/>
            </a:schemeClr>
          </a:solidFill>
          <a:ln w="57150">
            <a:solidFill>
              <a:schemeClr val="tx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600"/>
          </a:p>
        </p:txBody>
      </p:sp>
      <p:sp>
        <p:nvSpPr>
          <p:cNvPr id="57" name="Rectangle 56"/>
          <p:cNvSpPr/>
          <p:nvPr/>
        </p:nvSpPr>
        <p:spPr>
          <a:xfrm>
            <a:off x="918551" y="5954235"/>
            <a:ext cx="2729596" cy="311596"/>
          </a:xfrm>
          <a:prstGeom prst="rect">
            <a:avLst/>
          </a:prstGeom>
          <a:solidFill>
            <a:schemeClr val="accent2">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a:solidFill>
                  <a:schemeClr val="tx1"/>
                </a:solidFill>
              </a:rPr>
              <a:t>E</a:t>
            </a:r>
            <a:r>
              <a:rPr lang="en-CA" b="1" dirty="0" smtClean="0">
                <a:solidFill>
                  <a:schemeClr val="tx1"/>
                </a:solidFill>
              </a:rPr>
              <a:t>nergy Sink</a:t>
            </a:r>
            <a:endParaRPr lang="en-CA" b="1" dirty="0">
              <a:solidFill>
                <a:schemeClr val="tx1"/>
              </a:solidFill>
            </a:endParaRPr>
          </a:p>
        </p:txBody>
      </p:sp>
      <p:sp>
        <p:nvSpPr>
          <p:cNvPr id="58" name="Rounded Rectangle 57"/>
          <p:cNvSpPr/>
          <p:nvPr/>
        </p:nvSpPr>
        <p:spPr>
          <a:xfrm>
            <a:off x="918551" y="2146095"/>
            <a:ext cx="2657502" cy="311316"/>
          </a:xfrm>
          <a:prstGeom prst="roundRect">
            <a:avLst/>
          </a:prstGeom>
          <a:solidFill>
            <a:schemeClr val="accent3">
              <a:lumMod val="40000"/>
              <a:lumOff val="60000"/>
            </a:schemeClr>
          </a:solidFill>
          <a:ln w="57150">
            <a:solidFill>
              <a:schemeClr val="accent3">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a:solidFill>
                  <a:schemeClr val="tx1"/>
                </a:solidFill>
              </a:rPr>
              <a:t>E</a:t>
            </a:r>
            <a:r>
              <a:rPr lang="en-CA" b="1" dirty="0" smtClean="0">
                <a:solidFill>
                  <a:schemeClr val="tx1"/>
                </a:solidFill>
              </a:rPr>
              <a:t>nergy Source</a:t>
            </a:r>
            <a:endParaRPr lang="en-CA" b="1" dirty="0">
              <a:solidFill>
                <a:schemeClr val="tx1"/>
              </a:solidFill>
            </a:endParaRPr>
          </a:p>
        </p:txBody>
      </p:sp>
      <p:sp>
        <p:nvSpPr>
          <p:cNvPr id="45" name="Rounded Rectangle 44"/>
          <p:cNvSpPr/>
          <p:nvPr/>
        </p:nvSpPr>
        <p:spPr>
          <a:xfrm>
            <a:off x="5386286" y="5254000"/>
            <a:ext cx="2286000" cy="8490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0000"/>
                </a:solidFill>
              </a:rPr>
              <a:t>CLASSIC IMPLIED SYSTEM BOUNDARY</a:t>
            </a:r>
            <a:endParaRPr lang="en-US" b="1" dirty="0">
              <a:solidFill>
                <a:srgbClr val="FF0000"/>
              </a:solidFill>
            </a:endParaRPr>
          </a:p>
        </p:txBody>
      </p:sp>
      <p:sp>
        <p:nvSpPr>
          <p:cNvPr id="46" name="Freeform 45"/>
          <p:cNvSpPr/>
          <p:nvPr/>
        </p:nvSpPr>
        <p:spPr>
          <a:xfrm>
            <a:off x="3576053" y="4267200"/>
            <a:ext cx="2017225" cy="1353125"/>
          </a:xfrm>
          <a:custGeom>
            <a:avLst/>
            <a:gdLst>
              <a:gd name="connsiteX0" fmla="*/ 1306286 w 1306286"/>
              <a:gd name="connsiteY0" fmla="*/ 795647 h 834569"/>
              <a:gd name="connsiteX1" fmla="*/ 926276 w 1306286"/>
              <a:gd name="connsiteY1" fmla="*/ 308758 h 834569"/>
              <a:gd name="connsiteX2" fmla="*/ 973777 w 1306286"/>
              <a:gd name="connsiteY2" fmla="*/ 831273 h 834569"/>
              <a:gd name="connsiteX3" fmla="*/ 0 w 1306286"/>
              <a:gd name="connsiteY3" fmla="*/ 0 h 834569"/>
            </a:gdLst>
            <a:ahLst/>
            <a:cxnLst>
              <a:cxn ang="0">
                <a:pos x="connsiteX0" y="connsiteY0"/>
              </a:cxn>
              <a:cxn ang="0">
                <a:pos x="connsiteX1" y="connsiteY1"/>
              </a:cxn>
              <a:cxn ang="0">
                <a:pos x="connsiteX2" y="connsiteY2"/>
              </a:cxn>
              <a:cxn ang="0">
                <a:pos x="connsiteX3" y="connsiteY3"/>
              </a:cxn>
            </a:cxnLst>
            <a:rect l="l" t="t" r="r" b="b"/>
            <a:pathLst>
              <a:path w="1306286" h="834569">
                <a:moveTo>
                  <a:pt x="1306286" y="795647"/>
                </a:moveTo>
                <a:cubicBezTo>
                  <a:pt x="1143990" y="549233"/>
                  <a:pt x="981694" y="302820"/>
                  <a:pt x="926276" y="308758"/>
                </a:cubicBezTo>
                <a:cubicBezTo>
                  <a:pt x="870858" y="314696"/>
                  <a:pt x="1128156" y="882733"/>
                  <a:pt x="973777" y="831273"/>
                </a:cubicBezTo>
                <a:cubicBezTo>
                  <a:pt x="819398" y="779813"/>
                  <a:pt x="409699" y="389906"/>
                  <a:pt x="0" y="0"/>
                </a:cubicBezTo>
              </a:path>
            </a:pathLst>
          </a:custGeom>
          <a:noFill/>
          <a:ln w="57150">
            <a:headEnd type="diamond"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l="34443" t="22802" r="34362" b="34397"/>
          <a:stretch/>
        </p:blipFill>
        <p:spPr bwMode="auto">
          <a:xfrm>
            <a:off x="1171786" y="2148284"/>
            <a:ext cx="2151032" cy="367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8" name="Rectangle 47"/>
          <p:cNvSpPr/>
          <p:nvPr/>
        </p:nvSpPr>
        <p:spPr>
          <a:xfrm>
            <a:off x="4273323" y="3032670"/>
            <a:ext cx="3861249" cy="331279"/>
          </a:xfrm>
          <a:prstGeom prst="rect">
            <a:avLst/>
          </a:prstGeom>
          <a:solidFill>
            <a:schemeClr val="accent1">
              <a:lumMod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p:cNvSpPr/>
          <p:nvPr/>
        </p:nvSpPr>
        <p:spPr>
          <a:xfrm>
            <a:off x="4273323" y="2457411"/>
            <a:ext cx="3861249" cy="605102"/>
          </a:xfrm>
          <a:prstGeom prst="rect">
            <a:avLst/>
          </a:prstGeom>
          <a:solidFill>
            <a:srgbClr val="FF00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p:cNvSpPr/>
          <p:nvPr/>
        </p:nvSpPr>
        <p:spPr>
          <a:xfrm>
            <a:off x="1011746" y="1450512"/>
            <a:ext cx="4413135" cy="605102"/>
          </a:xfrm>
          <a:prstGeom prst="rect">
            <a:avLst/>
          </a:prstGeom>
          <a:solidFill>
            <a:srgbClr val="00B05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TextBox 52"/>
          <p:cNvSpPr txBox="1"/>
          <p:nvPr/>
        </p:nvSpPr>
        <p:spPr>
          <a:xfrm>
            <a:off x="0" y="6484115"/>
            <a:ext cx="599844" cy="400110"/>
          </a:xfrm>
          <a:prstGeom prst="rect">
            <a:avLst/>
          </a:prstGeom>
          <a:noFill/>
        </p:spPr>
        <p:txBody>
          <a:bodyPr wrap="none" rtlCol="0">
            <a:spAutoFit/>
          </a:bodyPr>
          <a:lstStyle/>
          <a:p>
            <a:r>
              <a:rPr lang="en-US" sz="2000" b="1" dirty="0" smtClean="0"/>
              <a:t>A56</a:t>
            </a:r>
            <a:endParaRPr lang="en-US" b="1" dirty="0"/>
          </a:p>
        </p:txBody>
      </p:sp>
      <p:sp>
        <p:nvSpPr>
          <p:cNvPr id="54" name="TextBox 53"/>
          <p:cNvSpPr txBox="1"/>
          <p:nvPr/>
        </p:nvSpPr>
        <p:spPr>
          <a:xfrm>
            <a:off x="5988012" y="486215"/>
            <a:ext cx="2819373" cy="1446550"/>
          </a:xfrm>
          <a:prstGeom prst="rect">
            <a:avLst/>
          </a:prstGeom>
          <a:noFill/>
        </p:spPr>
        <p:txBody>
          <a:bodyPr wrap="square" rtlCol="0">
            <a:spAutoFit/>
          </a:bodyPr>
          <a:lstStyle/>
          <a:p>
            <a:r>
              <a:rPr lang="en-US" sz="8800" dirty="0" smtClean="0">
                <a:latin typeface="Script MT Bold"/>
                <a:sym typeface="Symbol"/>
              </a:rPr>
              <a:t></a:t>
            </a:r>
            <a:r>
              <a:rPr lang="en-US" sz="6600" baseline="-25000" dirty="0" smtClean="0">
                <a:latin typeface="Arial" panose="020B0604020202020204" pitchFamily="34" charset="0"/>
                <a:cs typeface="Arial" panose="020B0604020202020204" pitchFamily="34" charset="0"/>
                <a:sym typeface="Symbol"/>
              </a:rPr>
              <a:t>POU</a:t>
            </a:r>
            <a:endParaRPr lang="en-US" sz="6600" baseline="-25000" dirty="0">
              <a:latin typeface="Arial" panose="020B0604020202020204" pitchFamily="34" charset="0"/>
              <a:cs typeface="Arial" panose="020B0604020202020204" pitchFamily="34" charset="0"/>
            </a:endParaRPr>
          </a:p>
        </p:txBody>
      </p:sp>
      <p:sp>
        <p:nvSpPr>
          <p:cNvPr id="64" name="Right Brace 63"/>
          <p:cNvSpPr/>
          <p:nvPr/>
        </p:nvSpPr>
        <p:spPr>
          <a:xfrm rot="5400000">
            <a:off x="1552184" y="6262383"/>
            <a:ext cx="176584" cy="323516"/>
          </a:xfrm>
          <a:prstGeom prst="rightBrace">
            <a:avLst>
              <a:gd name="adj1" fmla="val 5410"/>
              <a:gd name="adj2" fmla="val 50821"/>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65" name="TextBox 64"/>
          <p:cNvSpPr txBox="1"/>
          <p:nvPr/>
        </p:nvSpPr>
        <p:spPr>
          <a:xfrm>
            <a:off x="1419524" y="6390330"/>
            <a:ext cx="415832" cy="354913"/>
          </a:xfrm>
          <a:prstGeom prst="rect">
            <a:avLst/>
          </a:prstGeom>
          <a:noFill/>
        </p:spPr>
        <p:txBody>
          <a:bodyPr wrap="square" rtlCol="0">
            <a:spAutoFit/>
          </a:bodyPr>
          <a:lstStyle/>
          <a:p>
            <a:r>
              <a:rPr lang="en-CA" b="1" dirty="0" smtClean="0">
                <a:latin typeface="Arial" panose="020B0604020202020204" pitchFamily="34" charset="0"/>
                <a:cs typeface="Arial" panose="020B0604020202020204" pitchFamily="34" charset="0"/>
              </a:rPr>
              <a:t>t</a:t>
            </a:r>
            <a:r>
              <a:rPr lang="en-CA" b="1" baseline="-25000" dirty="0" smtClean="0">
                <a:latin typeface="Arial" panose="020B0604020202020204" pitchFamily="34" charset="0"/>
                <a:cs typeface="Arial" panose="020B0604020202020204" pitchFamily="34" charset="0"/>
              </a:rPr>
              <a:t>0</a:t>
            </a:r>
            <a:r>
              <a:rPr lang="en-CA" b="1" dirty="0" smtClean="0">
                <a:latin typeface="Arial" panose="020B0604020202020204" pitchFamily="34" charset="0"/>
                <a:cs typeface="Arial" panose="020B0604020202020204" pitchFamily="34" charset="0"/>
              </a:rPr>
              <a:t> </a:t>
            </a:r>
            <a:endParaRPr lang="en-CA" b="1" dirty="0">
              <a:latin typeface="Arial" panose="020B0604020202020204" pitchFamily="34" charset="0"/>
              <a:cs typeface="Arial" panose="020B0604020202020204" pitchFamily="34" charset="0"/>
            </a:endParaRPr>
          </a:p>
        </p:txBody>
      </p:sp>
      <p:sp>
        <p:nvSpPr>
          <p:cNvPr id="68" name="TextBox 67"/>
          <p:cNvSpPr txBox="1"/>
          <p:nvPr/>
        </p:nvSpPr>
        <p:spPr>
          <a:xfrm rot="16200000">
            <a:off x="1470259" y="3529501"/>
            <a:ext cx="350401" cy="276999"/>
          </a:xfrm>
          <a:prstGeom prst="rect">
            <a:avLst/>
          </a:prstGeom>
          <a:noFill/>
        </p:spPr>
        <p:txBody>
          <a:bodyPr wrap="square" rtlCol="0">
            <a:spAutoFit/>
          </a:bodyPr>
          <a:lstStyle/>
          <a:p>
            <a:r>
              <a:rPr lang="en-CA" sz="1200" b="1" dirty="0" smtClean="0">
                <a:latin typeface="Baskerville Old Face" panose="02020602080505020303" pitchFamily="18" charset="0"/>
              </a:rPr>
              <a:t>I</a:t>
            </a:r>
            <a:r>
              <a:rPr lang="en-CA" sz="1200" b="1" baseline="-25000" dirty="0" smtClean="0"/>
              <a:t>0</a:t>
            </a:r>
            <a:endParaRPr lang="en-CA" sz="1200" b="1" dirty="0"/>
          </a:p>
        </p:txBody>
      </p:sp>
      <p:sp>
        <p:nvSpPr>
          <p:cNvPr id="70" name="Rectangle 69"/>
          <p:cNvSpPr/>
          <p:nvPr/>
        </p:nvSpPr>
        <p:spPr>
          <a:xfrm rot="16200000">
            <a:off x="831974" y="4606918"/>
            <a:ext cx="1626971" cy="3135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I</a:t>
            </a:r>
            <a:r>
              <a:rPr lang="en-CA" sz="1200" b="1" baseline="-25000" dirty="0" smtClean="0">
                <a:solidFill>
                  <a:schemeClr val="tx1"/>
                </a:solidFill>
              </a:rPr>
              <a:t>0</a:t>
            </a:r>
            <a:r>
              <a:rPr lang="en-CA" sz="1200" b="1" dirty="0" smtClean="0">
                <a:solidFill>
                  <a:schemeClr val="tx1"/>
                </a:solidFill>
              </a:rPr>
              <a:t> </a:t>
            </a:r>
            <a:endParaRPr lang="en-CA" sz="1200" b="1" dirty="0">
              <a:solidFill>
                <a:schemeClr val="tx1"/>
              </a:solidFill>
            </a:endParaRPr>
          </a:p>
        </p:txBody>
      </p:sp>
      <p:sp>
        <p:nvSpPr>
          <p:cNvPr id="73" name="TextBox 72"/>
          <p:cNvSpPr txBox="1"/>
          <p:nvPr/>
        </p:nvSpPr>
        <p:spPr>
          <a:xfrm rot="16200000">
            <a:off x="2556723" y="3266181"/>
            <a:ext cx="880234" cy="276999"/>
          </a:xfrm>
          <a:prstGeom prst="rect">
            <a:avLst/>
          </a:prstGeom>
          <a:noFill/>
        </p:spPr>
        <p:txBody>
          <a:bodyPr wrap="square" rtlCol="0">
            <a:spAutoFit/>
          </a:bodyPr>
          <a:lstStyle/>
          <a:p>
            <a:r>
              <a:rPr lang="en-CA" sz="1200" b="1" dirty="0" smtClean="0"/>
              <a:t>I</a:t>
            </a:r>
            <a:r>
              <a:rPr lang="en-CA" sz="1200" b="1" baseline="-25000" dirty="0" smtClean="0"/>
              <a:t>1 </a:t>
            </a:r>
            <a:r>
              <a:rPr lang="en-CA" sz="1200" b="1" dirty="0" smtClean="0"/>
              <a:t>= </a:t>
            </a:r>
            <a:r>
              <a:rPr lang="en-CA" sz="1200" b="1" dirty="0" smtClean="0">
                <a:latin typeface="Baskerville Old Face" panose="02020602080505020303" pitchFamily="18" charset="0"/>
              </a:rPr>
              <a:t>B</a:t>
            </a:r>
            <a:r>
              <a:rPr lang="en-CA" sz="1200" b="1" baseline="-25000" dirty="0" smtClean="0"/>
              <a:t>0</a:t>
            </a:r>
            <a:endParaRPr lang="en-CA" sz="1200" b="1" dirty="0"/>
          </a:p>
        </p:txBody>
      </p:sp>
      <p:cxnSp>
        <p:nvCxnSpPr>
          <p:cNvPr id="74" name="Straight Connector 73"/>
          <p:cNvCxnSpPr>
            <a:endCxn id="64" idx="2"/>
          </p:cNvCxnSpPr>
          <p:nvPr/>
        </p:nvCxnSpPr>
        <p:spPr>
          <a:xfrm flipH="1">
            <a:off x="1478718" y="5643753"/>
            <a:ext cx="5738" cy="692096"/>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flipH="1">
            <a:off x="1802234" y="5630981"/>
            <a:ext cx="5738" cy="692096"/>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nvGrpSpPr>
          <p:cNvPr id="80" name="Group 79"/>
          <p:cNvGrpSpPr/>
          <p:nvPr/>
        </p:nvGrpSpPr>
        <p:grpSpPr>
          <a:xfrm>
            <a:off x="2113873" y="5112595"/>
            <a:ext cx="686136" cy="1637999"/>
            <a:chOff x="1576476" y="4535199"/>
            <a:chExt cx="949843" cy="1637999"/>
          </a:xfrm>
        </p:grpSpPr>
        <p:sp>
          <p:nvSpPr>
            <p:cNvPr id="81" name="Right Brace 80"/>
            <p:cNvSpPr/>
            <p:nvPr/>
          </p:nvSpPr>
          <p:spPr>
            <a:xfrm rot="5400000">
              <a:off x="1960080" y="5360189"/>
              <a:ext cx="173309" cy="940516"/>
            </a:xfrm>
            <a:prstGeom prst="rightBrace">
              <a:avLst>
                <a:gd name="adj1" fmla="val 7515"/>
                <a:gd name="adj2" fmla="val 48759"/>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83" name="TextBox 82"/>
            <p:cNvSpPr txBox="1"/>
            <p:nvPr/>
          </p:nvSpPr>
          <p:spPr>
            <a:xfrm>
              <a:off x="1773062" y="5803866"/>
              <a:ext cx="546402" cy="369332"/>
            </a:xfrm>
            <a:prstGeom prst="rect">
              <a:avLst/>
            </a:prstGeom>
            <a:noFill/>
          </p:spPr>
          <p:txBody>
            <a:bodyPr wrap="square" rtlCol="0">
              <a:spAutoFit/>
            </a:bodyPr>
            <a:lstStyle/>
            <a:p>
              <a:r>
                <a:rPr lang="en-CA" b="1" dirty="0" smtClean="0">
                  <a:latin typeface="Arial" panose="020B0604020202020204" pitchFamily="34" charset="0"/>
                  <a:cs typeface="Arial" panose="020B0604020202020204" pitchFamily="34" charset="0"/>
                </a:rPr>
                <a:t>t</a:t>
              </a:r>
              <a:r>
                <a:rPr lang="en-CA" b="1" baseline="-25000" dirty="0" smtClean="0">
                  <a:latin typeface="Arial" panose="020B0604020202020204" pitchFamily="34" charset="0"/>
                  <a:cs typeface="Arial" panose="020B0604020202020204" pitchFamily="34" charset="0"/>
                </a:rPr>
                <a:t>1</a:t>
              </a:r>
              <a:r>
                <a:rPr lang="en-CA" b="1" dirty="0" smtClean="0">
                  <a:latin typeface="Arial" panose="020B0604020202020204" pitchFamily="34" charset="0"/>
                  <a:cs typeface="Arial" panose="020B0604020202020204" pitchFamily="34" charset="0"/>
                </a:rPr>
                <a:t> </a:t>
              </a:r>
              <a:endParaRPr lang="en-CA" b="1" dirty="0">
                <a:latin typeface="Arial" panose="020B0604020202020204" pitchFamily="34" charset="0"/>
                <a:cs typeface="Arial" panose="020B0604020202020204" pitchFamily="34" charset="0"/>
              </a:endParaRPr>
            </a:p>
          </p:txBody>
        </p:sp>
        <p:cxnSp>
          <p:nvCxnSpPr>
            <p:cNvPr id="84" name="Straight Connector 83"/>
            <p:cNvCxnSpPr>
              <a:endCxn id="81" idx="2"/>
            </p:cNvCxnSpPr>
            <p:nvPr/>
          </p:nvCxnSpPr>
          <p:spPr>
            <a:xfrm flipH="1">
              <a:off x="1576476" y="4692211"/>
              <a:ext cx="5318" cy="1051582"/>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a:endCxn id="81" idx="0"/>
            </p:cNvCxnSpPr>
            <p:nvPr/>
          </p:nvCxnSpPr>
          <p:spPr>
            <a:xfrm flipH="1">
              <a:off x="2516992" y="4535199"/>
              <a:ext cx="9327" cy="1208593"/>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sp>
        <p:nvSpPr>
          <p:cNvPr id="91" name="Rectangle 90"/>
          <p:cNvSpPr/>
          <p:nvPr/>
        </p:nvSpPr>
        <p:spPr>
          <a:xfrm flipH="1">
            <a:off x="1822484" y="3950208"/>
            <a:ext cx="351814" cy="1121844"/>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2" name="Isosceles Triangle 91"/>
          <p:cNvSpPr/>
          <p:nvPr/>
        </p:nvSpPr>
        <p:spPr>
          <a:xfrm flipH="1" flipV="1">
            <a:off x="1819632" y="5071487"/>
            <a:ext cx="357519" cy="504275"/>
          </a:xfrm>
          <a:prstGeom prst="triangle">
            <a:avLst>
              <a:gd name="adj" fmla="val 10000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93" name="Straight Arrow Connector 92"/>
          <p:cNvCxnSpPr/>
          <p:nvPr/>
        </p:nvCxnSpPr>
        <p:spPr>
          <a:xfrm flipV="1">
            <a:off x="1806992" y="5071487"/>
            <a:ext cx="364819" cy="525195"/>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94" name="TextBox 93"/>
          <p:cNvSpPr txBox="1"/>
          <p:nvPr/>
        </p:nvSpPr>
        <p:spPr>
          <a:xfrm>
            <a:off x="1792189" y="4591296"/>
            <a:ext cx="448853" cy="276999"/>
          </a:xfrm>
          <a:prstGeom prst="rect">
            <a:avLst/>
          </a:prstGeom>
          <a:noFill/>
        </p:spPr>
        <p:txBody>
          <a:bodyPr wrap="square" rtlCol="0">
            <a:spAutoFit/>
          </a:bodyPr>
          <a:lstStyle/>
          <a:p>
            <a:r>
              <a:rPr lang="en-CA" sz="1200" b="1" dirty="0" smtClean="0">
                <a:latin typeface="Script MT Bold"/>
                <a:sym typeface="Symbol"/>
              </a:rPr>
              <a:t></a:t>
            </a:r>
            <a:r>
              <a:rPr lang="en-CA" sz="1200" b="1" baseline="-25000" dirty="0" smtClean="0">
                <a:latin typeface="Arial" panose="020B0604020202020204" pitchFamily="34" charset="0"/>
                <a:cs typeface="Arial" panose="020B0604020202020204" pitchFamily="34" charset="0"/>
                <a:sym typeface="Symbol"/>
              </a:rPr>
              <a:t>0</a:t>
            </a:r>
            <a:endParaRPr lang="en-CA" sz="1200" b="1" baseline="-25000" dirty="0">
              <a:latin typeface="Arial" panose="020B0604020202020204" pitchFamily="34" charset="0"/>
              <a:cs typeface="Arial" panose="020B0604020202020204" pitchFamily="34" charset="0"/>
            </a:endParaRPr>
          </a:p>
        </p:txBody>
      </p:sp>
      <p:sp>
        <p:nvSpPr>
          <p:cNvPr id="95" name="TextBox 94"/>
          <p:cNvSpPr txBox="1"/>
          <p:nvPr/>
        </p:nvSpPr>
        <p:spPr>
          <a:xfrm rot="16200000">
            <a:off x="1571417" y="3302757"/>
            <a:ext cx="853949" cy="276999"/>
          </a:xfrm>
          <a:prstGeom prst="rect">
            <a:avLst/>
          </a:prstGeom>
          <a:noFill/>
        </p:spPr>
        <p:txBody>
          <a:bodyPr wrap="square" rtlCol="0">
            <a:spAutoFit/>
          </a:bodyPr>
          <a:lstStyle/>
          <a:p>
            <a:r>
              <a:rPr lang="en-CA" sz="1200" b="1" dirty="0" smtClean="0">
                <a:sym typeface="Symbol"/>
              </a:rPr>
              <a:t></a:t>
            </a:r>
            <a:r>
              <a:rPr lang="en-CA" sz="1200" b="1" baseline="-25000" dirty="0" smtClean="0"/>
              <a:t>0 </a:t>
            </a:r>
            <a:r>
              <a:rPr lang="en-CA" sz="1200" b="1" dirty="0" smtClean="0"/>
              <a:t>= </a:t>
            </a:r>
            <a:r>
              <a:rPr lang="en-CA" sz="1200" b="1" dirty="0" smtClean="0">
                <a:latin typeface="Baskerville Old Face" panose="02020602080505020303" pitchFamily="18" charset="0"/>
              </a:rPr>
              <a:t>Given</a:t>
            </a:r>
            <a:endParaRPr lang="en-CA" sz="1200" b="1" dirty="0"/>
          </a:p>
        </p:txBody>
      </p:sp>
      <p:sp>
        <p:nvSpPr>
          <p:cNvPr id="96" name="Rectangle 95"/>
          <p:cNvSpPr/>
          <p:nvPr/>
        </p:nvSpPr>
        <p:spPr>
          <a:xfrm rot="16200000">
            <a:off x="2437923" y="4360853"/>
            <a:ext cx="1117835" cy="3135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I</a:t>
            </a:r>
            <a:r>
              <a:rPr lang="en-CA" sz="1200" b="1" baseline="-25000" dirty="0" smtClean="0">
                <a:solidFill>
                  <a:schemeClr val="tx1"/>
                </a:solidFill>
              </a:rPr>
              <a:t>1</a:t>
            </a:r>
            <a:r>
              <a:rPr lang="en-CA" sz="1200" b="1" dirty="0" smtClean="0">
                <a:solidFill>
                  <a:schemeClr val="tx1"/>
                </a:solidFill>
              </a:rPr>
              <a:t> </a:t>
            </a:r>
            <a:endParaRPr lang="en-CA" sz="1200" b="1" dirty="0">
              <a:solidFill>
                <a:schemeClr val="tx1"/>
              </a:solidFill>
            </a:endParaRPr>
          </a:p>
        </p:txBody>
      </p:sp>
      <p:sp>
        <p:nvSpPr>
          <p:cNvPr id="97" name="Rectangle 96"/>
          <p:cNvSpPr/>
          <p:nvPr/>
        </p:nvSpPr>
        <p:spPr>
          <a:xfrm rot="16200000">
            <a:off x="1765867" y="4353791"/>
            <a:ext cx="1121842" cy="3135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B</a:t>
            </a:r>
            <a:r>
              <a:rPr lang="en-CA" sz="1200" b="1" baseline="-25000" dirty="0" smtClean="0">
                <a:solidFill>
                  <a:schemeClr val="tx1"/>
                </a:solidFill>
              </a:rPr>
              <a:t>0</a:t>
            </a:r>
            <a:r>
              <a:rPr lang="en-CA" sz="1200" b="1" dirty="0" smtClean="0">
                <a:solidFill>
                  <a:schemeClr val="tx1"/>
                </a:solidFill>
              </a:rPr>
              <a:t> </a:t>
            </a:r>
            <a:endParaRPr lang="en-CA" sz="1200" b="1" dirty="0">
              <a:solidFill>
                <a:schemeClr val="tx1"/>
              </a:solidFill>
            </a:endParaRPr>
          </a:p>
        </p:txBody>
      </p:sp>
      <p:sp>
        <p:nvSpPr>
          <p:cNvPr id="98" name="Rectangle 97"/>
          <p:cNvSpPr/>
          <p:nvPr/>
        </p:nvSpPr>
        <p:spPr>
          <a:xfrm rot="16200000">
            <a:off x="2404147" y="5168012"/>
            <a:ext cx="499477" cy="3135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vert="horz" wrap="none" lIns="36000" rtlCol="0" anchor="ctr"/>
          <a:lstStyle/>
          <a:p>
            <a:pPr algn="ctr"/>
            <a:r>
              <a:rPr lang="en-CA" sz="1200" b="1" dirty="0" smtClean="0">
                <a:solidFill>
                  <a:schemeClr val="tx1"/>
                </a:solidFill>
                <a:sym typeface="Symbol"/>
              </a:rPr>
              <a:t>C</a:t>
            </a:r>
            <a:r>
              <a:rPr lang="en-CA" sz="1200" b="1" baseline="-25000" dirty="0" smtClean="0">
                <a:solidFill>
                  <a:schemeClr val="tx1"/>
                </a:solidFill>
              </a:rPr>
              <a:t>0</a:t>
            </a:r>
            <a:r>
              <a:rPr lang="en-CA" sz="1200" b="1" dirty="0" smtClean="0">
                <a:solidFill>
                  <a:schemeClr val="tx1"/>
                </a:solidFill>
              </a:rPr>
              <a:t> </a:t>
            </a:r>
            <a:endParaRPr lang="en-CA" sz="1200" b="1" dirty="0">
              <a:solidFill>
                <a:schemeClr val="tx1"/>
              </a:solidFill>
            </a:endParaRPr>
          </a:p>
        </p:txBody>
      </p:sp>
      <p:cxnSp>
        <p:nvCxnSpPr>
          <p:cNvPr id="99" name="Straight Arrow Connector 98"/>
          <p:cNvCxnSpPr/>
          <p:nvPr/>
        </p:nvCxnSpPr>
        <p:spPr>
          <a:xfrm>
            <a:off x="1811975" y="3950208"/>
            <a:ext cx="36134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100" name="TextBox 99"/>
          <p:cNvSpPr txBox="1"/>
          <p:nvPr/>
        </p:nvSpPr>
        <p:spPr>
          <a:xfrm rot="16200000">
            <a:off x="1886670" y="3264021"/>
            <a:ext cx="880234" cy="276999"/>
          </a:xfrm>
          <a:prstGeom prst="rect">
            <a:avLst/>
          </a:prstGeom>
          <a:noFill/>
        </p:spPr>
        <p:txBody>
          <a:bodyPr wrap="square" rtlCol="0">
            <a:spAutoFit/>
          </a:bodyPr>
          <a:lstStyle/>
          <a:p>
            <a:r>
              <a:rPr lang="en-CA" sz="1200" b="1" dirty="0" smtClean="0"/>
              <a:t>B</a:t>
            </a:r>
            <a:r>
              <a:rPr lang="en-CA" sz="1200" b="1" baseline="-25000" dirty="0" smtClean="0"/>
              <a:t>0 </a:t>
            </a:r>
            <a:r>
              <a:rPr lang="en-CA" sz="1200" b="1" dirty="0" smtClean="0"/>
              <a:t>= </a:t>
            </a:r>
            <a:r>
              <a:rPr lang="en-CA" sz="1200" b="1" dirty="0" smtClean="0">
                <a:sym typeface="Symbol"/>
              </a:rPr>
              <a:t></a:t>
            </a:r>
            <a:r>
              <a:rPr lang="en-CA" sz="1200" b="1" baseline="-25000" dirty="0" smtClean="0"/>
              <a:t>0</a:t>
            </a:r>
            <a:r>
              <a:rPr lang="en-CA" sz="1200" b="1" dirty="0" smtClean="0"/>
              <a:t> </a:t>
            </a:r>
            <a:r>
              <a:rPr lang="en-CA" sz="1200" b="1" dirty="0" smtClean="0">
                <a:sym typeface="Symbol"/>
              </a:rPr>
              <a:t>I</a:t>
            </a:r>
            <a:r>
              <a:rPr lang="en-CA" sz="1200" b="1" baseline="-25000" dirty="0" smtClean="0"/>
              <a:t>0</a:t>
            </a:r>
            <a:endParaRPr lang="en-CA" sz="1200" b="1" dirty="0"/>
          </a:p>
        </p:txBody>
      </p:sp>
      <p:sp>
        <p:nvSpPr>
          <p:cNvPr id="101" name="Freeform 100"/>
          <p:cNvSpPr/>
          <p:nvPr/>
        </p:nvSpPr>
        <p:spPr>
          <a:xfrm flipH="1">
            <a:off x="2756461" y="5493899"/>
            <a:ext cx="203757" cy="692111"/>
          </a:xfrm>
          <a:custGeom>
            <a:avLst/>
            <a:gdLst>
              <a:gd name="connsiteX0" fmla="*/ 253913 w 253913"/>
              <a:gd name="connsiteY0" fmla="*/ 33214 h 1301032"/>
              <a:gd name="connsiteX1" fmla="*/ 18301 w 253913"/>
              <a:gd name="connsiteY1" fmla="*/ 162240 h 1301032"/>
              <a:gd name="connsiteX2" fmla="*/ 12691 w 253913"/>
              <a:gd name="connsiteY2" fmla="*/ 1301032 h 1301032"/>
              <a:gd name="connsiteX0" fmla="*/ 253913 w 253913"/>
              <a:gd name="connsiteY0" fmla="*/ 10259 h 1278077"/>
              <a:gd name="connsiteX1" fmla="*/ 18301 w 253913"/>
              <a:gd name="connsiteY1" fmla="*/ 262701 h 1278077"/>
              <a:gd name="connsiteX2" fmla="*/ 12691 w 253913"/>
              <a:gd name="connsiteY2" fmla="*/ 1278077 h 1278077"/>
              <a:gd name="connsiteX0" fmla="*/ 241222 w 241222"/>
              <a:gd name="connsiteY0" fmla="*/ 12013 h 1279831"/>
              <a:gd name="connsiteX1" fmla="*/ 5610 w 241222"/>
              <a:gd name="connsiteY1" fmla="*/ 264455 h 1279831"/>
              <a:gd name="connsiteX2" fmla="*/ 0 w 241222"/>
              <a:gd name="connsiteY2" fmla="*/ 1279831 h 1279831"/>
              <a:gd name="connsiteX0" fmla="*/ 241222 w 241222"/>
              <a:gd name="connsiteY0" fmla="*/ 106 h 1267924"/>
              <a:gd name="connsiteX1" fmla="*/ 5610 w 241222"/>
              <a:gd name="connsiteY1" fmla="*/ 252548 h 1267924"/>
              <a:gd name="connsiteX2" fmla="*/ 0 w 241222"/>
              <a:gd name="connsiteY2" fmla="*/ 1267924 h 1267924"/>
            </a:gdLst>
            <a:ahLst/>
            <a:cxnLst>
              <a:cxn ang="0">
                <a:pos x="connsiteX0" y="connsiteY0"/>
              </a:cxn>
              <a:cxn ang="0">
                <a:pos x="connsiteX1" y="connsiteY1"/>
              </a:cxn>
              <a:cxn ang="0">
                <a:pos x="connsiteX2" y="connsiteY2"/>
              </a:cxn>
            </a:cxnLst>
            <a:rect l="l" t="t" r="r" b="b"/>
            <a:pathLst>
              <a:path w="241222" h="1267924">
                <a:moveTo>
                  <a:pt x="241222" y="106"/>
                </a:moveTo>
                <a:cubicBezTo>
                  <a:pt x="81811" y="-1764"/>
                  <a:pt x="12155" y="18805"/>
                  <a:pt x="5610" y="252548"/>
                </a:cubicBezTo>
                <a:cubicBezTo>
                  <a:pt x="-935" y="486291"/>
                  <a:pt x="4675" y="1076255"/>
                  <a:pt x="0" y="1267924"/>
                </a:cubicBezTo>
              </a:path>
            </a:pathLst>
          </a:custGeom>
          <a:noFill/>
          <a:ln w="38100">
            <a:solidFill>
              <a:srgbClr val="FF0000"/>
            </a:solidFill>
            <a:headEnd type="diamond" w="med" len="sm"/>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2" name="Straight Connector 101"/>
          <p:cNvCxnSpPr/>
          <p:nvPr/>
        </p:nvCxnSpPr>
        <p:spPr>
          <a:xfrm flipH="1">
            <a:off x="2795300" y="5629207"/>
            <a:ext cx="5738" cy="692096"/>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03" name="TextBox 102"/>
          <p:cNvSpPr txBox="1"/>
          <p:nvPr/>
        </p:nvSpPr>
        <p:spPr>
          <a:xfrm rot="16200000">
            <a:off x="2213768" y="3265680"/>
            <a:ext cx="880234" cy="276999"/>
          </a:xfrm>
          <a:prstGeom prst="rect">
            <a:avLst/>
          </a:prstGeom>
          <a:noFill/>
        </p:spPr>
        <p:txBody>
          <a:bodyPr wrap="square" rtlCol="0">
            <a:spAutoFit/>
          </a:bodyPr>
          <a:lstStyle/>
          <a:p>
            <a:r>
              <a:rPr lang="en-CA" sz="1200" b="1" dirty="0" smtClean="0"/>
              <a:t>C</a:t>
            </a:r>
            <a:r>
              <a:rPr lang="en-CA" sz="1200" b="1" baseline="-25000" dirty="0" smtClean="0"/>
              <a:t>0 </a:t>
            </a:r>
            <a:r>
              <a:rPr lang="en-CA" sz="1200" b="1" dirty="0" smtClean="0"/>
              <a:t>= </a:t>
            </a:r>
            <a:r>
              <a:rPr lang="en-CA" sz="1200" b="1" dirty="0" smtClean="0">
                <a:sym typeface="Symbol"/>
              </a:rPr>
              <a:t>I</a:t>
            </a:r>
            <a:r>
              <a:rPr lang="en-CA" sz="1200" b="1" baseline="-25000" dirty="0" smtClean="0"/>
              <a:t>0 </a:t>
            </a:r>
            <a:r>
              <a:rPr lang="en-CA" sz="1200" b="1" dirty="0" smtClean="0"/>
              <a:t>- B</a:t>
            </a:r>
            <a:r>
              <a:rPr lang="en-CA" sz="1200" b="1" baseline="-25000" dirty="0" smtClean="0"/>
              <a:t>0</a:t>
            </a:r>
            <a:endParaRPr lang="en-CA" sz="1200" b="1" dirty="0"/>
          </a:p>
        </p:txBody>
      </p:sp>
      <p:pic>
        <p:nvPicPr>
          <p:cNvPr id="4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50911" y="3636161"/>
            <a:ext cx="2146324" cy="1213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ounded Rectangle 1"/>
          <p:cNvSpPr/>
          <p:nvPr/>
        </p:nvSpPr>
        <p:spPr>
          <a:xfrm>
            <a:off x="7179276" y="4591296"/>
            <a:ext cx="955296" cy="352466"/>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04400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500" fill="hold"/>
                                        <p:tgtEl>
                                          <p:spTgt spid="47"/>
                                        </p:tgtEl>
                                        <p:attrNameLst>
                                          <p:attrName>ppt_x</p:attrName>
                                        </p:attrNameLst>
                                      </p:cBhvr>
                                      <p:tavLst>
                                        <p:tav tm="0">
                                          <p:val>
                                            <p:strVal val="#ppt_x"/>
                                          </p:val>
                                        </p:tav>
                                        <p:tav tm="100000">
                                          <p:val>
                                            <p:strVal val="#ppt_x"/>
                                          </p:val>
                                        </p:tav>
                                      </p:tavLst>
                                    </p:anim>
                                    <p:anim calcmode="lin" valueType="num">
                                      <p:cBhvr additive="base">
                                        <p:cTn id="8"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2"/>
                                        </p:tgtEl>
                                        <p:attrNameLst>
                                          <p:attrName>style.visibility</p:attrName>
                                        </p:attrNameLst>
                                      </p:cBhvr>
                                      <p:to>
                                        <p:strVal val="visible"/>
                                      </p:to>
                                    </p:set>
                                    <p:anim calcmode="lin" valueType="num">
                                      <p:cBhvr additive="base">
                                        <p:cTn id="13" dur="500" fill="hold"/>
                                        <p:tgtEl>
                                          <p:spTgt spid="52"/>
                                        </p:tgtEl>
                                        <p:attrNameLst>
                                          <p:attrName>ppt_x</p:attrName>
                                        </p:attrNameLst>
                                      </p:cBhvr>
                                      <p:tavLst>
                                        <p:tav tm="0">
                                          <p:val>
                                            <p:strVal val="#ppt_x"/>
                                          </p:val>
                                        </p:tav>
                                        <p:tav tm="100000">
                                          <p:val>
                                            <p:strVal val="#ppt_x"/>
                                          </p:val>
                                        </p:tav>
                                      </p:tavLst>
                                    </p:anim>
                                    <p:anim calcmode="lin" valueType="num">
                                      <p:cBhvr additive="base">
                                        <p:cTn id="14" dur="500" fill="hold"/>
                                        <p:tgtEl>
                                          <p:spTgt spid="5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additive="base">
                                        <p:cTn id="19" dur="500" fill="hold"/>
                                        <p:tgtEl>
                                          <p:spTgt spid="50"/>
                                        </p:tgtEl>
                                        <p:attrNameLst>
                                          <p:attrName>ppt_x</p:attrName>
                                        </p:attrNameLst>
                                      </p:cBhvr>
                                      <p:tavLst>
                                        <p:tav tm="0">
                                          <p:val>
                                            <p:strVal val="#ppt_x"/>
                                          </p:val>
                                        </p:tav>
                                        <p:tav tm="100000">
                                          <p:val>
                                            <p:strVal val="#ppt_x"/>
                                          </p:val>
                                        </p:tav>
                                      </p:tavLst>
                                    </p:anim>
                                    <p:anim calcmode="lin" valueType="num">
                                      <p:cBhvr additive="base">
                                        <p:cTn id="20"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8"/>
                                        </p:tgtEl>
                                        <p:attrNameLst>
                                          <p:attrName>style.visibility</p:attrName>
                                        </p:attrNameLst>
                                      </p:cBhvr>
                                      <p:to>
                                        <p:strVal val="visible"/>
                                      </p:to>
                                    </p:set>
                                    <p:anim calcmode="lin" valueType="num">
                                      <p:cBhvr additive="base">
                                        <p:cTn id="25" dur="500" fill="hold"/>
                                        <p:tgtEl>
                                          <p:spTgt spid="48"/>
                                        </p:tgtEl>
                                        <p:attrNameLst>
                                          <p:attrName>ppt_x</p:attrName>
                                        </p:attrNameLst>
                                      </p:cBhvr>
                                      <p:tavLst>
                                        <p:tav tm="0">
                                          <p:val>
                                            <p:strVal val="#ppt_x"/>
                                          </p:val>
                                        </p:tav>
                                        <p:tav tm="100000">
                                          <p:val>
                                            <p:strVal val="#ppt_x"/>
                                          </p:val>
                                        </p:tav>
                                      </p:tavLst>
                                    </p:anim>
                                    <p:anim calcmode="lin" valueType="num">
                                      <p:cBhvr additive="base">
                                        <p:cTn id="26"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ppt_x"/>
                                          </p:val>
                                        </p:tav>
                                        <p:tav tm="100000">
                                          <p:val>
                                            <p:strVal val="#ppt_x"/>
                                          </p:val>
                                        </p:tav>
                                      </p:tavLst>
                                    </p:anim>
                                    <p:anim calcmode="lin" valueType="num">
                                      <p:cBhvr additive="base">
                                        <p:cTn id="36"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ppt_x"/>
                                          </p:val>
                                        </p:tav>
                                        <p:tav tm="100000">
                                          <p:val>
                                            <p:strVal val="#ppt_x"/>
                                          </p:val>
                                        </p:tav>
                                      </p:tavLst>
                                    </p:anim>
                                    <p:anim calcmode="lin" valueType="num">
                                      <p:cBhvr additive="base">
                                        <p:cTn id="42" dur="500" fill="hold"/>
                                        <p:tgtEl>
                                          <p:spTgt spid="4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additive="base">
                                        <p:cTn id="45" dur="500" fill="hold"/>
                                        <p:tgtEl>
                                          <p:spTgt spid="2"/>
                                        </p:tgtEl>
                                        <p:attrNameLst>
                                          <p:attrName>ppt_x</p:attrName>
                                        </p:attrNameLst>
                                      </p:cBhvr>
                                      <p:tavLst>
                                        <p:tav tm="0">
                                          <p:val>
                                            <p:strVal val="#ppt_x"/>
                                          </p:val>
                                        </p:tav>
                                        <p:tav tm="100000">
                                          <p:val>
                                            <p:strVal val="#ppt_x"/>
                                          </p:val>
                                        </p:tav>
                                      </p:tavLst>
                                    </p:anim>
                                    <p:anim calcmode="lin" valueType="num">
                                      <p:cBhvr additive="base">
                                        <p:cTn id="4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animBg="1"/>
      <p:bldP spid="48" grpId="0" animBg="1"/>
      <p:bldP spid="50" grpId="0" animBg="1"/>
      <p:bldP spid="52" grpId="0" animBg="1"/>
      <p:bldP spid="2"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655339" y="486215"/>
            <a:ext cx="4550945" cy="923330"/>
          </a:xfrm>
          <a:prstGeom prst="rect">
            <a:avLst/>
          </a:prstGeom>
          <a:noFill/>
        </p:spPr>
        <p:txBody>
          <a:bodyPr wrap="square" rtlCol="0">
            <a:spAutoFit/>
          </a:bodyPr>
          <a:lstStyle/>
          <a:p>
            <a:r>
              <a:rPr lang="en-CA" b="1" dirty="0" smtClean="0"/>
              <a:t>POINT-OF-USE DECAY PARADIGM</a:t>
            </a:r>
          </a:p>
          <a:p>
            <a:r>
              <a:rPr lang="en-CA" b="1" dirty="0" smtClean="0"/>
              <a:t>DISCRETE-TIME </a:t>
            </a:r>
          </a:p>
          <a:p>
            <a:r>
              <a:rPr lang="en-CA" b="1" dirty="0" smtClean="0"/>
              <a:t>SIX RECURSIVE STEPS – EXPLODED VIEW</a:t>
            </a:r>
            <a:endParaRPr lang="en-CA" b="1" dirty="0"/>
          </a:p>
        </p:txBody>
      </p:sp>
      <p:sp>
        <p:nvSpPr>
          <p:cNvPr id="91" name="TextBox 90"/>
          <p:cNvSpPr txBox="1"/>
          <p:nvPr/>
        </p:nvSpPr>
        <p:spPr>
          <a:xfrm>
            <a:off x="5878830" y="0"/>
            <a:ext cx="2819373" cy="1446550"/>
          </a:xfrm>
          <a:prstGeom prst="rect">
            <a:avLst/>
          </a:prstGeom>
          <a:noFill/>
        </p:spPr>
        <p:txBody>
          <a:bodyPr wrap="square" rtlCol="0">
            <a:spAutoFit/>
          </a:bodyPr>
          <a:lstStyle/>
          <a:p>
            <a:r>
              <a:rPr lang="en-US" sz="8800" dirty="0" smtClean="0">
                <a:latin typeface="Script MT Bold"/>
                <a:sym typeface="Symbol"/>
              </a:rPr>
              <a:t></a:t>
            </a:r>
            <a:r>
              <a:rPr lang="en-US" sz="6600" baseline="-25000" dirty="0" smtClean="0">
                <a:latin typeface="Arial" panose="020B0604020202020204" pitchFamily="34" charset="0"/>
                <a:cs typeface="Arial" panose="020B0604020202020204" pitchFamily="34" charset="0"/>
                <a:sym typeface="Symbol"/>
              </a:rPr>
              <a:t>POU</a:t>
            </a:r>
            <a:endParaRPr lang="en-US" sz="6600" baseline="-25000" dirty="0">
              <a:latin typeface="Arial" panose="020B0604020202020204" pitchFamily="34" charset="0"/>
              <a:cs typeface="Arial" panose="020B0604020202020204" pitchFamily="34" charset="0"/>
            </a:endParaRPr>
          </a:p>
        </p:txBody>
      </p:sp>
      <p:sp>
        <p:nvSpPr>
          <p:cNvPr id="115" name="Rounded Rectangle 114"/>
          <p:cNvSpPr/>
          <p:nvPr/>
        </p:nvSpPr>
        <p:spPr>
          <a:xfrm>
            <a:off x="942744" y="1622585"/>
            <a:ext cx="6174657" cy="299162"/>
          </a:xfrm>
          <a:prstGeom prst="roundRect">
            <a:avLst/>
          </a:prstGeom>
          <a:solidFill>
            <a:schemeClr val="accent3">
              <a:lumMod val="40000"/>
              <a:lumOff val="60000"/>
            </a:schemeClr>
          </a:solidFill>
          <a:ln w="57150">
            <a:solidFill>
              <a:schemeClr val="accent3">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a:solidFill>
                  <a:schemeClr val="tx1"/>
                </a:solidFill>
              </a:rPr>
              <a:t>E</a:t>
            </a:r>
            <a:r>
              <a:rPr lang="en-CA" b="1" dirty="0" smtClean="0">
                <a:solidFill>
                  <a:schemeClr val="tx1"/>
                </a:solidFill>
              </a:rPr>
              <a:t>nergy Source</a:t>
            </a:r>
            <a:endParaRPr lang="en-CA" b="1" dirty="0">
              <a:solidFill>
                <a:schemeClr val="tx1"/>
              </a:solidFill>
            </a:endParaRPr>
          </a:p>
        </p:txBody>
      </p:sp>
      <p:sp>
        <p:nvSpPr>
          <p:cNvPr id="136" name="Rounded Rectangle 135"/>
          <p:cNvSpPr/>
          <p:nvPr/>
        </p:nvSpPr>
        <p:spPr>
          <a:xfrm rot="5400000">
            <a:off x="7175284" y="3630102"/>
            <a:ext cx="2196750" cy="8490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0000"/>
                </a:solidFill>
              </a:rPr>
              <a:t>PROCESS  SYSTEM BOUNDARY</a:t>
            </a:r>
            <a:endParaRPr lang="en-US" b="1" dirty="0">
              <a:solidFill>
                <a:srgbClr val="FF0000"/>
              </a:solidFill>
            </a:endParaRPr>
          </a:p>
        </p:txBody>
      </p:sp>
      <p:sp>
        <p:nvSpPr>
          <p:cNvPr id="137" name="Freeform 136"/>
          <p:cNvSpPr/>
          <p:nvPr/>
        </p:nvSpPr>
        <p:spPr>
          <a:xfrm rot="15518326">
            <a:off x="7414165" y="2627974"/>
            <a:ext cx="790373" cy="634962"/>
          </a:xfrm>
          <a:custGeom>
            <a:avLst/>
            <a:gdLst>
              <a:gd name="connsiteX0" fmla="*/ 0 w 1667086"/>
              <a:gd name="connsiteY0" fmla="*/ 451262 h 464252"/>
              <a:gd name="connsiteX1" fmla="*/ 724395 w 1667086"/>
              <a:gd name="connsiteY1" fmla="*/ 439387 h 464252"/>
              <a:gd name="connsiteX2" fmla="*/ 1567543 w 1667086"/>
              <a:gd name="connsiteY2" fmla="*/ 225631 h 464252"/>
              <a:gd name="connsiteX3" fmla="*/ 1650670 w 1667086"/>
              <a:gd name="connsiteY3" fmla="*/ 0 h 464252"/>
            </a:gdLst>
            <a:ahLst/>
            <a:cxnLst>
              <a:cxn ang="0">
                <a:pos x="connsiteX0" y="connsiteY0"/>
              </a:cxn>
              <a:cxn ang="0">
                <a:pos x="connsiteX1" y="connsiteY1"/>
              </a:cxn>
              <a:cxn ang="0">
                <a:pos x="connsiteX2" y="connsiteY2"/>
              </a:cxn>
              <a:cxn ang="0">
                <a:pos x="connsiteX3" y="connsiteY3"/>
              </a:cxn>
            </a:cxnLst>
            <a:rect l="l" t="t" r="r" b="b"/>
            <a:pathLst>
              <a:path w="1667086" h="464252">
                <a:moveTo>
                  <a:pt x="0" y="451262"/>
                </a:moveTo>
                <a:cubicBezTo>
                  <a:pt x="231569" y="464127"/>
                  <a:pt x="463138" y="476992"/>
                  <a:pt x="724395" y="439387"/>
                </a:cubicBezTo>
                <a:cubicBezTo>
                  <a:pt x="985652" y="401782"/>
                  <a:pt x="1413164" y="298862"/>
                  <a:pt x="1567543" y="225631"/>
                </a:cubicBezTo>
                <a:cubicBezTo>
                  <a:pt x="1721922" y="152400"/>
                  <a:pt x="1650670" y="0"/>
                  <a:pt x="1650670" y="0"/>
                </a:cubicBezTo>
              </a:path>
            </a:pathLst>
          </a:custGeom>
          <a:noFill/>
          <a:ln w="57150">
            <a:headEnd type="diamond"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8" name="TextBox 137"/>
          <p:cNvSpPr txBox="1"/>
          <p:nvPr/>
        </p:nvSpPr>
        <p:spPr>
          <a:xfrm>
            <a:off x="0" y="6484115"/>
            <a:ext cx="726481" cy="400110"/>
          </a:xfrm>
          <a:prstGeom prst="rect">
            <a:avLst/>
          </a:prstGeom>
          <a:noFill/>
        </p:spPr>
        <p:txBody>
          <a:bodyPr wrap="none" rtlCol="0">
            <a:spAutoFit/>
          </a:bodyPr>
          <a:lstStyle/>
          <a:p>
            <a:r>
              <a:rPr lang="en-US" sz="2000" b="1" dirty="0" smtClean="0"/>
              <a:t>A56a</a:t>
            </a:r>
            <a:endParaRPr lang="en-US" b="1" dirty="0"/>
          </a:p>
        </p:txBody>
      </p:sp>
      <p:pic>
        <p:nvPicPr>
          <p:cNvPr id="141"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l="34443" t="22802" r="34362" b="34397"/>
          <a:stretch/>
        </p:blipFill>
        <p:spPr bwMode="auto">
          <a:xfrm>
            <a:off x="942744" y="1588370"/>
            <a:ext cx="6129012" cy="367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 name="Group 1"/>
          <p:cNvGrpSpPr/>
          <p:nvPr/>
        </p:nvGrpSpPr>
        <p:grpSpPr>
          <a:xfrm>
            <a:off x="545307" y="2066586"/>
            <a:ext cx="6819756" cy="4123995"/>
            <a:chOff x="765557" y="2049203"/>
            <a:chExt cx="6819756" cy="4123995"/>
          </a:xfrm>
        </p:grpSpPr>
        <p:sp>
          <p:nvSpPr>
            <p:cNvPr id="125" name="Rounded Rectangle 124"/>
            <p:cNvSpPr/>
            <p:nvPr/>
          </p:nvSpPr>
          <p:spPr>
            <a:xfrm>
              <a:off x="765557" y="2049203"/>
              <a:ext cx="6819756" cy="3168798"/>
            </a:xfrm>
            <a:prstGeom prst="roundRect">
              <a:avLst>
                <a:gd name="adj" fmla="val 12343"/>
              </a:avLst>
            </a:prstGeom>
            <a:solidFill>
              <a:schemeClr val="tx2">
                <a:lumMod val="20000"/>
                <a:lumOff val="80000"/>
              </a:schemeClr>
            </a:solidFill>
            <a:ln w="57150">
              <a:solidFill>
                <a:schemeClr val="tx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600"/>
            </a:p>
          </p:txBody>
        </p:sp>
        <p:sp>
          <p:nvSpPr>
            <p:cNvPr id="3" name="Rectangle 2"/>
            <p:cNvSpPr/>
            <p:nvPr/>
          </p:nvSpPr>
          <p:spPr>
            <a:xfrm>
              <a:off x="986060" y="5416818"/>
              <a:ext cx="6297639" cy="286457"/>
            </a:xfrm>
            <a:prstGeom prst="rect">
              <a:avLst/>
            </a:prstGeom>
            <a:solidFill>
              <a:schemeClr val="accent2">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smtClean="0">
                  <a:solidFill>
                    <a:schemeClr val="tx1"/>
                  </a:solidFill>
                </a:rPr>
                <a:t>HEAT SINK</a:t>
              </a:r>
              <a:endParaRPr lang="en-CA" b="1" dirty="0">
                <a:solidFill>
                  <a:schemeClr val="tx1"/>
                </a:solidFill>
              </a:endParaRPr>
            </a:p>
          </p:txBody>
        </p:sp>
        <p:sp>
          <p:nvSpPr>
            <p:cNvPr id="19" name="Right Brace 18"/>
            <p:cNvSpPr/>
            <p:nvPr/>
          </p:nvSpPr>
          <p:spPr>
            <a:xfrm rot="5400000">
              <a:off x="1065554" y="5684987"/>
              <a:ext cx="176584" cy="323516"/>
            </a:xfrm>
            <a:prstGeom prst="rightBrace">
              <a:avLst>
                <a:gd name="adj1" fmla="val 5410"/>
                <a:gd name="adj2" fmla="val 50821"/>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23" name="TextBox 22"/>
            <p:cNvSpPr txBox="1"/>
            <p:nvPr/>
          </p:nvSpPr>
          <p:spPr>
            <a:xfrm>
              <a:off x="932894" y="5812934"/>
              <a:ext cx="415832" cy="354913"/>
            </a:xfrm>
            <a:prstGeom prst="rect">
              <a:avLst/>
            </a:prstGeom>
            <a:noFill/>
          </p:spPr>
          <p:txBody>
            <a:bodyPr wrap="square" rtlCol="0">
              <a:spAutoFit/>
            </a:bodyPr>
            <a:lstStyle/>
            <a:p>
              <a:r>
                <a:rPr lang="en-CA" b="1" dirty="0" smtClean="0">
                  <a:latin typeface="Arial" panose="020B0604020202020204" pitchFamily="34" charset="0"/>
                  <a:cs typeface="Arial" panose="020B0604020202020204" pitchFamily="34" charset="0"/>
                </a:rPr>
                <a:t>t</a:t>
              </a:r>
              <a:r>
                <a:rPr lang="en-CA" b="1" baseline="-25000" dirty="0" smtClean="0">
                  <a:latin typeface="Arial" panose="020B0604020202020204" pitchFamily="34" charset="0"/>
                  <a:cs typeface="Arial" panose="020B0604020202020204" pitchFamily="34" charset="0"/>
                </a:rPr>
                <a:t>0</a:t>
              </a:r>
              <a:r>
                <a:rPr lang="en-CA" b="1" dirty="0" smtClean="0">
                  <a:latin typeface="Arial" panose="020B0604020202020204" pitchFamily="34" charset="0"/>
                  <a:cs typeface="Arial" panose="020B0604020202020204" pitchFamily="34" charset="0"/>
                </a:rPr>
                <a:t> </a:t>
              </a:r>
              <a:endParaRPr lang="en-CA" b="1" dirty="0">
                <a:latin typeface="Arial" panose="020B0604020202020204" pitchFamily="34" charset="0"/>
                <a:cs typeface="Arial" panose="020B0604020202020204" pitchFamily="34" charset="0"/>
              </a:endParaRPr>
            </a:p>
          </p:txBody>
        </p:sp>
        <p:sp>
          <p:nvSpPr>
            <p:cNvPr id="49" name="TextBox 48"/>
            <p:cNvSpPr txBox="1"/>
            <p:nvPr/>
          </p:nvSpPr>
          <p:spPr>
            <a:xfrm rot="16200000">
              <a:off x="978645" y="2391103"/>
              <a:ext cx="350401" cy="276999"/>
            </a:xfrm>
            <a:prstGeom prst="rect">
              <a:avLst/>
            </a:prstGeom>
            <a:noFill/>
          </p:spPr>
          <p:txBody>
            <a:bodyPr wrap="square" rtlCol="0">
              <a:spAutoFit/>
            </a:bodyPr>
            <a:lstStyle/>
            <a:p>
              <a:pPr algn="ctr"/>
              <a:r>
                <a:rPr lang="en-CA" sz="1200" b="1" dirty="0" smtClean="0">
                  <a:latin typeface="Baskerville Old Face" panose="02020602080505020303" pitchFamily="18" charset="0"/>
                </a:rPr>
                <a:t>E</a:t>
              </a:r>
              <a:r>
                <a:rPr lang="en-CA" sz="1200" b="1" baseline="-25000" dirty="0" smtClean="0"/>
                <a:t>0</a:t>
              </a:r>
              <a:endParaRPr lang="en-CA" sz="1200" b="1" dirty="0"/>
            </a:p>
          </p:txBody>
        </p:sp>
        <p:sp>
          <p:nvSpPr>
            <p:cNvPr id="50" name="Rectangle 49"/>
            <p:cNvSpPr/>
            <p:nvPr/>
          </p:nvSpPr>
          <p:spPr>
            <a:xfrm rot="16200000">
              <a:off x="141203" y="3825381"/>
              <a:ext cx="2035254" cy="3135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E</a:t>
              </a:r>
              <a:r>
                <a:rPr lang="en-CA" sz="1200" b="1" baseline="-25000" dirty="0" smtClean="0">
                  <a:solidFill>
                    <a:schemeClr val="tx1"/>
                  </a:solidFill>
                </a:rPr>
                <a:t>0</a:t>
              </a:r>
              <a:r>
                <a:rPr lang="en-CA" sz="1200" b="1" dirty="0" smtClean="0">
                  <a:solidFill>
                    <a:schemeClr val="tx1"/>
                  </a:solidFill>
                </a:rPr>
                <a:t> </a:t>
              </a:r>
              <a:endParaRPr lang="en-CA" sz="1200" b="1" dirty="0">
                <a:solidFill>
                  <a:schemeClr val="tx1"/>
                </a:solidFill>
              </a:endParaRPr>
            </a:p>
          </p:txBody>
        </p:sp>
        <p:sp>
          <p:nvSpPr>
            <p:cNvPr id="54" name="TextBox 53"/>
            <p:cNvSpPr txBox="1"/>
            <p:nvPr/>
          </p:nvSpPr>
          <p:spPr>
            <a:xfrm rot="16200000">
              <a:off x="1723837" y="2393167"/>
              <a:ext cx="880234" cy="298850"/>
            </a:xfrm>
            <a:prstGeom prst="rect">
              <a:avLst/>
            </a:prstGeom>
            <a:noFill/>
          </p:spPr>
          <p:txBody>
            <a:bodyPr wrap="square" rtlCol="0">
              <a:spAutoFit/>
            </a:bodyPr>
            <a:lstStyle/>
            <a:p>
              <a:pPr algn="ctr"/>
              <a:r>
                <a:rPr lang="en-CA" sz="1200" b="1" dirty="0" smtClean="0"/>
                <a:t>I</a:t>
              </a:r>
              <a:r>
                <a:rPr lang="en-CA" sz="1200" b="1" baseline="-25000" dirty="0" smtClean="0"/>
                <a:t>1 </a:t>
              </a:r>
              <a:r>
                <a:rPr lang="en-CA" sz="1200" b="1" dirty="0" smtClean="0"/>
                <a:t>= </a:t>
              </a:r>
              <a:r>
                <a:rPr lang="en-CA" sz="1200" b="1" dirty="0" smtClean="0">
                  <a:latin typeface="Baskerville Old Face" panose="02020602080505020303" pitchFamily="18" charset="0"/>
                </a:rPr>
                <a:t>B</a:t>
              </a:r>
              <a:r>
                <a:rPr lang="en-CA" sz="1200" b="1" baseline="-25000" dirty="0" smtClean="0"/>
                <a:t>1</a:t>
              </a:r>
              <a:endParaRPr lang="en-CA" sz="1200" b="1" dirty="0"/>
            </a:p>
          </p:txBody>
        </p:sp>
        <p:cxnSp>
          <p:nvCxnSpPr>
            <p:cNvPr id="10" name="Straight Connector 9"/>
            <p:cNvCxnSpPr>
              <a:endCxn id="19" idx="2"/>
            </p:cNvCxnSpPr>
            <p:nvPr/>
          </p:nvCxnSpPr>
          <p:spPr>
            <a:xfrm flipH="1">
              <a:off x="992088" y="5066357"/>
              <a:ext cx="5738" cy="692096"/>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01" name="Straight Connector 100"/>
            <p:cNvCxnSpPr/>
            <p:nvPr/>
          </p:nvCxnSpPr>
          <p:spPr>
            <a:xfrm flipH="1">
              <a:off x="1315604" y="5053585"/>
              <a:ext cx="5738" cy="692096"/>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nvGrpSpPr>
            <p:cNvPr id="13" name="Group 12"/>
            <p:cNvGrpSpPr/>
            <p:nvPr/>
          </p:nvGrpSpPr>
          <p:grpSpPr>
            <a:xfrm>
              <a:off x="1627243" y="4535199"/>
              <a:ext cx="686136" cy="1637999"/>
              <a:chOff x="1576476" y="4535199"/>
              <a:chExt cx="949843" cy="1637999"/>
            </a:xfrm>
          </p:grpSpPr>
          <p:sp>
            <p:nvSpPr>
              <p:cNvPr id="47" name="Right Brace 46"/>
              <p:cNvSpPr/>
              <p:nvPr/>
            </p:nvSpPr>
            <p:spPr>
              <a:xfrm rot="5400000">
                <a:off x="1960080" y="5360189"/>
                <a:ext cx="173309" cy="940516"/>
              </a:xfrm>
              <a:prstGeom prst="rightBrace">
                <a:avLst>
                  <a:gd name="adj1" fmla="val 7515"/>
                  <a:gd name="adj2" fmla="val 48759"/>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48" name="TextBox 47"/>
              <p:cNvSpPr txBox="1"/>
              <p:nvPr/>
            </p:nvSpPr>
            <p:spPr>
              <a:xfrm>
                <a:off x="1773062" y="5803866"/>
                <a:ext cx="546402" cy="369332"/>
              </a:xfrm>
              <a:prstGeom prst="rect">
                <a:avLst/>
              </a:prstGeom>
              <a:noFill/>
            </p:spPr>
            <p:txBody>
              <a:bodyPr wrap="square" rtlCol="0">
                <a:spAutoFit/>
              </a:bodyPr>
              <a:lstStyle/>
              <a:p>
                <a:r>
                  <a:rPr lang="en-CA" b="1" dirty="0" smtClean="0">
                    <a:latin typeface="Arial" panose="020B0604020202020204" pitchFamily="34" charset="0"/>
                    <a:cs typeface="Arial" panose="020B0604020202020204" pitchFamily="34" charset="0"/>
                  </a:rPr>
                  <a:t>t</a:t>
                </a:r>
                <a:r>
                  <a:rPr lang="en-CA" b="1" baseline="-25000" dirty="0" smtClean="0">
                    <a:latin typeface="Arial" panose="020B0604020202020204" pitchFamily="34" charset="0"/>
                    <a:cs typeface="Arial" panose="020B0604020202020204" pitchFamily="34" charset="0"/>
                  </a:rPr>
                  <a:t>1</a:t>
                </a:r>
                <a:r>
                  <a:rPr lang="en-CA" b="1" dirty="0" smtClean="0">
                    <a:latin typeface="Arial" panose="020B0604020202020204" pitchFamily="34" charset="0"/>
                    <a:cs typeface="Arial" panose="020B0604020202020204" pitchFamily="34" charset="0"/>
                  </a:rPr>
                  <a:t> </a:t>
                </a:r>
                <a:endParaRPr lang="en-CA" b="1" dirty="0">
                  <a:latin typeface="Arial" panose="020B0604020202020204" pitchFamily="34" charset="0"/>
                  <a:cs typeface="Arial" panose="020B0604020202020204" pitchFamily="34" charset="0"/>
                </a:endParaRPr>
              </a:p>
            </p:txBody>
          </p:sp>
          <p:cxnSp>
            <p:nvCxnSpPr>
              <p:cNvPr id="102" name="Straight Connector 101"/>
              <p:cNvCxnSpPr>
                <a:endCxn id="47" idx="2"/>
              </p:cNvCxnSpPr>
              <p:nvPr/>
            </p:nvCxnSpPr>
            <p:spPr>
              <a:xfrm flipH="1">
                <a:off x="1576476" y="4692211"/>
                <a:ext cx="5318" cy="1051582"/>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a:endCxn id="47" idx="0"/>
              </p:cNvCxnSpPr>
              <p:nvPr/>
            </p:nvCxnSpPr>
            <p:spPr>
              <a:xfrm flipH="1">
                <a:off x="2516992" y="4535199"/>
                <a:ext cx="9327" cy="1208593"/>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sp>
          <p:nvSpPr>
            <p:cNvPr id="92" name="Rectangle 91"/>
            <p:cNvSpPr/>
            <p:nvPr/>
          </p:nvSpPr>
          <p:spPr>
            <a:xfrm flipH="1">
              <a:off x="1636960" y="2964529"/>
              <a:ext cx="351814" cy="1530127"/>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4" name="Isosceles Triangle 93"/>
            <p:cNvSpPr/>
            <p:nvPr/>
          </p:nvSpPr>
          <p:spPr>
            <a:xfrm flipH="1" flipV="1">
              <a:off x="1640232" y="4494091"/>
              <a:ext cx="357519" cy="504275"/>
            </a:xfrm>
            <a:prstGeom prst="triangle">
              <a:avLst>
                <a:gd name="adj" fmla="val 10000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33" name="Straight Arrow Connector 32"/>
            <p:cNvCxnSpPr/>
            <p:nvPr/>
          </p:nvCxnSpPr>
          <p:spPr>
            <a:xfrm flipV="1">
              <a:off x="1620277" y="4494091"/>
              <a:ext cx="364819" cy="525195"/>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130" name="TextBox 129"/>
            <p:cNvSpPr txBox="1"/>
            <p:nvPr/>
          </p:nvSpPr>
          <p:spPr>
            <a:xfrm>
              <a:off x="1627419" y="3918805"/>
              <a:ext cx="448853" cy="276999"/>
            </a:xfrm>
            <a:prstGeom prst="rect">
              <a:avLst/>
            </a:prstGeom>
            <a:noFill/>
          </p:spPr>
          <p:txBody>
            <a:bodyPr wrap="square" rtlCol="0">
              <a:spAutoFit/>
            </a:bodyPr>
            <a:lstStyle/>
            <a:p>
              <a:r>
                <a:rPr lang="en-CA" sz="1200" b="1" dirty="0" smtClean="0">
                  <a:latin typeface="Script MT Bold"/>
                  <a:sym typeface="Symbol"/>
                </a:rPr>
                <a:t></a:t>
              </a:r>
              <a:r>
                <a:rPr lang="en-CA" sz="1200" b="1" baseline="-25000" dirty="0" smtClean="0">
                  <a:latin typeface="Arial" panose="020B0604020202020204" pitchFamily="34" charset="0"/>
                  <a:cs typeface="Arial" panose="020B0604020202020204" pitchFamily="34" charset="0"/>
                  <a:sym typeface="Symbol"/>
                </a:rPr>
                <a:t>1</a:t>
              </a:r>
              <a:endParaRPr lang="en-CA" sz="1200" b="1" baseline="-25000" dirty="0">
                <a:latin typeface="Arial" panose="020B0604020202020204" pitchFamily="34" charset="0"/>
                <a:cs typeface="Arial" panose="020B0604020202020204" pitchFamily="34" charset="0"/>
              </a:endParaRPr>
            </a:p>
          </p:txBody>
        </p:sp>
        <p:sp>
          <p:nvSpPr>
            <p:cNvPr id="133" name="TextBox 132"/>
            <p:cNvSpPr txBox="1"/>
            <p:nvPr/>
          </p:nvSpPr>
          <p:spPr>
            <a:xfrm rot="16200000">
              <a:off x="1403765" y="2418019"/>
              <a:ext cx="853949" cy="276999"/>
            </a:xfrm>
            <a:prstGeom prst="rect">
              <a:avLst/>
            </a:prstGeom>
            <a:noFill/>
          </p:spPr>
          <p:txBody>
            <a:bodyPr wrap="square" rtlCol="0">
              <a:spAutoFit/>
            </a:bodyPr>
            <a:lstStyle/>
            <a:p>
              <a:pPr algn="ctr"/>
              <a:r>
                <a:rPr lang="en-CA" sz="1200" b="1" dirty="0" smtClean="0">
                  <a:sym typeface="Symbol"/>
                </a:rPr>
                <a:t></a:t>
              </a:r>
              <a:r>
                <a:rPr lang="en-CA" sz="1200" b="1" baseline="-25000" dirty="0" smtClean="0"/>
                <a:t>1 </a:t>
              </a:r>
              <a:r>
                <a:rPr lang="en-CA" sz="1200" b="1" dirty="0" smtClean="0"/>
                <a:t>= </a:t>
              </a:r>
              <a:r>
                <a:rPr lang="en-CA" sz="1200" b="1" dirty="0" smtClean="0">
                  <a:latin typeface="Baskerville Old Face" panose="02020602080505020303" pitchFamily="18" charset="0"/>
                </a:rPr>
                <a:t>B</a:t>
              </a:r>
              <a:r>
                <a:rPr lang="en-CA" sz="1200" b="1" baseline="-25000" dirty="0" smtClean="0"/>
                <a:t>1</a:t>
              </a:r>
              <a:r>
                <a:rPr lang="en-CA" sz="1200" b="1" dirty="0" smtClean="0">
                  <a:latin typeface="Baskerville Old Face" panose="02020602080505020303" pitchFamily="18" charset="0"/>
                </a:rPr>
                <a:t>/ E</a:t>
              </a:r>
              <a:r>
                <a:rPr lang="en-CA" sz="1200" b="1" baseline="-25000" dirty="0" smtClean="0"/>
                <a:t>0</a:t>
              </a:r>
              <a:endParaRPr lang="en-CA" sz="1200" b="1" dirty="0"/>
            </a:p>
          </p:txBody>
        </p:sp>
        <p:sp>
          <p:nvSpPr>
            <p:cNvPr id="139" name="Rectangle 138"/>
            <p:cNvSpPr/>
            <p:nvPr/>
          </p:nvSpPr>
          <p:spPr>
            <a:xfrm rot="16200000">
              <a:off x="1390650" y="3570813"/>
              <a:ext cx="1526118" cy="3135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I</a:t>
              </a:r>
              <a:r>
                <a:rPr lang="en-CA" sz="1200" b="1" baseline="-25000" dirty="0" smtClean="0">
                  <a:solidFill>
                    <a:schemeClr val="tx1"/>
                  </a:solidFill>
                </a:rPr>
                <a:t>1</a:t>
              </a:r>
              <a:r>
                <a:rPr lang="en-CA" sz="1200" b="1" dirty="0" smtClean="0">
                  <a:solidFill>
                    <a:schemeClr val="tx1"/>
                  </a:solidFill>
                </a:rPr>
                <a:t> </a:t>
              </a:r>
              <a:endParaRPr lang="en-CA" sz="1200" b="1" dirty="0">
                <a:solidFill>
                  <a:schemeClr val="tx1"/>
                </a:solidFill>
              </a:endParaRPr>
            </a:p>
          </p:txBody>
        </p:sp>
        <p:sp>
          <p:nvSpPr>
            <p:cNvPr id="21" name="Rectangle 20"/>
            <p:cNvSpPr/>
            <p:nvPr/>
          </p:nvSpPr>
          <p:spPr>
            <a:xfrm rot="16200000">
              <a:off x="707017" y="3572817"/>
              <a:ext cx="1530125" cy="3135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B</a:t>
              </a:r>
              <a:r>
                <a:rPr lang="en-CA" sz="1200" b="1" baseline="-25000" dirty="0" smtClean="0">
                  <a:solidFill>
                    <a:schemeClr val="tx1"/>
                  </a:solidFill>
                </a:rPr>
                <a:t>1</a:t>
              </a:r>
              <a:r>
                <a:rPr lang="en-CA" sz="1200" b="1" dirty="0" smtClean="0">
                  <a:solidFill>
                    <a:schemeClr val="tx1"/>
                  </a:solidFill>
                </a:rPr>
                <a:t> </a:t>
              </a:r>
              <a:endParaRPr lang="en-CA" sz="1200" b="1" dirty="0">
                <a:solidFill>
                  <a:schemeClr val="tx1"/>
                </a:solidFill>
              </a:endParaRPr>
            </a:p>
          </p:txBody>
        </p:sp>
        <p:sp>
          <p:nvSpPr>
            <p:cNvPr id="20" name="Rectangle 19"/>
            <p:cNvSpPr/>
            <p:nvPr/>
          </p:nvSpPr>
          <p:spPr>
            <a:xfrm rot="16200000">
              <a:off x="1222341" y="4591179"/>
              <a:ext cx="499477" cy="3135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vert="horz" wrap="none" lIns="36000" rtlCol="0" anchor="ctr"/>
            <a:lstStyle/>
            <a:p>
              <a:pPr algn="ctr"/>
              <a:r>
                <a:rPr lang="en-CA" sz="1200" b="1" dirty="0" smtClean="0">
                  <a:solidFill>
                    <a:schemeClr val="tx1"/>
                  </a:solidFill>
                  <a:sym typeface="Symbol"/>
                </a:rPr>
                <a:t>C</a:t>
              </a:r>
              <a:r>
                <a:rPr lang="en-CA" sz="1200" b="1" baseline="-25000" dirty="0" smtClean="0">
                  <a:solidFill>
                    <a:schemeClr val="tx1"/>
                  </a:solidFill>
                </a:rPr>
                <a:t>1</a:t>
              </a:r>
              <a:r>
                <a:rPr lang="en-CA" sz="1200" b="1" dirty="0" smtClean="0">
                  <a:solidFill>
                    <a:schemeClr val="tx1"/>
                  </a:solidFill>
                </a:rPr>
                <a:t> </a:t>
              </a:r>
              <a:endParaRPr lang="en-CA" sz="1200" b="1" dirty="0">
                <a:solidFill>
                  <a:schemeClr val="tx1"/>
                </a:solidFill>
              </a:endParaRPr>
            </a:p>
          </p:txBody>
        </p:sp>
        <p:cxnSp>
          <p:nvCxnSpPr>
            <p:cNvPr id="32" name="Straight Arrow Connector 31"/>
            <p:cNvCxnSpPr/>
            <p:nvPr/>
          </p:nvCxnSpPr>
          <p:spPr>
            <a:xfrm>
              <a:off x="1640232" y="2964529"/>
              <a:ext cx="36134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140" name="TextBox 139"/>
            <p:cNvSpPr txBox="1"/>
            <p:nvPr/>
          </p:nvSpPr>
          <p:spPr>
            <a:xfrm rot="16200000">
              <a:off x="1030652" y="2431163"/>
              <a:ext cx="880234" cy="276999"/>
            </a:xfrm>
            <a:prstGeom prst="rect">
              <a:avLst/>
            </a:prstGeom>
            <a:noFill/>
          </p:spPr>
          <p:txBody>
            <a:bodyPr wrap="square" rtlCol="0">
              <a:spAutoFit/>
            </a:bodyPr>
            <a:lstStyle/>
            <a:p>
              <a:pPr algn="ctr"/>
              <a:r>
                <a:rPr lang="en-CA" sz="1200" b="1" dirty="0" smtClean="0"/>
                <a:t>B</a:t>
              </a:r>
              <a:r>
                <a:rPr lang="en-CA" sz="1200" b="1" baseline="-25000" dirty="0" smtClean="0"/>
                <a:t>1 </a:t>
              </a:r>
              <a:r>
                <a:rPr lang="en-CA" sz="1200" b="1" dirty="0" smtClean="0"/>
                <a:t>= </a:t>
              </a:r>
              <a:r>
                <a:rPr lang="en-CA" sz="1200" b="1" dirty="0" smtClean="0">
                  <a:latin typeface="Baskerville Old Face" panose="02020602080505020303" pitchFamily="18" charset="0"/>
                </a:rPr>
                <a:t>E</a:t>
              </a:r>
              <a:r>
                <a:rPr lang="en-CA" sz="1200" b="1" baseline="-25000" dirty="0" smtClean="0"/>
                <a:t>0 </a:t>
              </a:r>
              <a:r>
                <a:rPr lang="en-CA" sz="1200" b="1" dirty="0" smtClean="0"/>
                <a:t>- </a:t>
              </a:r>
              <a:r>
                <a:rPr lang="en-CA" sz="1200" b="1" dirty="0" smtClean="0">
                  <a:sym typeface="Symbol"/>
                </a:rPr>
                <a:t>C</a:t>
              </a:r>
              <a:r>
                <a:rPr lang="en-CA" sz="1200" b="1" baseline="-25000" dirty="0" smtClean="0"/>
                <a:t>1</a:t>
              </a:r>
              <a:endParaRPr lang="en-CA" sz="1200" b="1" dirty="0"/>
            </a:p>
          </p:txBody>
        </p:sp>
        <p:sp>
          <p:nvSpPr>
            <p:cNvPr id="118" name="Freeform 117"/>
            <p:cNvSpPr/>
            <p:nvPr/>
          </p:nvSpPr>
          <p:spPr>
            <a:xfrm flipH="1">
              <a:off x="1565489" y="4916503"/>
              <a:ext cx="203757" cy="692111"/>
            </a:xfrm>
            <a:custGeom>
              <a:avLst/>
              <a:gdLst>
                <a:gd name="connsiteX0" fmla="*/ 253913 w 253913"/>
                <a:gd name="connsiteY0" fmla="*/ 33214 h 1301032"/>
                <a:gd name="connsiteX1" fmla="*/ 18301 w 253913"/>
                <a:gd name="connsiteY1" fmla="*/ 162240 h 1301032"/>
                <a:gd name="connsiteX2" fmla="*/ 12691 w 253913"/>
                <a:gd name="connsiteY2" fmla="*/ 1301032 h 1301032"/>
                <a:gd name="connsiteX0" fmla="*/ 253913 w 253913"/>
                <a:gd name="connsiteY0" fmla="*/ 10259 h 1278077"/>
                <a:gd name="connsiteX1" fmla="*/ 18301 w 253913"/>
                <a:gd name="connsiteY1" fmla="*/ 262701 h 1278077"/>
                <a:gd name="connsiteX2" fmla="*/ 12691 w 253913"/>
                <a:gd name="connsiteY2" fmla="*/ 1278077 h 1278077"/>
                <a:gd name="connsiteX0" fmla="*/ 241222 w 241222"/>
                <a:gd name="connsiteY0" fmla="*/ 12013 h 1279831"/>
                <a:gd name="connsiteX1" fmla="*/ 5610 w 241222"/>
                <a:gd name="connsiteY1" fmla="*/ 264455 h 1279831"/>
                <a:gd name="connsiteX2" fmla="*/ 0 w 241222"/>
                <a:gd name="connsiteY2" fmla="*/ 1279831 h 1279831"/>
                <a:gd name="connsiteX0" fmla="*/ 241222 w 241222"/>
                <a:gd name="connsiteY0" fmla="*/ 106 h 1267924"/>
                <a:gd name="connsiteX1" fmla="*/ 5610 w 241222"/>
                <a:gd name="connsiteY1" fmla="*/ 252548 h 1267924"/>
                <a:gd name="connsiteX2" fmla="*/ 0 w 241222"/>
                <a:gd name="connsiteY2" fmla="*/ 1267924 h 1267924"/>
              </a:gdLst>
              <a:ahLst/>
              <a:cxnLst>
                <a:cxn ang="0">
                  <a:pos x="connsiteX0" y="connsiteY0"/>
                </a:cxn>
                <a:cxn ang="0">
                  <a:pos x="connsiteX1" y="connsiteY1"/>
                </a:cxn>
                <a:cxn ang="0">
                  <a:pos x="connsiteX2" y="connsiteY2"/>
                </a:cxn>
              </a:cxnLst>
              <a:rect l="l" t="t" r="r" b="b"/>
              <a:pathLst>
                <a:path w="241222" h="1267924">
                  <a:moveTo>
                    <a:pt x="241222" y="106"/>
                  </a:moveTo>
                  <a:cubicBezTo>
                    <a:pt x="81811" y="-1764"/>
                    <a:pt x="12155" y="18805"/>
                    <a:pt x="5610" y="252548"/>
                  </a:cubicBezTo>
                  <a:cubicBezTo>
                    <a:pt x="-935" y="486291"/>
                    <a:pt x="4675" y="1076255"/>
                    <a:pt x="0" y="1267924"/>
                  </a:cubicBezTo>
                </a:path>
              </a:pathLst>
            </a:custGeom>
            <a:noFill/>
            <a:ln w="38100">
              <a:solidFill>
                <a:srgbClr val="FF0000"/>
              </a:solidFill>
              <a:headEnd type="diamond" w="med" len="sm"/>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7" name="TextBox 156"/>
            <p:cNvSpPr txBox="1"/>
            <p:nvPr/>
          </p:nvSpPr>
          <p:spPr>
            <a:xfrm rot="16200000">
              <a:off x="2716902" y="2391393"/>
              <a:ext cx="880234" cy="298850"/>
            </a:xfrm>
            <a:prstGeom prst="rect">
              <a:avLst/>
            </a:prstGeom>
            <a:noFill/>
          </p:spPr>
          <p:txBody>
            <a:bodyPr wrap="square" rtlCol="0">
              <a:spAutoFit/>
            </a:bodyPr>
            <a:lstStyle/>
            <a:p>
              <a:pPr algn="ctr"/>
              <a:r>
                <a:rPr lang="en-CA" sz="1200" b="1" dirty="0" smtClean="0"/>
                <a:t>I</a:t>
              </a:r>
              <a:r>
                <a:rPr lang="en-CA" sz="1200" b="1" baseline="-25000" dirty="0" smtClean="0"/>
                <a:t>2 </a:t>
              </a:r>
              <a:r>
                <a:rPr lang="en-CA" sz="1200" b="1" dirty="0" smtClean="0"/>
                <a:t>= </a:t>
              </a:r>
              <a:r>
                <a:rPr lang="en-CA" sz="1200" b="1" dirty="0" smtClean="0">
                  <a:latin typeface="Baskerville Old Face" panose="02020602080505020303" pitchFamily="18" charset="0"/>
                </a:rPr>
                <a:t>B</a:t>
              </a:r>
              <a:r>
                <a:rPr lang="en-CA" sz="1200" b="1" baseline="-25000" dirty="0" smtClean="0"/>
                <a:t>2</a:t>
              </a:r>
              <a:endParaRPr lang="en-CA" sz="1200" b="1" dirty="0"/>
            </a:p>
          </p:txBody>
        </p:sp>
        <p:cxnSp>
          <p:nvCxnSpPr>
            <p:cNvPr id="158" name="Straight Connector 157"/>
            <p:cNvCxnSpPr/>
            <p:nvPr/>
          </p:nvCxnSpPr>
          <p:spPr>
            <a:xfrm flipH="1">
              <a:off x="2308670" y="5051811"/>
              <a:ext cx="5738" cy="692096"/>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nvGrpSpPr>
            <p:cNvPr id="159" name="Group 158"/>
            <p:cNvGrpSpPr/>
            <p:nvPr/>
          </p:nvGrpSpPr>
          <p:grpSpPr>
            <a:xfrm>
              <a:off x="2620309" y="4090990"/>
              <a:ext cx="689617" cy="2080434"/>
              <a:chOff x="1576476" y="4092764"/>
              <a:chExt cx="954663" cy="2080434"/>
            </a:xfrm>
          </p:grpSpPr>
          <p:sp>
            <p:nvSpPr>
              <p:cNvPr id="160" name="Right Brace 159"/>
              <p:cNvSpPr/>
              <p:nvPr/>
            </p:nvSpPr>
            <p:spPr>
              <a:xfrm rot="5400000">
                <a:off x="1960080" y="5360189"/>
                <a:ext cx="173309" cy="940516"/>
              </a:xfrm>
              <a:prstGeom prst="rightBrace">
                <a:avLst>
                  <a:gd name="adj1" fmla="val 7515"/>
                  <a:gd name="adj2" fmla="val 48759"/>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161" name="TextBox 160"/>
              <p:cNvSpPr txBox="1"/>
              <p:nvPr/>
            </p:nvSpPr>
            <p:spPr>
              <a:xfrm>
                <a:off x="1773062" y="5803866"/>
                <a:ext cx="546402" cy="369332"/>
              </a:xfrm>
              <a:prstGeom prst="rect">
                <a:avLst/>
              </a:prstGeom>
              <a:noFill/>
            </p:spPr>
            <p:txBody>
              <a:bodyPr wrap="square" rtlCol="0">
                <a:spAutoFit/>
              </a:bodyPr>
              <a:lstStyle/>
              <a:p>
                <a:r>
                  <a:rPr lang="en-CA" b="1" dirty="0" smtClean="0">
                    <a:latin typeface="Arial" panose="020B0604020202020204" pitchFamily="34" charset="0"/>
                    <a:cs typeface="Arial" panose="020B0604020202020204" pitchFamily="34" charset="0"/>
                  </a:rPr>
                  <a:t>t</a:t>
                </a:r>
                <a:r>
                  <a:rPr lang="en-CA" b="1" baseline="-25000" dirty="0" smtClean="0">
                    <a:latin typeface="Arial" panose="020B0604020202020204" pitchFamily="34" charset="0"/>
                    <a:cs typeface="Arial" panose="020B0604020202020204" pitchFamily="34" charset="0"/>
                  </a:rPr>
                  <a:t>2</a:t>
                </a:r>
                <a:r>
                  <a:rPr lang="en-CA" b="1" dirty="0" smtClean="0">
                    <a:latin typeface="Arial" panose="020B0604020202020204" pitchFamily="34" charset="0"/>
                    <a:cs typeface="Arial" panose="020B0604020202020204" pitchFamily="34" charset="0"/>
                  </a:rPr>
                  <a:t> </a:t>
                </a:r>
                <a:endParaRPr lang="en-CA" b="1" dirty="0">
                  <a:latin typeface="Arial" panose="020B0604020202020204" pitchFamily="34" charset="0"/>
                  <a:cs typeface="Arial" panose="020B0604020202020204" pitchFamily="34" charset="0"/>
                </a:endParaRPr>
              </a:p>
            </p:txBody>
          </p:sp>
          <p:cxnSp>
            <p:nvCxnSpPr>
              <p:cNvPr id="162" name="Straight Connector 161"/>
              <p:cNvCxnSpPr>
                <a:endCxn id="160" idx="2"/>
              </p:cNvCxnSpPr>
              <p:nvPr/>
            </p:nvCxnSpPr>
            <p:spPr>
              <a:xfrm flipH="1">
                <a:off x="1576476" y="4509902"/>
                <a:ext cx="17981" cy="1233891"/>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a:endCxn id="160" idx="0"/>
              </p:cNvCxnSpPr>
              <p:nvPr/>
            </p:nvCxnSpPr>
            <p:spPr>
              <a:xfrm flipH="1">
                <a:off x="2516992" y="4092764"/>
                <a:ext cx="14147" cy="1651028"/>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sp>
          <p:nvSpPr>
            <p:cNvPr id="164" name="Rectangle 163"/>
            <p:cNvSpPr/>
            <p:nvPr/>
          </p:nvSpPr>
          <p:spPr>
            <a:xfrm flipH="1">
              <a:off x="2630023" y="2964529"/>
              <a:ext cx="351814" cy="1205677"/>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65" name="Isosceles Triangle 164"/>
            <p:cNvSpPr/>
            <p:nvPr/>
          </p:nvSpPr>
          <p:spPr>
            <a:xfrm flipH="1" flipV="1">
              <a:off x="2633298" y="4170207"/>
              <a:ext cx="357519" cy="325272"/>
            </a:xfrm>
            <a:prstGeom prst="triangle">
              <a:avLst>
                <a:gd name="adj" fmla="val 10000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166" name="Straight Arrow Connector 165"/>
            <p:cNvCxnSpPr/>
            <p:nvPr/>
          </p:nvCxnSpPr>
          <p:spPr>
            <a:xfrm flipV="1">
              <a:off x="2623521" y="4170207"/>
              <a:ext cx="371120" cy="331457"/>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167" name="TextBox 166"/>
            <p:cNvSpPr txBox="1"/>
            <p:nvPr/>
          </p:nvSpPr>
          <p:spPr>
            <a:xfrm>
              <a:off x="2610190" y="3607345"/>
              <a:ext cx="448853" cy="276999"/>
            </a:xfrm>
            <a:prstGeom prst="rect">
              <a:avLst/>
            </a:prstGeom>
            <a:noFill/>
          </p:spPr>
          <p:txBody>
            <a:bodyPr wrap="square" rtlCol="0">
              <a:spAutoFit/>
            </a:bodyPr>
            <a:lstStyle/>
            <a:p>
              <a:r>
                <a:rPr lang="en-CA" sz="1200" b="1" dirty="0" smtClean="0">
                  <a:latin typeface="Script MT Bold"/>
                  <a:sym typeface="Symbol"/>
                </a:rPr>
                <a:t></a:t>
              </a:r>
              <a:r>
                <a:rPr lang="en-CA" sz="1200" b="1" baseline="-25000" dirty="0" smtClean="0">
                  <a:latin typeface="Arial" panose="020B0604020202020204" pitchFamily="34" charset="0"/>
                  <a:cs typeface="Arial" panose="020B0604020202020204" pitchFamily="34" charset="0"/>
                  <a:sym typeface="Symbol"/>
                </a:rPr>
                <a:t>2</a:t>
              </a:r>
              <a:endParaRPr lang="en-CA" sz="1200" b="1" baseline="-25000" dirty="0">
                <a:latin typeface="Arial" panose="020B0604020202020204" pitchFamily="34" charset="0"/>
                <a:cs typeface="Arial" panose="020B0604020202020204" pitchFamily="34" charset="0"/>
              </a:endParaRPr>
            </a:p>
          </p:txBody>
        </p:sp>
        <p:sp>
          <p:nvSpPr>
            <p:cNvPr id="168" name="TextBox 167"/>
            <p:cNvSpPr txBox="1"/>
            <p:nvPr/>
          </p:nvSpPr>
          <p:spPr>
            <a:xfrm rot="16200000">
              <a:off x="2396831" y="2405320"/>
              <a:ext cx="853949" cy="298850"/>
            </a:xfrm>
            <a:prstGeom prst="rect">
              <a:avLst/>
            </a:prstGeom>
            <a:noFill/>
          </p:spPr>
          <p:txBody>
            <a:bodyPr wrap="square" rtlCol="0">
              <a:spAutoFit/>
            </a:bodyPr>
            <a:lstStyle/>
            <a:p>
              <a:pPr algn="ctr"/>
              <a:r>
                <a:rPr lang="en-CA" sz="1200" b="1" dirty="0" smtClean="0">
                  <a:sym typeface="Symbol"/>
                </a:rPr>
                <a:t></a:t>
              </a:r>
              <a:r>
                <a:rPr lang="en-CA" sz="1200" b="1" baseline="-25000" dirty="0" smtClean="0"/>
                <a:t>2 </a:t>
              </a:r>
              <a:r>
                <a:rPr lang="en-CA" sz="1200" b="1" dirty="0" smtClean="0"/>
                <a:t>= </a:t>
              </a:r>
              <a:r>
                <a:rPr lang="en-CA" sz="1200" b="1" dirty="0" smtClean="0">
                  <a:latin typeface="Baskerville Old Face" panose="02020602080505020303" pitchFamily="18" charset="0"/>
                </a:rPr>
                <a:t>B</a:t>
              </a:r>
              <a:r>
                <a:rPr lang="en-CA" sz="1200" b="1" baseline="-25000" dirty="0" smtClean="0"/>
                <a:t>2</a:t>
              </a:r>
              <a:r>
                <a:rPr lang="en-CA" sz="1200" b="1" dirty="0" smtClean="0">
                  <a:latin typeface="Baskerville Old Face" panose="02020602080505020303" pitchFamily="18" charset="0"/>
                </a:rPr>
                <a:t>/ I</a:t>
              </a:r>
              <a:r>
                <a:rPr lang="en-CA" sz="1200" b="1" baseline="-25000" dirty="0" smtClean="0"/>
                <a:t>1</a:t>
              </a:r>
              <a:endParaRPr lang="en-CA" sz="1200" b="1" dirty="0"/>
            </a:p>
          </p:txBody>
        </p:sp>
        <p:sp>
          <p:nvSpPr>
            <p:cNvPr id="169" name="Rectangle 168"/>
            <p:cNvSpPr/>
            <p:nvPr/>
          </p:nvSpPr>
          <p:spPr>
            <a:xfrm rot="16200000">
              <a:off x="2539965" y="3414564"/>
              <a:ext cx="1213617" cy="3135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I</a:t>
              </a:r>
              <a:r>
                <a:rPr lang="en-CA" sz="1200" b="1" baseline="-25000" dirty="0" smtClean="0">
                  <a:solidFill>
                    <a:schemeClr val="tx1"/>
                  </a:solidFill>
                </a:rPr>
                <a:t>2</a:t>
              </a:r>
              <a:r>
                <a:rPr lang="en-CA" sz="1200" b="1" dirty="0" smtClean="0">
                  <a:solidFill>
                    <a:schemeClr val="tx1"/>
                  </a:solidFill>
                </a:rPr>
                <a:t> </a:t>
              </a:r>
              <a:endParaRPr lang="en-CA" sz="1200" b="1" dirty="0">
                <a:solidFill>
                  <a:schemeClr val="tx1"/>
                </a:solidFill>
              </a:endParaRPr>
            </a:p>
          </p:txBody>
        </p:sp>
        <p:sp>
          <p:nvSpPr>
            <p:cNvPr id="170" name="Rectangle 169"/>
            <p:cNvSpPr/>
            <p:nvPr/>
          </p:nvSpPr>
          <p:spPr>
            <a:xfrm rot="16200000">
              <a:off x="1862307" y="3410593"/>
              <a:ext cx="1205678" cy="3135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B</a:t>
              </a:r>
              <a:r>
                <a:rPr lang="en-CA" sz="1200" b="1" baseline="-25000" dirty="0" smtClean="0">
                  <a:solidFill>
                    <a:schemeClr val="tx1"/>
                  </a:solidFill>
                </a:rPr>
                <a:t>2</a:t>
              </a:r>
              <a:r>
                <a:rPr lang="en-CA" sz="1200" b="1" dirty="0" smtClean="0">
                  <a:solidFill>
                    <a:schemeClr val="tx1"/>
                  </a:solidFill>
                </a:rPr>
                <a:t> </a:t>
              </a:r>
              <a:endParaRPr lang="en-CA" sz="1200" b="1" dirty="0">
                <a:solidFill>
                  <a:schemeClr val="tx1"/>
                </a:solidFill>
              </a:endParaRPr>
            </a:p>
          </p:txBody>
        </p:sp>
        <p:sp>
          <p:nvSpPr>
            <p:cNvPr id="171" name="Rectangle 170"/>
            <p:cNvSpPr/>
            <p:nvPr/>
          </p:nvSpPr>
          <p:spPr>
            <a:xfrm rot="16200000">
              <a:off x="2302380" y="4176068"/>
              <a:ext cx="325272" cy="3135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vert="horz" wrap="none" lIns="36000" rtlCol="0" anchor="ctr"/>
            <a:lstStyle/>
            <a:p>
              <a:pPr algn="ctr"/>
              <a:r>
                <a:rPr lang="en-CA" sz="1200" b="1" dirty="0" smtClean="0">
                  <a:solidFill>
                    <a:schemeClr val="tx1"/>
                  </a:solidFill>
                  <a:sym typeface="Symbol"/>
                </a:rPr>
                <a:t>     C</a:t>
              </a:r>
              <a:r>
                <a:rPr lang="en-CA" sz="1200" b="1" baseline="-25000" dirty="0" smtClean="0">
                  <a:solidFill>
                    <a:schemeClr val="tx1"/>
                  </a:solidFill>
                </a:rPr>
                <a:t>2</a:t>
              </a:r>
              <a:r>
                <a:rPr lang="en-CA" sz="1200" b="1" dirty="0" smtClean="0">
                  <a:solidFill>
                    <a:schemeClr val="tx1"/>
                  </a:solidFill>
                </a:rPr>
                <a:t> </a:t>
              </a:r>
              <a:endParaRPr lang="en-CA" sz="1200" b="1" dirty="0">
                <a:solidFill>
                  <a:schemeClr val="tx1"/>
                </a:solidFill>
              </a:endParaRPr>
            </a:p>
          </p:txBody>
        </p:sp>
        <p:cxnSp>
          <p:nvCxnSpPr>
            <p:cNvPr id="172" name="Straight Arrow Connector 171"/>
            <p:cNvCxnSpPr/>
            <p:nvPr/>
          </p:nvCxnSpPr>
          <p:spPr>
            <a:xfrm>
              <a:off x="2633298" y="2964096"/>
              <a:ext cx="36134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173" name="TextBox 172"/>
            <p:cNvSpPr txBox="1"/>
            <p:nvPr/>
          </p:nvSpPr>
          <p:spPr>
            <a:xfrm rot="16200000">
              <a:off x="2023717" y="2418464"/>
              <a:ext cx="880234" cy="298850"/>
            </a:xfrm>
            <a:prstGeom prst="rect">
              <a:avLst/>
            </a:prstGeom>
            <a:noFill/>
          </p:spPr>
          <p:txBody>
            <a:bodyPr wrap="square" rtlCol="0">
              <a:spAutoFit/>
            </a:bodyPr>
            <a:lstStyle/>
            <a:p>
              <a:pPr algn="ctr"/>
              <a:r>
                <a:rPr lang="en-CA" sz="1200" b="1" dirty="0" smtClean="0"/>
                <a:t>B</a:t>
              </a:r>
              <a:r>
                <a:rPr lang="en-CA" sz="1200" b="1" baseline="-25000" dirty="0" smtClean="0"/>
                <a:t>2 </a:t>
              </a:r>
              <a:r>
                <a:rPr lang="en-CA" sz="1200" b="1" dirty="0" smtClean="0"/>
                <a:t>= </a:t>
              </a:r>
              <a:r>
                <a:rPr lang="en-CA" sz="1200" b="1" dirty="0" smtClean="0">
                  <a:latin typeface="Baskerville Old Face" panose="02020602080505020303" pitchFamily="18" charset="0"/>
                </a:rPr>
                <a:t>I</a:t>
              </a:r>
              <a:r>
                <a:rPr lang="en-CA" sz="1200" b="1" baseline="-25000" dirty="0" smtClean="0"/>
                <a:t>1 </a:t>
              </a:r>
              <a:r>
                <a:rPr lang="en-CA" sz="1200" b="1" dirty="0" smtClean="0"/>
                <a:t>– </a:t>
              </a:r>
              <a:r>
                <a:rPr lang="en-CA" sz="1200" b="1" dirty="0" smtClean="0">
                  <a:sym typeface="Symbol"/>
                </a:rPr>
                <a:t>C</a:t>
              </a:r>
              <a:r>
                <a:rPr lang="en-CA" sz="1200" b="1" baseline="-25000" dirty="0" smtClean="0"/>
                <a:t>2</a:t>
              </a:r>
              <a:endParaRPr lang="en-CA" sz="1200" b="1" dirty="0"/>
            </a:p>
          </p:txBody>
        </p:sp>
        <p:sp>
          <p:nvSpPr>
            <p:cNvPr id="174" name="Freeform 173"/>
            <p:cNvSpPr/>
            <p:nvPr/>
          </p:nvSpPr>
          <p:spPr>
            <a:xfrm flipH="1">
              <a:off x="2557159" y="4414838"/>
              <a:ext cx="199080" cy="1206332"/>
            </a:xfrm>
            <a:custGeom>
              <a:avLst/>
              <a:gdLst>
                <a:gd name="connsiteX0" fmla="*/ 253913 w 253913"/>
                <a:gd name="connsiteY0" fmla="*/ 33214 h 1301032"/>
                <a:gd name="connsiteX1" fmla="*/ 18301 w 253913"/>
                <a:gd name="connsiteY1" fmla="*/ 162240 h 1301032"/>
                <a:gd name="connsiteX2" fmla="*/ 12691 w 253913"/>
                <a:gd name="connsiteY2" fmla="*/ 1301032 h 1301032"/>
                <a:gd name="connsiteX0" fmla="*/ 253913 w 253913"/>
                <a:gd name="connsiteY0" fmla="*/ 10259 h 1278077"/>
                <a:gd name="connsiteX1" fmla="*/ 18301 w 253913"/>
                <a:gd name="connsiteY1" fmla="*/ 262701 h 1278077"/>
                <a:gd name="connsiteX2" fmla="*/ 12691 w 253913"/>
                <a:gd name="connsiteY2" fmla="*/ 1278077 h 1278077"/>
                <a:gd name="connsiteX0" fmla="*/ 241222 w 241222"/>
                <a:gd name="connsiteY0" fmla="*/ 12013 h 1279831"/>
                <a:gd name="connsiteX1" fmla="*/ 5610 w 241222"/>
                <a:gd name="connsiteY1" fmla="*/ 264455 h 1279831"/>
                <a:gd name="connsiteX2" fmla="*/ 0 w 241222"/>
                <a:gd name="connsiteY2" fmla="*/ 1279831 h 1279831"/>
                <a:gd name="connsiteX0" fmla="*/ 241222 w 241222"/>
                <a:gd name="connsiteY0" fmla="*/ 106 h 1267924"/>
                <a:gd name="connsiteX1" fmla="*/ 5610 w 241222"/>
                <a:gd name="connsiteY1" fmla="*/ 252548 h 1267924"/>
                <a:gd name="connsiteX2" fmla="*/ 0 w 241222"/>
                <a:gd name="connsiteY2" fmla="*/ 1267924 h 1267924"/>
              </a:gdLst>
              <a:ahLst/>
              <a:cxnLst>
                <a:cxn ang="0">
                  <a:pos x="connsiteX0" y="connsiteY0"/>
                </a:cxn>
                <a:cxn ang="0">
                  <a:pos x="connsiteX1" y="connsiteY1"/>
                </a:cxn>
                <a:cxn ang="0">
                  <a:pos x="connsiteX2" y="connsiteY2"/>
                </a:cxn>
              </a:cxnLst>
              <a:rect l="l" t="t" r="r" b="b"/>
              <a:pathLst>
                <a:path w="241222" h="1267924">
                  <a:moveTo>
                    <a:pt x="241222" y="106"/>
                  </a:moveTo>
                  <a:cubicBezTo>
                    <a:pt x="81811" y="-1764"/>
                    <a:pt x="12155" y="18805"/>
                    <a:pt x="5610" y="252548"/>
                  </a:cubicBezTo>
                  <a:cubicBezTo>
                    <a:pt x="-935" y="486291"/>
                    <a:pt x="4675" y="1076255"/>
                    <a:pt x="0" y="1267924"/>
                  </a:cubicBezTo>
                </a:path>
              </a:pathLst>
            </a:custGeom>
            <a:noFill/>
            <a:ln w="38100">
              <a:solidFill>
                <a:srgbClr val="FF0000"/>
              </a:solidFill>
              <a:headEnd type="diamond" w="med" len="sm"/>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6" name="TextBox 175"/>
            <p:cNvSpPr txBox="1"/>
            <p:nvPr/>
          </p:nvSpPr>
          <p:spPr>
            <a:xfrm rot="16200000">
              <a:off x="3712420" y="2383452"/>
              <a:ext cx="880234" cy="298850"/>
            </a:xfrm>
            <a:prstGeom prst="rect">
              <a:avLst/>
            </a:prstGeom>
            <a:noFill/>
          </p:spPr>
          <p:txBody>
            <a:bodyPr wrap="square" rtlCol="0">
              <a:spAutoFit/>
            </a:bodyPr>
            <a:lstStyle/>
            <a:p>
              <a:pPr algn="ctr"/>
              <a:r>
                <a:rPr lang="en-CA" sz="1200" b="1" dirty="0" smtClean="0"/>
                <a:t>I</a:t>
              </a:r>
              <a:r>
                <a:rPr lang="en-CA" sz="1200" b="1" baseline="-25000" dirty="0" smtClean="0"/>
                <a:t>3 </a:t>
              </a:r>
              <a:r>
                <a:rPr lang="en-CA" sz="1200" b="1" dirty="0" smtClean="0"/>
                <a:t>= </a:t>
              </a:r>
              <a:r>
                <a:rPr lang="en-CA" sz="1200" b="1" dirty="0" smtClean="0">
                  <a:latin typeface="Baskerville Old Face" panose="02020602080505020303" pitchFamily="18" charset="0"/>
                </a:rPr>
                <a:t>B</a:t>
              </a:r>
              <a:r>
                <a:rPr lang="en-CA" sz="1200" b="1" baseline="-25000" dirty="0" smtClean="0"/>
                <a:t>3</a:t>
              </a:r>
              <a:endParaRPr lang="en-CA" sz="1200" b="1" dirty="0"/>
            </a:p>
          </p:txBody>
        </p:sp>
        <p:cxnSp>
          <p:nvCxnSpPr>
            <p:cNvPr id="177" name="Straight Connector 176"/>
            <p:cNvCxnSpPr/>
            <p:nvPr/>
          </p:nvCxnSpPr>
          <p:spPr>
            <a:xfrm flipH="1">
              <a:off x="3304188" y="5043870"/>
              <a:ext cx="5738" cy="692096"/>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nvGrpSpPr>
            <p:cNvPr id="178" name="Group 177"/>
            <p:cNvGrpSpPr/>
            <p:nvPr/>
          </p:nvGrpSpPr>
          <p:grpSpPr>
            <a:xfrm>
              <a:off x="3615827" y="3914043"/>
              <a:ext cx="689647" cy="2249440"/>
              <a:chOff x="1576476" y="3923758"/>
              <a:chExt cx="954703" cy="2249440"/>
            </a:xfrm>
          </p:grpSpPr>
          <p:sp>
            <p:nvSpPr>
              <p:cNvPr id="179" name="Right Brace 178"/>
              <p:cNvSpPr/>
              <p:nvPr/>
            </p:nvSpPr>
            <p:spPr>
              <a:xfrm rot="5400000">
                <a:off x="1960080" y="5360189"/>
                <a:ext cx="173309" cy="940516"/>
              </a:xfrm>
              <a:prstGeom prst="rightBrace">
                <a:avLst>
                  <a:gd name="adj1" fmla="val 7515"/>
                  <a:gd name="adj2" fmla="val 48759"/>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180" name="TextBox 179"/>
              <p:cNvSpPr txBox="1"/>
              <p:nvPr/>
            </p:nvSpPr>
            <p:spPr>
              <a:xfrm>
                <a:off x="1773062" y="5803866"/>
                <a:ext cx="546402" cy="369332"/>
              </a:xfrm>
              <a:prstGeom prst="rect">
                <a:avLst/>
              </a:prstGeom>
              <a:noFill/>
            </p:spPr>
            <p:txBody>
              <a:bodyPr wrap="square" rtlCol="0">
                <a:spAutoFit/>
              </a:bodyPr>
              <a:lstStyle/>
              <a:p>
                <a:r>
                  <a:rPr lang="en-CA" b="1" dirty="0" smtClean="0">
                    <a:latin typeface="Arial" panose="020B0604020202020204" pitchFamily="34" charset="0"/>
                    <a:cs typeface="Arial" panose="020B0604020202020204" pitchFamily="34" charset="0"/>
                  </a:rPr>
                  <a:t>t</a:t>
                </a:r>
                <a:r>
                  <a:rPr lang="en-CA" b="1" baseline="-25000" dirty="0" smtClean="0">
                    <a:latin typeface="Arial" panose="020B0604020202020204" pitchFamily="34" charset="0"/>
                    <a:cs typeface="Arial" panose="020B0604020202020204" pitchFamily="34" charset="0"/>
                  </a:rPr>
                  <a:t>3</a:t>
                </a:r>
                <a:r>
                  <a:rPr lang="en-CA" b="1" dirty="0" smtClean="0">
                    <a:latin typeface="Arial" panose="020B0604020202020204" pitchFamily="34" charset="0"/>
                    <a:cs typeface="Arial" panose="020B0604020202020204" pitchFamily="34" charset="0"/>
                  </a:rPr>
                  <a:t> </a:t>
                </a:r>
                <a:endParaRPr lang="en-CA" b="1" dirty="0">
                  <a:latin typeface="Arial" panose="020B0604020202020204" pitchFamily="34" charset="0"/>
                  <a:cs typeface="Arial" panose="020B0604020202020204" pitchFamily="34" charset="0"/>
                </a:endParaRPr>
              </a:p>
            </p:txBody>
          </p:sp>
          <p:cxnSp>
            <p:nvCxnSpPr>
              <p:cNvPr id="181" name="Straight Connector 180"/>
              <p:cNvCxnSpPr>
                <a:endCxn id="179" idx="2"/>
              </p:cNvCxnSpPr>
              <p:nvPr/>
            </p:nvCxnSpPr>
            <p:spPr>
              <a:xfrm flipH="1">
                <a:off x="1576476" y="4187863"/>
                <a:ext cx="17981" cy="1555929"/>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a:endCxn id="179" idx="0"/>
              </p:cNvCxnSpPr>
              <p:nvPr/>
            </p:nvCxnSpPr>
            <p:spPr>
              <a:xfrm flipH="1">
                <a:off x="2516992" y="3923758"/>
                <a:ext cx="14187" cy="1820034"/>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sp>
          <p:nvSpPr>
            <p:cNvPr id="183" name="Rectangle 182"/>
            <p:cNvSpPr/>
            <p:nvPr/>
          </p:nvSpPr>
          <p:spPr>
            <a:xfrm flipH="1">
              <a:off x="3625542" y="2964529"/>
              <a:ext cx="351814" cy="919815"/>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84" name="Isosceles Triangle 183"/>
            <p:cNvSpPr/>
            <p:nvPr/>
          </p:nvSpPr>
          <p:spPr>
            <a:xfrm flipH="1" flipV="1">
              <a:off x="3628815" y="3884344"/>
              <a:ext cx="357519" cy="293804"/>
            </a:xfrm>
            <a:prstGeom prst="triangle">
              <a:avLst>
                <a:gd name="adj" fmla="val 10000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185" name="Straight Arrow Connector 184"/>
            <p:cNvCxnSpPr/>
            <p:nvPr/>
          </p:nvCxnSpPr>
          <p:spPr>
            <a:xfrm flipV="1">
              <a:off x="3619039" y="3884344"/>
              <a:ext cx="349710" cy="310981"/>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186" name="TextBox 185"/>
            <p:cNvSpPr txBox="1"/>
            <p:nvPr/>
          </p:nvSpPr>
          <p:spPr>
            <a:xfrm>
              <a:off x="3594896" y="3392688"/>
              <a:ext cx="448853" cy="276999"/>
            </a:xfrm>
            <a:prstGeom prst="rect">
              <a:avLst/>
            </a:prstGeom>
            <a:noFill/>
          </p:spPr>
          <p:txBody>
            <a:bodyPr wrap="square" rtlCol="0">
              <a:spAutoFit/>
            </a:bodyPr>
            <a:lstStyle/>
            <a:p>
              <a:r>
                <a:rPr lang="en-CA" sz="1200" b="1" dirty="0" smtClean="0">
                  <a:latin typeface="Script MT Bold"/>
                  <a:sym typeface="Symbol"/>
                </a:rPr>
                <a:t></a:t>
              </a:r>
              <a:r>
                <a:rPr lang="en-CA" sz="1200" b="1" baseline="-25000" dirty="0" smtClean="0">
                  <a:latin typeface="Arial" panose="020B0604020202020204" pitchFamily="34" charset="0"/>
                  <a:cs typeface="Arial" panose="020B0604020202020204" pitchFamily="34" charset="0"/>
                  <a:sym typeface="Symbol"/>
                </a:rPr>
                <a:t>3</a:t>
              </a:r>
              <a:endParaRPr lang="en-CA" sz="1200" b="1" baseline="-25000" dirty="0">
                <a:latin typeface="Arial" panose="020B0604020202020204" pitchFamily="34" charset="0"/>
                <a:cs typeface="Arial" panose="020B0604020202020204" pitchFamily="34" charset="0"/>
              </a:endParaRPr>
            </a:p>
          </p:txBody>
        </p:sp>
        <p:sp>
          <p:nvSpPr>
            <p:cNvPr id="187" name="TextBox 186"/>
            <p:cNvSpPr txBox="1"/>
            <p:nvPr/>
          </p:nvSpPr>
          <p:spPr>
            <a:xfrm rot="16200000">
              <a:off x="3392349" y="2397379"/>
              <a:ext cx="853949" cy="298850"/>
            </a:xfrm>
            <a:prstGeom prst="rect">
              <a:avLst/>
            </a:prstGeom>
            <a:noFill/>
          </p:spPr>
          <p:txBody>
            <a:bodyPr wrap="square" rtlCol="0">
              <a:spAutoFit/>
            </a:bodyPr>
            <a:lstStyle/>
            <a:p>
              <a:pPr algn="ctr"/>
              <a:r>
                <a:rPr lang="en-CA" sz="1200" b="1" dirty="0" smtClean="0">
                  <a:sym typeface="Symbol"/>
                </a:rPr>
                <a:t></a:t>
              </a:r>
              <a:r>
                <a:rPr lang="en-CA" sz="1200" b="1" baseline="-25000" dirty="0" smtClean="0"/>
                <a:t>3 </a:t>
              </a:r>
              <a:r>
                <a:rPr lang="en-CA" sz="1200" b="1" dirty="0" smtClean="0"/>
                <a:t>= </a:t>
              </a:r>
              <a:r>
                <a:rPr lang="en-CA" sz="1200" b="1" dirty="0" smtClean="0">
                  <a:latin typeface="Baskerville Old Face" panose="02020602080505020303" pitchFamily="18" charset="0"/>
                </a:rPr>
                <a:t>B</a:t>
              </a:r>
              <a:r>
                <a:rPr lang="en-CA" sz="1200" b="1" baseline="-25000" dirty="0" smtClean="0"/>
                <a:t>3</a:t>
              </a:r>
              <a:r>
                <a:rPr lang="en-CA" sz="1200" b="1" dirty="0" smtClean="0">
                  <a:latin typeface="Baskerville Old Face" panose="02020602080505020303" pitchFamily="18" charset="0"/>
                </a:rPr>
                <a:t>/ I</a:t>
              </a:r>
              <a:r>
                <a:rPr lang="en-CA" sz="1200" b="1" baseline="-25000" dirty="0" smtClean="0"/>
                <a:t>2</a:t>
              </a:r>
              <a:endParaRPr lang="en-CA" sz="1200" b="1" dirty="0"/>
            </a:p>
          </p:txBody>
        </p:sp>
        <p:sp>
          <p:nvSpPr>
            <p:cNvPr id="188" name="Rectangle 187"/>
            <p:cNvSpPr/>
            <p:nvPr/>
          </p:nvSpPr>
          <p:spPr>
            <a:xfrm rot="16200000">
              <a:off x="3673982" y="3276065"/>
              <a:ext cx="936619" cy="3135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I</a:t>
              </a:r>
              <a:r>
                <a:rPr lang="en-CA" sz="1200" b="1" baseline="-25000" dirty="0" smtClean="0">
                  <a:solidFill>
                    <a:schemeClr val="tx1"/>
                  </a:solidFill>
                </a:rPr>
                <a:t>3</a:t>
              </a:r>
              <a:r>
                <a:rPr lang="en-CA" sz="1200" b="1" dirty="0" smtClean="0">
                  <a:solidFill>
                    <a:schemeClr val="tx1"/>
                  </a:solidFill>
                </a:rPr>
                <a:t> </a:t>
              </a:r>
              <a:endParaRPr lang="en-CA" sz="1200" b="1" dirty="0">
                <a:solidFill>
                  <a:schemeClr val="tx1"/>
                </a:solidFill>
              </a:endParaRPr>
            </a:p>
          </p:txBody>
        </p:sp>
        <p:sp>
          <p:nvSpPr>
            <p:cNvPr id="189" name="Rectangle 188"/>
            <p:cNvSpPr/>
            <p:nvPr/>
          </p:nvSpPr>
          <p:spPr>
            <a:xfrm rot="16200000">
              <a:off x="2997016" y="3268123"/>
              <a:ext cx="920737" cy="3135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B</a:t>
              </a:r>
              <a:r>
                <a:rPr lang="en-CA" sz="1200" b="1" baseline="-25000" dirty="0" smtClean="0">
                  <a:solidFill>
                    <a:schemeClr val="tx1"/>
                  </a:solidFill>
                </a:rPr>
                <a:t>3</a:t>
              </a:r>
              <a:r>
                <a:rPr lang="en-CA" sz="1200" b="1" dirty="0" smtClean="0">
                  <a:solidFill>
                    <a:schemeClr val="tx1"/>
                  </a:solidFill>
                </a:rPr>
                <a:t> </a:t>
              </a:r>
              <a:endParaRPr lang="en-CA" sz="1200" b="1" dirty="0">
                <a:solidFill>
                  <a:schemeClr val="tx1"/>
                </a:solidFill>
              </a:endParaRPr>
            </a:p>
          </p:txBody>
        </p:sp>
        <p:sp>
          <p:nvSpPr>
            <p:cNvPr id="190" name="Rectangle 189"/>
            <p:cNvSpPr/>
            <p:nvPr/>
          </p:nvSpPr>
          <p:spPr>
            <a:xfrm rot="16200000">
              <a:off x="3309581" y="3874471"/>
              <a:ext cx="293804" cy="3135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vert="horz" wrap="none" lIns="36000" rtlCol="0" anchor="ctr"/>
            <a:lstStyle/>
            <a:p>
              <a:pPr algn="ctr"/>
              <a:r>
                <a:rPr lang="en-CA" sz="1200" b="1" dirty="0" smtClean="0">
                  <a:solidFill>
                    <a:schemeClr val="tx1"/>
                  </a:solidFill>
                  <a:sym typeface="Symbol"/>
                </a:rPr>
                <a:t>     C</a:t>
              </a:r>
              <a:r>
                <a:rPr lang="en-CA" sz="1200" b="1" baseline="-25000" dirty="0" smtClean="0">
                  <a:solidFill>
                    <a:schemeClr val="tx1"/>
                  </a:solidFill>
                </a:rPr>
                <a:t>3</a:t>
              </a:r>
              <a:r>
                <a:rPr lang="en-CA" sz="1200" b="1" dirty="0" smtClean="0">
                  <a:solidFill>
                    <a:schemeClr val="tx1"/>
                  </a:solidFill>
                </a:rPr>
                <a:t> </a:t>
              </a:r>
              <a:endParaRPr lang="en-CA" sz="1200" b="1" dirty="0">
                <a:solidFill>
                  <a:schemeClr val="tx1"/>
                </a:solidFill>
              </a:endParaRPr>
            </a:p>
          </p:txBody>
        </p:sp>
        <p:cxnSp>
          <p:nvCxnSpPr>
            <p:cNvPr id="191" name="Straight Arrow Connector 190"/>
            <p:cNvCxnSpPr/>
            <p:nvPr/>
          </p:nvCxnSpPr>
          <p:spPr>
            <a:xfrm>
              <a:off x="3628815" y="2964529"/>
              <a:ext cx="36134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192" name="TextBox 191"/>
            <p:cNvSpPr txBox="1"/>
            <p:nvPr/>
          </p:nvSpPr>
          <p:spPr>
            <a:xfrm rot="16200000">
              <a:off x="3019235" y="2410523"/>
              <a:ext cx="880234" cy="298850"/>
            </a:xfrm>
            <a:prstGeom prst="rect">
              <a:avLst/>
            </a:prstGeom>
            <a:noFill/>
          </p:spPr>
          <p:txBody>
            <a:bodyPr wrap="square" rtlCol="0">
              <a:spAutoFit/>
            </a:bodyPr>
            <a:lstStyle/>
            <a:p>
              <a:pPr algn="ctr"/>
              <a:r>
                <a:rPr lang="en-CA" sz="1200" b="1" dirty="0" smtClean="0"/>
                <a:t>B</a:t>
              </a:r>
              <a:r>
                <a:rPr lang="en-CA" sz="1200" b="1" baseline="-25000" dirty="0" smtClean="0"/>
                <a:t>3 </a:t>
              </a:r>
              <a:r>
                <a:rPr lang="en-CA" sz="1200" b="1" dirty="0" smtClean="0"/>
                <a:t>= </a:t>
              </a:r>
              <a:r>
                <a:rPr lang="en-CA" sz="1200" b="1" dirty="0" smtClean="0">
                  <a:latin typeface="Baskerville Old Face" panose="02020602080505020303" pitchFamily="18" charset="0"/>
                </a:rPr>
                <a:t>I</a:t>
              </a:r>
              <a:r>
                <a:rPr lang="en-CA" sz="1200" b="1" baseline="-25000" dirty="0" smtClean="0"/>
                <a:t>2 </a:t>
              </a:r>
              <a:r>
                <a:rPr lang="en-CA" sz="1200" b="1" dirty="0" smtClean="0"/>
                <a:t>– </a:t>
              </a:r>
              <a:r>
                <a:rPr lang="en-CA" sz="1200" b="1" dirty="0" smtClean="0">
                  <a:sym typeface="Symbol"/>
                </a:rPr>
                <a:t>C</a:t>
              </a:r>
              <a:r>
                <a:rPr lang="en-CA" sz="1200" b="1" baseline="-25000" dirty="0" smtClean="0"/>
                <a:t>3</a:t>
              </a:r>
              <a:endParaRPr lang="en-CA" sz="1200" b="1" dirty="0"/>
            </a:p>
          </p:txBody>
        </p:sp>
        <p:sp>
          <p:nvSpPr>
            <p:cNvPr id="193" name="Freeform 192"/>
            <p:cNvSpPr/>
            <p:nvPr/>
          </p:nvSpPr>
          <p:spPr>
            <a:xfrm flipH="1">
              <a:off x="3543690" y="4090990"/>
              <a:ext cx="214138" cy="1507910"/>
            </a:xfrm>
            <a:custGeom>
              <a:avLst/>
              <a:gdLst>
                <a:gd name="connsiteX0" fmla="*/ 253913 w 253913"/>
                <a:gd name="connsiteY0" fmla="*/ 33214 h 1301032"/>
                <a:gd name="connsiteX1" fmla="*/ 18301 w 253913"/>
                <a:gd name="connsiteY1" fmla="*/ 162240 h 1301032"/>
                <a:gd name="connsiteX2" fmla="*/ 12691 w 253913"/>
                <a:gd name="connsiteY2" fmla="*/ 1301032 h 1301032"/>
                <a:gd name="connsiteX0" fmla="*/ 253913 w 253913"/>
                <a:gd name="connsiteY0" fmla="*/ 10259 h 1278077"/>
                <a:gd name="connsiteX1" fmla="*/ 18301 w 253913"/>
                <a:gd name="connsiteY1" fmla="*/ 262701 h 1278077"/>
                <a:gd name="connsiteX2" fmla="*/ 12691 w 253913"/>
                <a:gd name="connsiteY2" fmla="*/ 1278077 h 1278077"/>
                <a:gd name="connsiteX0" fmla="*/ 241222 w 241222"/>
                <a:gd name="connsiteY0" fmla="*/ 12013 h 1279831"/>
                <a:gd name="connsiteX1" fmla="*/ 5610 w 241222"/>
                <a:gd name="connsiteY1" fmla="*/ 264455 h 1279831"/>
                <a:gd name="connsiteX2" fmla="*/ 0 w 241222"/>
                <a:gd name="connsiteY2" fmla="*/ 1279831 h 1279831"/>
                <a:gd name="connsiteX0" fmla="*/ 241222 w 241222"/>
                <a:gd name="connsiteY0" fmla="*/ 106 h 1267924"/>
                <a:gd name="connsiteX1" fmla="*/ 5610 w 241222"/>
                <a:gd name="connsiteY1" fmla="*/ 252548 h 1267924"/>
                <a:gd name="connsiteX2" fmla="*/ 0 w 241222"/>
                <a:gd name="connsiteY2" fmla="*/ 1267924 h 1267924"/>
              </a:gdLst>
              <a:ahLst/>
              <a:cxnLst>
                <a:cxn ang="0">
                  <a:pos x="connsiteX0" y="connsiteY0"/>
                </a:cxn>
                <a:cxn ang="0">
                  <a:pos x="connsiteX1" y="connsiteY1"/>
                </a:cxn>
                <a:cxn ang="0">
                  <a:pos x="connsiteX2" y="connsiteY2"/>
                </a:cxn>
              </a:cxnLst>
              <a:rect l="l" t="t" r="r" b="b"/>
              <a:pathLst>
                <a:path w="241222" h="1267924">
                  <a:moveTo>
                    <a:pt x="241222" y="106"/>
                  </a:moveTo>
                  <a:cubicBezTo>
                    <a:pt x="81811" y="-1764"/>
                    <a:pt x="12155" y="18805"/>
                    <a:pt x="5610" y="252548"/>
                  </a:cubicBezTo>
                  <a:cubicBezTo>
                    <a:pt x="-935" y="486291"/>
                    <a:pt x="4675" y="1076255"/>
                    <a:pt x="0" y="1267924"/>
                  </a:cubicBezTo>
                </a:path>
              </a:pathLst>
            </a:custGeom>
            <a:noFill/>
            <a:ln w="38100">
              <a:solidFill>
                <a:srgbClr val="FF0000"/>
              </a:solidFill>
              <a:headEnd type="diamond" w="med" len="sm"/>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 name="TextBox 193"/>
            <p:cNvSpPr txBox="1"/>
            <p:nvPr/>
          </p:nvSpPr>
          <p:spPr>
            <a:xfrm rot="16200000">
              <a:off x="4707938" y="2375511"/>
              <a:ext cx="880234" cy="298850"/>
            </a:xfrm>
            <a:prstGeom prst="rect">
              <a:avLst/>
            </a:prstGeom>
            <a:noFill/>
          </p:spPr>
          <p:txBody>
            <a:bodyPr wrap="square" rtlCol="0">
              <a:spAutoFit/>
            </a:bodyPr>
            <a:lstStyle/>
            <a:p>
              <a:pPr algn="ctr"/>
              <a:r>
                <a:rPr lang="en-CA" sz="1200" b="1" dirty="0" smtClean="0"/>
                <a:t>I</a:t>
              </a:r>
              <a:r>
                <a:rPr lang="en-CA" sz="1200" b="1" baseline="-25000" dirty="0" smtClean="0"/>
                <a:t>4 </a:t>
              </a:r>
              <a:r>
                <a:rPr lang="en-CA" sz="1200" b="1" dirty="0" smtClean="0"/>
                <a:t>= </a:t>
              </a:r>
              <a:r>
                <a:rPr lang="en-CA" sz="1200" b="1" dirty="0" smtClean="0">
                  <a:latin typeface="Baskerville Old Face" panose="02020602080505020303" pitchFamily="18" charset="0"/>
                </a:rPr>
                <a:t>B</a:t>
              </a:r>
              <a:r>
                <a:rPr lang="en-CA" sz="1200" b="1" baseline="-25000" dirty="0" smtClean="0"/>
                <a:t>4</a:t>
              </a:r>
              <a:endParaRPr lang="en-CA" sz="1200" b="1" dirty="0"/>
            </a:p>
          </p:txBody>
        </p:sp>
        <p:cxnSp>
          <p:nvCxnSpPr>
            <p:cNvPr id="195" name="Straight Connector 194"/>
            <p:cNvCxnSpPr/>
            <p:nvPr/>
          </p:nvCxnSpPr>
          <p:spPr>
            <a:xfrm flipH="1">
              <a:off x="4299706" y="5035929"/>
              <a:ext cx="5738" cy="692096"/>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nvGrpSpPr>
            <p:cNvPr id="196" name="Group 195"/>
            <p:cNvGrpSpPr/>
            <p:nvPr/>
          </p:nvGrpSpPr>
          <p:grpSpPr>
            <a:xfrm>
              <a:off x="4611345" y="3669688"/>
              <a:ext cx="689617" cy="2485854"/>
              <a:chOff x="1576476" y="3687344"/>
              <a:chExt cx="954663" cy="2485854"/>
            </a:xfrm>
          </p:grpSpPr>
          <p:sp>
            <p:nvSpPr>
              <p:cNvPr id="197" name="Right Brace 196"/>
              <p:cNvSpPr/>
              <p:nvPr/>
            </p:nvSpPr>
            <p:spPr>
              <a:xfrm rot="5400000">
                <a:off x="1960080" y="5360189"/>
                <a:ext cx="173309" cy="940516"/>
              </a:xfrm>
              <a:prstGeom prst="rightBrace">
                <a:avLst>
                  <a:gd name="adj1" fmla="val 7515"/>
                  <a:gd name="adj2" fmla="val 48759"/>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198" name="TextBox 197"/>
              <p:cNvSpPr txBox="1"/>
              <p:nvPr/>
            </p:nvSpPr>
            <p:spPr>
              <a:xfrm>
                <a:off x="1773062" y="5803866"/>
                <a:ext cx="546402" cy="369332"/>
              </a:xfrm>
              <a:prstGeom prst="rect">
                <a:avLst/>
              </a:prstGeom>
              <a:noFill/>
            </p:spPr>
            <p:txBody>
              <a:bodyPr wrap="square" rtlCol="0">
                <a:spAutoFit/>
              </a:bodyPr>
              <a:lstStyle/>
              <a:p>
                <a:r>
                  <a:rPr lang="en-CA" b="1" dirty="0" smtClean="0">
                    <a:latin typeface="Arial" panose="020B0604020202020204" pitchFamily="34" charset="0"/>
                    <a:cs typeface="Arial" panose="020B0604020202020204" pitchFamily="34" charset="0"/>
                  </a:rPr>
                  <a:t>t</a:t>
                </a:r>
                <a:r>
                  <a:rPr lang="en-CA" b="1" baseline="-25000" dirty="0" smtClean="0">
                    <a:latin typeface="Arial" panose="020B0604020202020204" pitchFamily="34" charset="0"/>
                    <a:cs typeface="Arial" panose="020B0604020202020204" pitchFamily="34" charset="0"/>
                  </a:rPr>
                  <a:t>4</a:t>
                </a:r>
                <a:r>
                  <a:rPr lang="en-CA" b="1" dirty="0" smtClean="0">
                    <a:latin typeface="Arial" panose="020B0604020202020204" pitchFamily="34" charset="0"/>
                    <a:cs typeface="Arial" panose="020B0604020202020204" pitchFamily="34" charset="0"/>
                  </a:rPr>
                  <a:t> </a:t>
                </a:r>
                <a:endParaRPr lang="en-CA" b="1" dirty="0">
                  <a:latin typeface="Arial" panose="020B0604020202020204" pitchFamily="34" charset="0"/>
                  <a:cs typeface="Arial" panose="020B0604020202020204" pitchFamily="34" charset="0"/>
                </a:endParaRPr>
              </a:p>
            </p:txBody>
          </p:sp>
          <p:cxnSp>
            <p:nvCxnSpPr>
              <p:cNvPr id="199" name="Straight Connector 198"/>
              <p:cNvCxnSpPr>
                <a:endCxn id="197" idx="2"/>
              </p:cNvCxnSpPr>
              <p:nvPr/>
            </p:nvCxnSpPr>
            <p:spPr>
              <a:xfrm flipH="1">
                <a:off x="1576476" y="3936461"/>
                <a:ext cx="17981" cy="1807331"/>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00" name="Straight Connector 199"/>
              <p:cNvCxnSpPr>
                <a:endCxn id="197" idx="0"/>
              </p:cNvCxnSpPr>
              <p:nvPr/>
            </p:nvCxnSpPr>
            <p:spPr>
              <a:xfrm flipH="1">
                <a:off x="2516992" y="3687344"/>
                <a:ext cx="14147" cy="2056448"/>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sp>
          <p:nvSpPr>
            <p:cNvPr id="201" name="Rectangle 200"/>
            <p:cNvSpPr/>
            <p:nvPr/>
          </p:nvSpPr>
          <p:spPr>
            <a:xfrm flipH="1">
              <a:off x="4621060" y="2964529"/>
              <a:ext cx="351814" cy="687195"/>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02" name="Isosceles Triangle 201"/>
            <p:cNvSpPr/>
            <p:nvPr/>
          </p:nvSpPr>
          <p:spPr>
            <a:xfrm flipH="1" flipV="1">
              <a:off x="4628158" y="3652379"/>
              <a:ext cx="357519" cy="252138"/>
            </a:xfrm>
            <a:prstGeom prst="triangle">
              <a:avLst>
                <a:gd name="adj" fmla="val 10000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203" name="Straight Arrow Connector 202"/>
            <p:cNvCxnSpPr/>
            <p:nvPr/>
          </p:nvCxnSpPr>
          <p:spPr>
            <a:xfrm flipV="1">
              <a:off x="4610625" y="3669687"/>
              <a:ext cx="340418" cy="24529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204" name="TextBox 203"/>
            <p:cNvSpPr txBox="1"/>
            <p:nvPr/>
          </p:nvSpPr>
          <p:spPr>
            <a:xfrm>
              <a:off x="4590414" y="3320657"/>
              <a:ext cx="448853" cy="276999"/>
            </a:xfrm>
            <a:prstGeom prst="rect">
              <a:avLst/>
            </a:prstGeom>
            <a:noFill/>
          </p:spPr>
          <p:txBody>
            <a:bodyPr wrap="square" rtlCol="0">
              <a:spAutoFit/>
            </a:bodyPr>
            <a:lstStyle/>
            <a:p>
              <a:r>
                <a:rPr lang="en-CA" sz="1200" b="1" dirty="0" smtClean="0">
                  <a:latin typeface="Script MT Bold"/>
                  <a:sym typeface="Symbol"/>
                </a:rPr>
                <a:t></a:t>
              </a:r>
              <a:r>
                <a:rPr lang="en-CA" sz="1200" b="1" baseline="-25000" dirty="0" smtClean="0">
                  <a:latin typeface="Arial" panose="020B0604020202020204" pitchFamily="34" charset="0"/>
                  <a:cs typeface="Arial" panose="020B0604020202020204" pitchFamily="34" charset="0"/>
                  <a:sym typeface="Symbol"/>
                </a:rPr>
                <a:t>4</a:t>
              </a:r>
              <a:endParaRPr lang="en-CA" sz="1200" b="1" baseline="-25000" dirty="0">
                <a:latin typeface="Arial" panose="020B0604020202020204" pitchFamily="34" charset="0"/>
                <a:cs typeface="Arial" panose="020B0604020202020204" pitchFamily="34" charset="0"/>
              </a:endParaRPr>
            </a:p>
          </p:txBody>
        </p:sp>
        <p:sp>
          <p:nvSpPr>
            <p:cNvPr id="205" name="TextBox 204"/>
            <p:cNvSpPr txBox="1"/>
            <p:nvPr/>
          </p:nvSpPr>
          <p:spPr>
            <a:xfrm rot="16200000">
              <a:off x="4387867" y="2389438"/>
              <a:ext cx="853949" cy="298850"/>
            </a:xfrm>
            <a:prstGeom prst="rect">
              <a:avLst/>
            </a:prstGeom>
            <a:noFill/>
          </p:spPr>
          <p:txBody>
            <a:bodyPr wrap="square" rtlCol="0">
              <a:spAutoFit/>
            </a:bodyPr>
            <a:lstStyle/>
            <a:p>
              <a:pPr algn="ctr"/>
              <a:r>
                <a:rPr lang="en-CA" sz="1200" b="1" dirty="0" smtClean="0">
                  <a:sym typeface="Symbol"/>
                </a:rPr>
                <a:t></a:t>
              </a:r>
              <a:r>
                <a:rPr lang="en-CA" sz="1200" b="1" baseline="-25000" dirty="0" smtClean="0"/>
                <a:t>4 </a:t>
              </a:r>
              <a:r>
                <a:rPr lang="en-CA" sz="1200" b="1" dirty="0" smtClean="0"/>
                <a:t>= </a:t>
              </a:r>
              <a:r>
                <a:rPr lang="en-CA" sz="1200" b="1" dirty="0" smtClean="0">
                  <a:latin typeface="Baskerville Old Face" panose="02020602080505020303" pitchFamily="18" charset="0"/>
                </a:rPr>
                <a:t>B</a:t>
              </a:r>
              <a:r>
                <a:rPr lang="en-CA" sz="1200" b="1" baseline="-25000" dirty="0" smtClean="0"/>
                <a:t>4</a:t>
              </a:r>
              <a:r>
                <a:rPr lang="en-CA" sz="1200" b="1" dirty="0" smtClean="0">
                  <a:latin typeface="Baskerville Old Face" panose="02020602080505020303" pitchFamily="18" charset="0"/>
                </a:rPr>
                <a:t>/ I</a:t>
              </a:r>
              <a:r>
                <a:rPr lang="en-CA" sz="1200" b="1" baseline="-25000" dirty="0" smtClean="0"/>
                <a:t>3</a:t>
              </a:r>
              <a:endParaRPr lang="en-CA" sz="1200" b="1" dirty="0"/>
            </a:p>
          </p:txBody>
        </p:sp>
        <p:sp>
          <p:nvSpPr>
            <p:cNvPr id="206" name="Rectangle 205"/>
            <p:cNvSpPr/>
            <p:nvPr/>
          </p:nvSpPr>
          <p:spPr>
            <a:xfrm rot="16200000">
              <a:off x="4785231" y="3160334"/>
              <a:ext cx="705157" cy="3135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I</a:t>
              </a:r>
              <a:r>
                <a:rPr lang="en-CA" sz="1200" b="1" baseline="-25000" dirty="0" smtClean="0">
                  <a:solidFill>
                    <a:schemeClr val="tx1"/>
                  </a:solidFill>
                </a:rPr>
                <a:t>4</a:t>
              </a:r>
              <a:r>
                <a:rPr lang="en-CA" sz="1200" b="1" dirty="0" smtClean="0">
                  <a:solidFill>
                    <a:schemeClr val="tx1"/>
                  </a:solidFill>
                </a:rPr>
                <a:t> </a:t>
              </a:r>
              <a:endParaRPr lang="en-CA" sz="1200" b="1" dirty="0">
                <a:solidFill>
                  <a:schemeClr val="tx1"/>
                </a:solidFill>
              </a:endParaRPr>
            </a:p>
          </p:txBody>
        </p:sp>
        <p:sp>
          <p:nvSpPr>
            <p:cNvPr id="207" name="Rectangle 206"/>
            <p:cNvSpPr/>
            <p:nvPr/>
          </p:nvSpPr>
          <p:spPr>
            <a:xfrm rot="16200000">
              <a:off x="4103603" y="3160333"/>
              <a:ext cx="705157" cy="3135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B</a:t>
              </a:r>
              <a:r>
                <a:rPr lang="en-CA" sz="1200" b="1" baseline="-25000" dirty="0" smtClean="0">
                  <a:solidFill>
                    <a:schemeClr val="tx1"/>
                  </a:solidFill>
                </a:rPr>
                <a:t>4</a:t>
              </a:r>
              <a:r>
                <a:rPr lang="en-CA" sz="1200" b="1" dirty="0" smtClean="0">
                  <a:solidFill>
                    <a:schemeClr val="tx1"/>
                  </a:solidFill>
                </a:rPr>
                <a:t> </a:t>
              </a:r>
              <a:endParaRPr lang="en-CA" sz="1200" b="1" dirty="0">
                <a:solidFill>
                  <a:schemeClr val="tx1"/>
                </a:solidFill>
              </a:endParaRPr>
            </a:p>
          </p:txBody>
        </p:sp>
        <p:sp>
          <p:nvSpPr>
            <p:cNvPr id="208" name="Rectangle 207"/>
            <p:cNvSpPr/>
            <p:nvPr/>
          </p:nvSpPr>
          <p:spPr>
            <a:xfrm rot="16200000">
              <a:off x="4330684" y="3621345"/>
              <a:ext cx="252792" cy="3135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vert="horz" wrap="none" lIns="36000" rtlCol="0" anchor="ctr"/>
            <a:lstStyle/>
            <a:p>
              <a:pPr algn="ctr"/>
              <a:r>
                <a:rPr lang="en-CA" sz="1200" b="1" dirty="0" smtClean="0">
                  <a:solidFill>
                    <a:schemeClr val="tx1"/>
                  </a:solidFill>
                  <a:sym typeface="Symbol"/>
                </a:rPr>
                <a:t>    C</a:t>
              </a:r>
              <a:r>
                <a:rPr lang="en-CA" sz="1200" b="1" baseline="-25000" dirty="0" smtClean="0">
                  <a:solidFill>
                    <a:schemeClr val="tx1"/>
                  </a:solidFill>
                </a:rPr>
                <a:t>4</a:t>
              </a:r>
              <a:r>
                <a:rPr lang="en-CA" sz="1200" b="1" dirty="0" smtClean="0">
                  <a:solidFill>
                    <a:schemeClr val="tx1"/>
                  </a:solidFill>
                </a:rPr>
                <a:t> </a:t>
              </a:r>
              <a:endParaRPr lang="en-CA" sz="1200" b="1" dirty="0">
                <a:solidFill>
                  <a:schemeClr val="tx1"/>
                </a:solidFill>
              </a:endParaRPr>
            </a:p>
          </p:txBody>
        </p:sp>
        <p:cxnSp>
          <p:nvCxnSpPr>
            <p:cNvPr id="209" name="Straight Arrow Connector 208"/>
            <p:cNvCxnSpPr/>
            <p:nvPr/>
          </p:nvCxnSpPr>
          <p:spPr>
            <a:xfrm>
              <a:off x="4624333" y="2964529"/>
              <a:ext cx="36134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210" name="TextBox 209"/>
            <p:cNvSpPr txBox="1"/>
            <p:nvPr/>
          </p:nvSpPr>
          <p:spPr>
            <a:xfrm rot="16200000">
              <a:off x="4014753" y="2402582"/>
              <a:ext cx="880234" cy="298850"/>
            </a:xfrm>
            <a:prstGeom prst="rect">
              <a:avLst/>
            </a:prstGeom>
            <a:noFill/>
          </p:spPr>
          <p:txBody>
            <a:bodyPr wrap="square" rtlCol="0">
              <a:spAutoFit/>
            </a:bodyPr>
            <a:lstStyle/>
            <a:p>
              <a:pPr algn="ctr"/>
              <a:r>
                <a:rPr lang="en-CA" sz="1200" b="1" dirty="0" smtClean="0"/>
                <a:t>B</a:t>
              </a:r>
              <a:r>
                <a:rPr lang="en-CA" sz="1200" b="1" baseline="-25000" dirty="0" smtClean="0"/>
                <a:t>4 </a:t>
              </a:r>
              <a:r>
                <a:rPr lang="en-CA" sz="1200" b="1" dirty="0" smtClean="0"/>
                <a:t>= </a:t>
              </a:r>
              <a:r>
                <a:rPr lang="en-CA" sz="1200" b="1" dirty="0" smtClean="0">
                  <a:latin typeface="Baskerville Old Face" panose="02020602080505020303" pitchFamily="18" charset="0"/>
                </a:rPr>
                <a:t>I</a:t>
              </a:r>
              <a:r>
                <a:rPr lang="en-CA" sz="1200" b="1" baseline="-25000" dirty="0" smtClean="0"/>
                <a:t>3 </a:t>
              </a:r>
              <a:r>
                <a:rPr lang="en-CA" sz="1200" b="1" dirty="0" smtClean="0"/>
                <a:t>– </a:t>
              </a:r>
              <a:r>
                <a:rPr lang="en-CA" sz="1200" b="1" dirty="0" smtClean="0">
                  <a:sym typeface="Symbol"/>
                </a:rPr>
                <a:t>C</a:t>
              </a:r>
              <a:r>
                <a:rPr lang="en-CA" sz="1200" b="1" baseline="-25000" dirty="0" smtClean="0"/>
                <a:t>4</a:t>
              </a:r>
              <a:endParaRPr lang="en-CA" sz="1200" b="1" dirty="0"/>
            </a:p>
          </p:txBody>
        </p:sp>
        <p:sp>
          <p:nvSpPr>
            <p:cNvPr id="211" name="Freeform 210"/>
            <p:cNvSpPr/>
            <p:nvPr/>
          </p:nvSpPr>
          <p:spPr>
            <a:xfrm flipH="1">
              <a:off x="4550775" y="3843338"/>
              <a:ext cx="202572" cy="1747621"/>
            </a:xfrm>
            <a:custGeom>
              <a:avLst/>
              <a:gdLst>
                <a:gd name="connsiteX0" fmla="*/ 253913 w 253913"/>
                <a:gd name="connsiteY0" fmla="*/ 33214 h 1301032"/>
                <a:gd name="connsiteX1" fmla="*/ 18301 w 253913"/>
                <a:gd name="connsiteY1" fmla="*/ 162240 h 1301032"/>
                <a:gd name="connsiteX2" fmla="*/ 12691 w 253913"/>
                <a:gd name="connsiteY2" fmla="*/ 1301032 h 1301032"/>
                <a:gd name="connsiteX0" fmla="*/ 253913 w 253913"/>
                <a:gd name="connsiteY0" fmla="*/ 10259 h 1278077"/>
                <a:gd name="connsiteX1" fmla="*/ 18301 w 253913"/>
                <a:gd name="connsiteY1" fmla="*/ 262701 h 1278077"/>
                <a:gd name="connsiteX2" fmla="*/ 12691 w 253913"/>
                <a:gd name="connsiteY2" fmla="*/ 1278077 h 1278077"/>
                <a:gd name="connsiteX0" fmla="*/ 241222 w 241222"/>
                <a:gd name="connsiteY0" fmla="*/ 12013 h 1279831"/>
                <a:gd name="connsiteX1" fmla="*/ 5610 w 241222"/>
                <a:gd name="connsiteY1" fmla="*/ 264455 h 1279831"/>
                <a:gd name="connsiteX2" fmla="*/ 0 w 241222"/>
                <a:gd name="connsiteY2" fmla="*/ 1279831 h 1279831"/>
                <a:gd name="connsiteX0" fmla="*/ 241222 w 241222"/>
                <a:gd name="connsiteY0" fmla="*/ 106 h 1267924"/>
                <a:gd name="connsiteX1" fmla="*/ 5610 w 241222"/>
                <a:gd name="connsiteY1" fmla="*/ 252548 h 1267924"/>
                <a:gd name="connsiteX2" fmla="*/ 0 w 241222"/>
                <a:gd name="connsiteY2" fmla="*/ 1267924 h 1267924"/>
              </a:gdLst>
              <a:ahLst/>
              <a:cxnLst>
                <a:cxn ang="0">
                  <a:pos x="connsiteX0" y="connsiteY0"/>
                </a:cxn>
                <a:cxn ang="0">
                  <a:pos x="connsiteX1" y="connsiteY1"/>
                </a:cxn>
                <a:cxn ang="0">
                  <a:pos x="connsiteX2" y="connsiteY2"/>
                </a:cxn>
              </a:cxnLst>
              <a:rect l="l" t="t" r="r" b="b"/>
              <a:pathLst>
                <a:path w="241222" h="1267924">
                  <a:moveTo>
                    <a:pt x="241222" y="106"/>
                  </a:moveTo>
                  <a:cubicBezTo>
                    <a:pt x="81811" y="-1764"/>
                    <a:pt x="12155" y="18805"/>
                    <a:pt x="5610" y="252548"/>
                  </a:cubicBezTo>
                  <a:cubicBezTo>
                    <a:pt x="-935" y="486291"/>
                    <a:pt x="4675" y="1076255"/>
                    <a:pt x="0" y="1267924"/>
                  </a:cubicBezTo>
                </a:path>
              </a:pathLst>
            </a:custGeom>
            <a:noFill/>
            <a:ln w="38100">
              <a:solidFill>
                <a:srgbClr val="FF0000"/>
              </a:solidFill>
              <a:headEnd type="diamond" w="med" len="sm"/>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2" name="TextBox 211"/>
            <p:cNvSpPr txBox="1"/>
            <p:nvPr/>
          </p:nvSpPr>
          <p:spPr>
            <a:xfrm rot="16200000">
              <a:off x="5703456" y="2367570"/>
              <a:ext cx="880234" cy="298850"/>
            </a:xfrm>
            <a:prstGeom prst="rect">
              <a:avLst/>
            </a:prstGeom>
            <a:noFill/>
          </p:spPr>
          <p:txBody>
            <a:bodyPr wrap="square" rtlCol="0">
              <a:spAutoFit/>
            </a:bodyPr>
            <a:lstStyle/>
            <a:p>
              <a:pPr algn="ctr"/>
              <a:r>
                <a:rPr lang="en-CA" sz="1200" b="1" dirty="0" smtClean="0"/>
                <a:t>I</a:t>
              </a:r>
              <a:r>
                <a:rPr lang="en-CA" sz="1200" b="1" baseline="-25000" dirty="0" smtClean="0"/>
                <a:t>5 </a:t>
              </a:r>
              <a:r>
                <a:rPr lang="en-CA" sz="1200" b="1" dirty="0" smtClean="0"/>
                <a:t>= </a:t>
              </a:r>
              <a:r>
                <a:rPr lang="en-CA" sz="1200" b="1" dirty="0" smtClean="0">
                  <a:latin typeface="Baskerville Old Face" panose="02020602080505020303" pitchFamily="18" charset="0"/>
                </a:rPr>
                <a:t>B</a:t>
              </a:r>
              <a:r>
                <a:rPr lang="en-CA" sz="1200" b="1" baseline="-25000" dirty="0" smtClean="0"/>
                <a:t>5</a:t>
              </a:r>
              <a:endParaRPr lang="en-CA" sz="1200" b="1" dirty="0"/>
            </a:p>
          </p:txBody>
        </p:sp>
        <p:cxnSp>
          <p:nvCxnSpPr>
            <p:cNvPr id="213" name="Straight Connector 212"/>
            <p:cNvCxnSpPr/>
            <p:nvPr/>
          </p:nvCxnSpPr>
          <p:spPr>
            <a:xfrm flipH="1">
              <a:off x="5295223" y="5027988"/>
              <a:ext cx="5738" cy="692096"/>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nvGrpSpPr>
            <p:cNvPr id="214" name="Group 213"/>
            <p:cNvGrpSpPr/>
            <p:nvPr/>
          </p:nvGrpSpPr>
          <p:grpSpPr>
            <a:xfrm>
              <a:off x="5606862" y="3392688"/>
              <a:ext cx="689617" cy="2754913"/>
              <a:chOff x="1576476" y="3418285"/>
              <a:chExt cx="954663" cy="2754913"/>
            </a:xfrm>
          </p:grpSpPr>
          <p:sp>
            <p:nvSpPr>
              <p:cNvPr id="215" name="Right Brace 214"/>
              <p:cNvSpPr/>
              <p:nvPr/>
            </p:nvSpPr>
            <p:spPr>
              <a:xfrm rot="5400000">
                <a:off x="1960080" y="5360189"/>
                <a:ext cx="173309" cy="940516"/>
              </a:xfrm>
              <a:prstGeom prst="rightBrace">
                <a:avLst>
                  <a:gd name="adj1" fmla="val 7515"/>
                  <a:gd name="adj2" fmla="val 48759"/>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216" name="TextBox 215"/>
              <p:cNvSpPr txBox="1"/>
              <p:nvPr/>
            </p:nvSpPr>
            <p:spPr>
              <a:xfrm>
                <a:off x="1773062" y="5803866"/>
                <a:ext cx="546402" cy="369332"/>
              </a:xfrm>
              <a:prstGeom prst="rect">
                <a:avLst/>
              </a:prstGeom>
              <a:noFill/>
            </p:spPr>
            <p:txBody>
              <a:bodyPr wrap="square" rtlCol="0">
                <a:spAutoFit/>
              </a:bodyPr>
              <a:lstStyle/>
              <a:p>
                <a:r>
                  <a:rPr lang="en-CA" b="1" dirty="0" smtClean="0">
                    <a:latin typeface="Arial" panose="020B0604020202020204" pitchFamily="34" charset="0"/>
                    <a:cs typeface="Arial" panose="020B0604020202020204" pitchFamily="34" charset="0"/>
                  </a:rPr>
                  <a:t>t</a:t>
                </a:r>
                <a:r>
                  <a:rPr lang="en-CA" b="1" baseline="-25000" dirty="0" smtClean="0">
                    <a:latin typeface="Arial" panose="020B0604020202020204" pitchFamily="34" charset="0"/>
                    <a:cs typeface="Arial" panose="020B0604020202020204" pitchFamily="34" charset="0"/>
                  </a:rPr>
                  <a:t>5</a:t>
                </a:r>
                <a:r>
                  <a:rPr lang="en-CA" b="1" dirty="0" smtClean="0">
                    <a:latin typeface="Arial" panose="020B0604020202020204" pitchFamily="34" charset="0"/>
                    <a:cs typeface="Arial" panose="020B0604020202020204" pitchFamily="34" charset="0"/>
                  </a:rPr>
                  <a:t> </a:t>
                </a:r>
                <a:endParaRPr lang="en-CA" b="1" dirty="0">
                  <a:latin typeface="Arial" panose="020B0604020202020204" pitchFamily="34" charset="0"/>
                  <a:cs typeface="Arial" panose="020B0604020202020204" pitchFamily="34" charset="0"/>
                </a:endParaRPr>
              </a:p>
            </p:txBody>
          </p:sp>
          <p:cxnSp>
            <p:nvCxnSpPr>
              <p:cNvPr id="217" name="Straight Connector 216"/>
              <p:cNvCxnSpPr>
                <a:endCxn id="215" idx="2"/>
              </p:cNvCxnSpPr>
              <p:nvPr/>
            </p:nvCxnSpPr>
            <p:spPr>
              <a:xfrm flipH="1">
                <a:off x="1576476" y="3698342"/>
                <a:ext cx="2658" cy="204545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a:endCxn id="215" idx="0"/>
              </p:cNvCxnSpPr>
              <p:nvPr/>
            </p:nvCxnSpPr>
            <p:spPr>
              <a:xfrm flipH="1">
                <a:off x="2516992" y="3418285"/>
                <a:ext cx="14147" cy="2325507"/>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sp>
          <p:nvSpPr>
            <p:cNvPr id="219" name="Rectangle 218"/>
            <p:cNvSpPr/>
            <p:nvPr/>
          </p:nvSpPr>
          <p:spPr>
            <a:xfrm flipH="1">
              <a:off x="5616578" y="2964529"/>
              <a:ext cx="351814" cy="468311"/>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20" name="Isosceles Triangle 219"/>
            <p:cNvSpPr/>
            <p:nvPr/>
          </p:nvSpPr>
          <p:spPr>
            <a:xfrm flipH="1" flipV="1">
              <a:off x="5619851" y="3392688"/>
              <a:ext cx="357519" cy="276999"/>
            </a:xfrm>
            <a:prstGeom prst="triangle">
              <a:avLst>
                <a:gd name="adj" fmla="val 10000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221" name="Straight Arrow Connector 220"/>
            <p:cNvCxnSpPr/>
            <p:nvPr/>
          </p:nvCxnSpPr>
          <p:spPr>
            <a:xfrm flipV="1">
              <a:off x="5630831" y="3378399"/>
              <a:ext cx="350363" cy="294346"/>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222" name="TextBox 221"/>
            <p:cNvSpPr txBox="1"/>
            <p:nvPr/>
          </p:nvSpPr>
          <p:spPr>
            <a:xfrm>
              <a:off x="5576952" y="3060185"/>
              <a:ext cx="448853" cy="276999"/>
            </a:xfrm>
            <a:prstGeom prst="rect">
              <a:avLst/>
            </a:prstGeom>
            <a:noFill/>
          </p:spPr>
          <p:txBody>
            <a:bodyPr wrap="square" rtlCol="0">
              <a:spAutoFit/>
            </a:bodyPr>
            <a:lstStyle/>
            <a:p>
              <a:r>
                <a:rPr lang="en-CA" sz="1200" b="1" dirty="0" smtClean="0">
                  <a:latin typeface="Script MT Bold"/>
                  <a:sym typeface="Symbol"/>
                </a:rPr>
                <a:t></a:t>
              </a:r>
              <a:r>
                <a:rPr lang="en-CA" sz="1200" b="1" baseline="-25000" dirty="0" smtClean="0">
                  <a:latin typeface="Arial" panose="020B0604020202020204" pitchFamily="34" charset="0"/>
                  <a:cs typeface="Arial" panose="020B0604020202020204" pitchFamily="34" charset="0"/>
                  <a:sym typeface="Symbol"/>
                </a:rPr>
                <a:t>5</a:t>
              </a:r>
              <a:endParaRPr lang="en-CA" sz="1200" b="1" baseline="-25000" dirty="0">
                <a:latin typeface="Arial" panose="020B0604020202020204" pitchFamily="34" charset="0"/>
                <a:cs typeface="Arial" panose="020B0604020202020204" pitchFamily="34" charset="0"/>
              </a:endParaRPr>
            </a:p>
          </p:txBody>
        </p:sp>
        <p:sp>
          <p:nvSpPr>
            <p:cNvPr id="223" name="TextBox 222"/>
            <p:cNvSpPr txBox="1"/>
            <p:nvPr/>
          </p:nvSpPr>
          <p:spPr>
            <a:xfrm rot="16200000">
              <a:off x="5383384" y="2381497"/>
              <a:ext cx="853949" cy="298850"/>
            </a:xfrm>
            <a:prstGeom prst="rect">
              <a:avLst/>
            </a:prstGeom>
            <a:noFill/>
          </p:spPr>
          <p:txBody>
            <a:bodyPr wrap="square" rtlCol="0">
              <a:spAutoFit/>
            </a:bodyPr>
            <a:lstStyle/>
            <a:p>
              <a:pPr algn="ctr"/>
              <a:r>
                <a:rPr lang="en-CA" sz="1200" b="1" dirty="0" smtClean="0">
                  <a:sym typeface="Symbol"/>
                </a:rPr>
                <a:t></a:t>
              </a:r>
              <a:r>
                <a:rPr lang="en-CA" sz="1200" b="1" baseline="-25000" dirty="0" smtClean="0"/>
                <a:t>5 </a:t>
              </a:r>
              <a:r>
                <a:rPr lang="en-CA" sz="1200" b="1" dirty="0" smtClean="0"/>
                <a:t>= </a:t>
              </a:r>
              <a:r>
                <a:rPr lang="en-CA" sz="1200" b="1" dirty="0" smtClean="0">
                  <a:latin typeface="Baskerville Old Face" panose="02020602080505020303" pitchFamily="18" charset="0"/>
                </a:rPr>
                <a:t>B</a:t>
              </a:r>
              <a:r>
                <a:rPr lang="en-CA" sz="1200" b="1" baseline="-25000" dirty="0" smtClean="0"/>
                <a:t>5</a:t>
              </a:r>
              <a:r>
                <a:rPr lang="en-CA" sz="1200" b="1" dirty="0" smtClean="0">
                  <a:latin typeface="Baskerville Old Face" panose="02020602080505020303" pitchFamily="18" charset="0"/>
                </a:rPr>
                <a:t>/ I</a:t>
              </a:r>
              <a:r>
                <a:rPr lang="en-CA" sz="1200" b="1" baseline="-25000" dirty="0" smtClean="0"/>
                <a:t>4</a:t>
              </a:r>
              <a:endParaRPr lang="en-CA" sz="1200" b="1" dirty="0"/>
            </a:p>
          </p:txBody>
        </p:sp>
        <p:sp>
          <p:nvSpPr>
            <p:cNvPr id="224" name="Rectangle 223"/>
            <p:cNvSpPr/>
            <p:nvPr/>
          </p:nvSpPr>
          <p:spPr>
            <a:xfrm rot="16200000">
              <a:off x="5919249" y="3021834"/>
              <a:ext cx="428158" cy="3135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I</a:t>
              </a:r>
              <a:r>
                <a:rPr lang="en-CA" sz="1200" b="1" baseline="-25000" dirty="0" smtClean="0">
                  <a:solidFill>
                    <a:schemeClr val="tx1"/>
                  </a:solidFill>
                </a:rPr>
                <a:t>5</a:t>
              </a:r>
              <a:r>
                <a:rPr lang="en-CA" sz="1200" b="1" dirty="0" smtClean="0">
                  <a:solidFill>
                    <a:schemeClr val="tx1"/>
                  </a:solidFill>
                </a:rPr>
                <a:t> </a:t>
              </a:r>
              <a:endParaRPr lang="en-CA" sz="1200" b="1" dirty="0">
                <a:solidFill>
                  <a:schemeClr val="tx1"/>
                </a:solidFill>
              </a:endParaRPr>
            </a:p>
          </p:txBody>
        </p:sp>
        <p:sp>
          <p:nvSpPr>
            <p:cNvPr id="225" name="Rectangle 224"/>
            <p:cNvSpPr/>
            <p:nvPr/>
          </p:nvSpPr>
          <p:spPr>
            <a:xfrm rot="16200000">
              <a:off x="5217544" y="3041910"/>
              <a:ext cx="468310" cy="3135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200" b="1" dirty="0" smtClean="0">
                  <a:solidFill>
                    <a:schemeClr val="tx1"/>
                  </a:solidFill>
                  <a:sym typeface="Symbol"/>
                </a:rPr>
                <a:t>B</a:t>
              </a:r>
              <a:r>
                <a:rPr lang="en-CA" sz="1200" b="1" baseline="-25000" dirty="0" smtClean="0">
                  <a:solidFill>
                    <a:schemeClr val="tx1"/>
                  </a:solidFill>
                </a:rPr>
                <a:t>5</a:t>
              </a:r>
              <a:r>
                <a:rPr lang="en-CA" sz="1200" b="1" dirty="0" smtClean="0">
                  <a:solidFill>
                    <a:schemeClr val="tx1"/>
                  </a:solidFill>
                </a:rPr>
                <a:t> </a:t>
              </a:r>
              <a:endParaRPr lang="en-CA" sz="1200" b="1" dirty="0">
                <a:solidFill>
                  <a:schemeClr val="tx1"/>
                </a:solidFill>
              </a:endParaRPr>
            </a:p>
          </p:txBody>
        </p:sp>
        <p:sp>
          <p:nvSpPr>
            <p:cNvPr id="226" name="Rectangle 225"/>
            <p:cNvSpPr/>
            <p:nvPr/>
          </p:nvSpPr>
          <p:spPr>
            <a:xfrm rot="16200000">
              <a:off x="5334832" y="3396045"/>
              <a:ext cx="233736" cy="3135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vert="horz" wrap="none" lIns="36000" rtlCol="0" anchor="ctr"/>
            <a:lstStyle/>
            <a:p>
              <a:pPr algn="ctr"/>
              <a:r>
                <a:rPr lang="en-CA" sz="1200" b="1" dirty="0" smtClean="0">
                  <a:solidFill>
                    <a:schemeClr val="tx1"/>
                  </a:solidFill>
                  <a:sym typeface="Symbol"/>
                </a:rPr>
                <a:t>    C</a:t>
              </a:r>
              <a:r>
                <a:rPr lang="en-CA" sz="1200" b="1" baseline="-25000" dirty="0" smtClean="0">
                  <a:solidFill>
                    <a:schemeClr val="tx1"/>
                  </a:solidFill>
                </a:rPr>
                <a:t>5</a:t>
              </a:r>
              <a:r>
                <a:rPr lang="en-CA" sz="1200" b="1" dirty="0" smtClean="0">
                  <a:solidFill>
                    <a:schemeClr val="tx1"/>
                  </a:solidFill>
                </a:rPr>
                <a:t> </a:t>
              </a:r>
              <a:endParaRPr lang="en-CA" sz="1200" b="1" dirty="0">
                <a:solidFill>
                  <a:schemeClr val="tx1"/>
                </a:solidFill>
              </a:endParaRPr>
            </a:p>
          </p:txBody>
        </p:sp>
        <p:cxnSp>
          <p:nvCxnSpPr>
            <p:cNvPr id="227" name="Straight Arrow Connector 226"/>
            <p:cNvCxnSpPr/>
            <p:nvPr/>
          </p:nvCxnSpPr>
          <p:spPr>
            <a:xfrm>
              <a:off x="5619851" y="2964529"/>
              <a:ext cx="36134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228" name="TextBox 227"/>
            <p:cNvSpPr txBox="1"/>
            <p:nvPr/>
          </p:nvSpPr>
          <p:spPr>
            <a:xfrm rot="16200000">
              <a:off x="5010270" y="2394641"/>
              <a:ext cx="880234" cy="298850"/>
            </a:xfrm>
            <a:prstGeom prst="rect">
              <a:avLst/>
            </a:prstGeom>
            <a:noFill/>
          </p:spPr>
          <p:txBody>
            <a:bodyPr wrap="square" rtlCol="0">
              <a:spAutoFit/>
            </a:bodyPr>
            <a:lstStyle/>
            <a:p>
              <a:pPr algn="ctr"/>
              <a:r>
                <a:rPr lang="en-CA" sz="1200" b="1" dirty="0" smtClean="0"/>
                <a:t>B</a:t>
              </a:r>
              <a:r>
                <a:rPr lang="en-CA" sz="1200" b="1" baseline="-25000" dirty="0" smtClean="0"/>
                <a:t>5 </a:t>
              </a:r>
              <a:r>
                <a:rPr lang="en-CA" sz="1200" b="1" dirty="0" smtClean="0"/>
                <a:t>= </a:t>
              </a:r>
              <a:r>
                <a:rPr lang="en-CA" sz="1200" b="1" dirty="0" smtClean="0">
                  <a:latin typeface="Baskerville Old Face" panose="02020602080505020303" pitchFamily="18" charset="0"/>
                </a:rPr>
                <a:t>I</a:t>
              </a:r>
              <a:r>
                <a:rPr lang="en-CA" sz="1200" b="1" baseline="-25000" dirty="0" smtClean="0"/>
                <a:t>4 </a:t>
              </a:r>
              <a:r>
                <a:rPr lang="en-CA" sz="1200" b="1" dirty="0" smtClean="0"/>
                <a:t>– </a:t>
              </a:r>
              <a:r>
                <a:rPr lang="en-CA" sz="1200" b="1" dirty="0" smtClean="0">
                  <a:sym typeface="Symbol"/>
                </a:rPr>
                <a:t>C</a:t>
              </a:r>
              <a:r>
                <a:rPr lang="en-CA" sz="1200" b="1" baseline="-25000" dirty="0" smtClean="0"/>
                <a:t>5</a:t>
              </a:r>
              <a:endParaRPr lang="en-CA" sz="1200" b="1" dirty="0"/>
            </a:p>
          </p:txBody>
        </p:sp>
        <p:sp>
          <p:nvSpPr>
            <p:cNvPr id="229" name="Freeform 228"/>
            <p:cNvSpPr/>
            <p:nvPr/>
          </p:nvSpPr>
          <p:spPr>
            <a:xfrm flipH="1">
              <a:off x="5543385" y="3633602"/>
              <a:ext cx="205480" cy="1949416"/>
            </a:xfrm>
            <a:custGeom>
              <a:avLst/>
              <a:gdLst>
                <a:gd name="connsiteX0" fmla="*/ 253913 w 253913"/>
                <a:gd name="connsiteY0" fmla="*/ 33214 h 1301032"/>
                <a:gd name="connsiteX1" fmla="*/ 18301 w 253913"/>
                <a:gd name="connsiteY1" fmla="*/ 162240 h 1301032"/>
                <a:gd name="connsiteX2" fmla="*/ 12691 w 253913"/>
                <a:gd name="connsiteY2" fmla="*/ 1301032 h 1301032"/>
                <a:gd name="connsiteX0" fmla="*/ 253913 w 253913"/>
                <a:gd name="connsiteY0" fmla="*/ 10259 h 1278077"/>
                <a:gd name="connsiteX1" fmla="*/ 18301 w 253913"/>
                <a:gd name="connsiteY1" fmla="*/ 262701 h 1278077"/>
                <a:gd name="connsiteX2" fmla="*/ 12691 w 253913"/>
                <a:gd name="connsiteY2" fmla="*/ 1278077 h 1278077"/>
                <a:gd name="connsiteX0" fmla="*/ 241222 w 241222"/>
                <a:gd name="connsiteY0" fmla="*/ 12013 h 1279831"/>
                <a:gd name="connsiteX1" fmla="*/ 5610 w 241222"/>
                <a:gd name="connsiteY1" fmla="*/ 264455 h 1279831"/>
                <a:gd name="connsiteX2" fmla="*/ 0 w 241222"/>
                <a:gd name="connsiteY2" fmla="*/ 1279831 h 1279831"/>
                <a:gd name="connsiteX0" fmla="*/ 241222 w 241222"/>
                <a:gd name="connsiteY0" fmla="*/ 106 h 1267924"/>
                <a:gd name="connsiteX1" fmla="*/ 5610 w 241222"/>
                <a:gd name="connsiteY1" fmla="*/ 252548 h 1267924"/>
                <a:gd name="connsiteX2" fmla="*/ 0 w 241222"/>
                <a:gd name="connsiteY2" fmla="*/ 1267924 h 1267924"/>
              </a:gdLst>
              <a:ahLst/>
              <a:cxnLst>
                <a:cxn ang="0">
                  <a:pos x="connsiteX0" y="connsiteY0"/>
                </a:cxn>
                <a:cxn ang="0">
                  <a:pos x="connsiteX1" y="connsiteY1"/>
                </a:cxn>
                <a:cxn ang="0">
                  <a:pos x="connsiteX2" y="connsiteY2"/>
                </a:cxn>
              </a:cxnLst>
              <a:rect l="l" t="t" r="r" b="b"/>
              <a:pathLst>
                <a:path w="241222" h="1267924">
                  <a:moveTo>
                    <a:pt x="241222" y="106"/>
                  </a:moveTo>
                  <a:cubicBezTo>
                    <a:pt x="81811" y="-1764"/>
                    <a:pt x="12155" y="18805"/>
                    <a:pt x="5610" y="252548"/>
                  </a:cubicBezTo>
                  <a:cubicBezTo>
                    <a:pt x="-935" y="486291"/>
                    <a:pt x="4675" y="1076255"/>
                    <a:pt x="0" y="1267924"/>
                  </a:cubicBezTo>
                </a:path>
              </a:pathLst>
            </a:custGeom>
            <a:noFill/>
            <a:ln w="38100">
              <a:solidFill>
                <a:srgbClr val="FF0000"/>
              </a:solidFill>
              <a:headEnd type="diamond" w="med" len="sm"/>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0" name="TextBox 229"/>
            <p:cNvSpPr txBox="1"/>
            <p:nvPr/>
          </p:nvSpPr>
          <p:spPr>
            <a:xfrm rot="16200000">
              <a:off x="6698974" y="2370554"/>
              <a:ext cx="880234" cy="276999"/>
            </a:xfrm>
            <a:prstGeom prst="rect">
              <a:avLst/>
            </a:prstGeom>
            <a:noFill/>
          </p:spPr>
          <p:txBody>
            <a:bodyPr wrap="square" rtlCol="0">
              <a:spAutoFit/>
            </a:bodyPr>
            <a:lstStyle/>
            <a:p>
              <a:pPr algn="ctr"/>
              <a:r>
                <a:rPr lang="en-CA" sz="1200" b="1" dirty="0" smtClean="0"/>
                <a:t>I</a:t>
              </a:r>
              <a:r>
                <a:rPr lang="en-CA" sz="1200" b="1" baseline="-25000" dirty="0" smtClean="0"/>
                <a:t>6</a:t>
              </a:r>
              <a:r>
                <a:rPr lang="en-CA" sz="1200" b="1" dirty="0" smtClean="0"/>
                <a:t>= </a:t>
              </a:r>
              <a:r>
                <a:rPr lang="en-CA" sz="1200" b="1" dirty="0" smtClean="0">
                  <a:latin typeface="Baskerville Old Face" panose="02020602080505020303" pitchFamily="18" charset="0"/>
                </a:rPr>
                <a:t>B</a:t>
              </a:r>
              <a:r>
                <a:rPr lang="en-CA" sz="1200" b="1" baseline="-25000" dirty="0" smtClean="0"/>
                <a:t>6</a:t>
              </a:r>
              <a:endParaRPr lang="en-CA" sz="1200" b="1" dirty="0"/>
            </a:p>
          </p:txBody>
        </p:sp>
        <p:cxnSp>
          <p:nvCxnSpPr>
            <p:cNvPr id="231" name="Straight Connector 230"/>
            <p:cNvCxnSpPr/>
            <p:nvPr/>
          </p:nvCxnSpPr>
          <p:spPr>
            <a:xfrm flipH="1">
              <a:off x="6290741" y="5020047"/>
              <a:ext cx="5738" cy="692096"/>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nvGrpSpPr>
            <p:cNvPr id="232" name="Group 231"/>
            <p:cNvGrpSpPr/>
            <p:nvPr/>
          </p:nvGrpSpPr>
          <p:grpSpPr>
            <a:xfrm>
              <a:off x="6602380" y="3038954"/>
              <a:ext cx="683240" cy="3100706"/>
              <a:chOff x="1576476" y="3072492"/>
              <a:chExt cx="945834" cy="3100706"/>
            </a:xfrm>
          </p:grpSpPr>
          <p:sp>
            <p:nvSpPr>
              <p:cNvPr id="233" name="Right Brace 232"/>
              <p:cNvSpPr/>
              <p:nvPr/>
            </p:nvSpPr>
            <p:spPr>
              <a:xfrm rot="5400000">
                <a:off x="1960080" y="5360189"/>
                <a:ext cx="173309" cy="940516"/>
              </a:xfrm>
              <a:prstGeom prst="rightBrace">
                <a:avLst>
                  <a:gd name="adj1" fmla="val 7515"/>
                  <a:gd name="adj2" fmla="val 48759"/>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234" name="TextBox 233"/>
              <p:cNvSpPr txBox="1"/>
              <p:nvPr/>
            </p:nvSpPr>
            <p:spPr>
              <a:xfrm>
                <a:off x="1773062" y="5803866"/>
                <a:ext cx="546402" cy="369332"/>
              </a:xfrm>
              <a:prstGeom prst="rect">
                <a:avLst/>
              </a:prstGeom>
              <a:noFill/>
            </p:spPr>
            <p:txBody>
              <a:bodyPr wrap="square" rtlCol="0">
                <a:spAutoFit/>
              </a:bodyPr>
              <a:lstStyle/>
              <a:p>
                <a:r>
                  <a:rPr lang="en-CA" b="1" dirty="0" smtClean="0">
                    <a:latin typeface="Arial" panose="020B0604020202020204" pitchFamily="34" charset="0"/>
                    <a:cs typeface="Arial" panose="020B0604020202020204" pitchFamily="34" charset="0"/>
                  </a:rPr>
                  <a:t>t</a:t>
                </a:r>
                <a:r>
                  <a:rPr lang="en-CA" b="1" baseline="-25000" dirty="0" smtClean="0">
                    <a:latin typeface="Arial" panose="020B0604020202020204" pitchFamily="34" charset="0"/>
                    <a:cs typeface="Arial" panose="020B0604020202020204" pitchFamily="34" charset="0"/>
                  </a:rPr>
                  <a:t>6</a:t>
                </a:r>
                <a:r>
                  <a:rPr lang="en-CA" b="1" dirty="0" smtClean="0">
                    <a:latin typeface="Arial" panose="020B0604020202020204" pitchFamily="34" charset="0"/>
                    <a:cs typeface="Arial" panose="020B0604020202020204" pitchFamily="34" charset="0"/>
                  </a:rPr>
                  <a:t> </a:t>
                </a:r>
                <a:endParaRPr lang="en-CA" b="1" dirty="0">
                  <a:latin typeface="Arial" panose="020B0604020202020204" pitchFamily="34" charset="0"/>
                  <a:cs typeface="Arial" panose="020B0604020202020204" pitchFamily="34" charset="0"/>
                </a:endParaRPr>
              </a:p>
            </p:txBody>
          </p:sp>
          <p:cxnSp>
            <p:nvCxnSpPr>
              <p:cNvPr id="235" name="Straight Connector 234"/>
              <p:cNvCxnSpPr>
                <a:endCxn id="233" idx="2"/>
              </p:cNvCxnSpPr>
              <p:nvPr/>
            </p:nvCxnSpPr>
            <p:spPr>
              <a:xfrm flipH="1">
                <a:off x="1576476" y="3426226"/>
                <a:ext cx="5318" cy="2317566"/>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a:stCxn id="242" idx="2"/>
                <a:endCxn id="233" idx="0"/>
              </p:cNvCxnSpPr>
              <p:nvPr/>
            </p:nvCxnSpPr>
            <p:spPr>
              <a:xfrm flipH="1">
                <a:off x="2516992" y="3072492"/>
                <a:ext cx="5318" cy="2671300"/>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sp>
          <p:nvSpPr>
            <p:cNvPr id="237" name="Rectangle 236"/>
            <p:cNvSpPr/>
            <p:nvPr/>
          </p:nvSpPr>
          <p:spPr>
            <a:xfrm flipH="1">
              <a:off x="6612096" y="2964530"/>
              <a:ext cx="351814" cy="17179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38" name="Isosceles Triangle 237"/>
            <p:cNvSpPr/>
            <p:nvPr/>
          </p:nvSpPr>
          <p:spPr>
            <a:xfrm flipH="1" flipV="1">
              <a:off x="6615369" y="3113378"/>
              <a:ext cx="357519" cy="279309"/>
            </a:xfrm>
            <a:prstGeom prst="triangle">
              <a:avLst>
                <a:gd name="adj" fmla="val 10000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239" name="Straight Arrow Connector 238"/>
            <p:cNvCxnSpPr/>
            <p:nvPr/>
          </p:nvCxnSpPr>
          <p:spPr>
            <a:xfrm flipV="1">
              <a:off x="6606222" y="3108408"/>
              <a:ext cx="354011" cy="28428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240" name="TextBox 239"/>
            <p:cNvSpPr txBox="1"/>
            <p:nvPr/>
          </p:nvSpPr>
          <p:spPr>
            <a:xfrm>
              <a:off x="6581450" y="2923849"/>
              <a:ext cx="448853" cy="246221"/>
            </a:xfrm>
            <a:prstGeom prst="rect">
              <a:avLst/>
            </a:prstGeom>
            <a:noFill/>
          </p:spPr>
          <p:txBody>
            <a:bodyPr wrap="square" rtlCol="0">
              <a:spAutoFit/>
            </a:bodyPr>
            <a:lstStyle/>
            <a:p>
              <a:r>
                <a:rPr lang="en-CA" sz="1000" b="1" dirty="0" smtClean="0">
                  <a:latin typeface="Script MT Bold"/>
                  <a:sym typeface="Symbol"/>
                </a:rPr>
                <a:t></a:t>
              </a:r>
              <a:r>
                <a:rPr lang="en-CA" sz="1000" b="1" baseline="-25000" dirty="0" smtClean="0">
                  <a:latin typeface="Arial" panose="020B0604020202020204" pitchFamily="34" charset="0"/>
                  <a:cs typeface="Arial" panose="020B0604020202020204" pitchFamily="34" charset="0"/>
                  <a:sym typeface="Symbol"/>
                </a:rPr>
                <a:t>6</a:t>
              </a:r>
              <a:endParaRPr lang="en-CA" sz="1000" b="1" baseline="-25000" dirty="0">
                <a:latin typeface="Arial" panose="020B0604020202020204" pitchFamily="34" charset="0"/>
                <a:cs typeface="Arial" panose="020B0604020202020204" pitchFamily="34" charset="0"/>
              </a:endParaRPr>
            </a:p>
          </p:txBody>
        </p:sp>
        <p:sp>
          <p:nvSpPr>
            <p:cNvPr id="241" name="TextBox 240"/>
            <p:cNvSpPr txBox="1"/>
            <p:nvPr/>
          </p:nvSpPr>
          <p:spPr>
            <a:xfrm rot="16200000">
              <a:off x="6378902" y="2373556"/>
              <a:ext cx="853949" cy="298850"/>
            </a:xfrm>
            <a:prstGeom prst="rect">
              <a:avLst/>
            </a:prstGeom>
            <a:noFill/>
          </p:spPr>
          <p:txBody>
            <a:bodyPr wrap="square" rtlCol="0">
              <a:spAutoFit/>
            </a:bodyPr>
            <a:lstStyle/>
            <a:p>
              <a:pPr algn="ctr"/>
              <a:r>
                <a:rPr lang="en-CA" sz="1200" b="1" dirty="0" smtClean="0">
                  <a:sym typeface="Symbol"/>
                </a:rPr>
                <a:t></a:t>
              </a:r>
              <a:r>
                <a:rPr lang="en-CA" sz="1200" b="1" baseline="-25000" dirty="0" smtClean="0"/>
                <a:t>6 </a:t>
              </a:r>
              <a:r>
                <a:rPr lang="en-CA" sz="1200" b="1" dirty="0" smtClean="0"/>
                <a:t>= </a:t>
              </a:r>
              <a:r>
                <a:rPr lang="en-CA" sz="1200" b="1" dirty="0" smtClean="0">
                  <a:latin typeface="Baskerville Old Face" panose="02020602080505020303" pitchFamily="18" charset="0"/>
                </a:rPr>
                <a:t>B</a:t>
              </a:r>
              <a:r>
                <a:rPr lang="en-CA" sz="1200" b="1" baseline="-25000" dirty="0" smtClean="0"/>
                <a:t>6</a:t>
              </a:r>
              <a:r>
                <a:rPr lang="en-CA" sz="1200" b="1" dirty="0" smtClean="0">
                  <a:latin typeface="Baskerville Old Face" panose="02020602080505020303" pitchFamily="18" charset="0"/>
                </a:rPr>
                <a:t>/ I</a:t>
              </a:r>
              <a:r>
                <a:rPr lang="en-CA" sz="1200" b="1" baseline="-25000" dirty="0" smtClean="0"/>
                <a:t>5</a:t>
              </a:r>
              <a:endParaRPr lang="en-CA" sz="1200" b="1" dirty="0"/>
            </a:p>
          </p:txBody>
        </p:sp>
        <p:sp>
          <p:nvSpPr>
            <p:cNvPr id="242" name="Rectangle 241"/>
            <p:cNvSpPr/>
            <p:nvPr/>
          </p:nvSpPr>
          <p:spPr>
            <a:xfrm rot="16200000">
              <a:off x="7054422" y="2882179"/>
              <a:ext cx="148848" cy="3135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CA" sz="700" b="1" dirty="0" smtClean="0">
                  <a:solidFill>
                    <a:schemeClr val="tx1"/>
                  </a:solidFill>
                  <a:sym typeface="Symbol"/>
                </a:rPr>
                <a:t>I</a:t>
              </a:r>
              <a:r>
                <a:rPr lang="en-CA" sz="700" b="1" baseline="-25000" dirty="0" smtClean="0">
                  <a:solidFill>
                    <a:schemeClr val="tx1"/>
                  </a:solidFill>
                </a:rPr>
                <a:t>6</a:t>
              </a:r>
              <a:r>
                <a:rPr lang="en-CA" sz="700" b="1" dirty="0" smtClean="0">
                  <a:solidFill>
                    <a:schemeClr val="tx1"/>
                  </a:solidFill>
                </a:rPr>
                <a:t> </a:t>
              </a:r>
              <a:endParaRPr lang="en-CA" sz="700" b="1" dirty="0">
                <a:solidFill>
                  <a:schemeClr val="tx1"/>
                </a:solidFill>
              </a:endParaRPr>
            </a:p>
          </p:txBody>
        </p:sp>
        <p:sp>
          <p:nvSpPr>
            <p:cNvPr id="243" name="Rectangle 242"/>
            <p:cNvSpPr/>
            <p:nvPr/>
          </p:nvSpPr>
          <p:spPr>
            <a:xfrm rot="16200000">
              <a:off x="6361318" y="2893653"/>
              <a:ext cx="171798" cy="3135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CA" sz="600" b="1" dirty="0" smtClean="0">
                  <a:solidFill>
                    <a:schemeClr val="tx1"/>
                  </a:solidFill>
                  <a:sym typeface="Symbol"/>
                </a:rPr>
                <a:t>B</a:t>
              </a:r>
              <a:r>
                <a:rPr lang="en-CA" sz="600" b="1" baseline="-25000" dirty="0" smtClean="0">
                  <a:solidFill>
                    <a:schemeClr val="tx1"/>
                  </a:solidFill>
                </a:rPr>
                <a:t>6</a:t>
              </a:r>
              <a:r>
                <a:rPr lang="en-CA" sz="600" b="1" dirty="0" smtClean="0">
                  <a:solidFill>
                    <a:schemeClr val="tx1"/>
                  </a:solidFill>
                </a:rPr>
                <a:t> </a:t>
              </a:r>
              <a:endParaRPr lang="en-CA" sz="600" b="1" dirty="0">
                <a:solidFill>
                  <a:schemeClr val="tx1"/>
                </a:solidFill>
              </a:endParaRPr>
            </a:p>
          </p:txBody>
        </p:sp>
        <p:sp>
          <p:nvSpPr>
            <p:cNvPr id="244" name="Rectangle 243"/>
            <p:cNvSpPr/>
            <p:nvPr/>
          </p:nvSpPr>
          <p:spPr>
            <a:xfrm rot="16200000">
              <a:off x="6319346" y="3107732"/>
              <a:ext cx="256361" cy="3135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vert="vert" wrap="none" lIns="36000" rtlCol="0" anchor="ctr"/>
            <a:lstStyle/>
            <a:p>
              <a:pPr algn="ctr"/>
              <a:r>
                <a:rPr lang="en-CA" sz="1100" b="1" dirty="0" smtClean="0">
                  <a:solidFill>
                    <a:schemeClr val="tx1"/>
                  </a:solidFill>
                  <a:sym typeface="Symbol"/>
                </a:rPr>
                <a:t>C</a:t>
              </a:r>
              <a:r>
                <a:rPr lang="en-CA" sz="1100" b="1" baseline="-25000" dirty="0" smtClean="0">
                  <a:solidFill>
                    <a:schemeClr val="tx1"/>
                  </a:solidFill>
                </a:rPr>
                <a:t>6</a:t>
              </a:r>
              <a:r>
                <a:rPr lang="en-CA" sz="1100" b="1" dirty="0" smtClean="0">
                  <a:solidFill>
                    <a:schemeClr val="tx1"/>
                  </a:solidFill>
                </a:rPr>
                <a:t> </a:t>
              </a:r>
              <a:endParaRPr lang="en-CA" sz="1100" b="1" dirty="0">
                <a:solidFill>
                  <a:schemeClr val="tx1"/>
                </a:solidFill>
              </a:endParaRPr>
            </a:p>
          </p:txBody>
        </p:sp>
        <p:cxnSp>
          <p:nvCxnSpPr>
            <p:cNvPr id="245" name="Straight Arrow Connector 244"/>
            <p:cNvCxnSpPr/>
            <p:nvPr/>
          </p:nvCxnSpPr>
          <p:spPr>
            <a:xfrm>
              <a:off x="6615369" y="2964529"/>
              <a:ext cx="361343" cy="0"/>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246" name="TextBox 245"/>
            <p:cNvSpPr txBox="1"/>
            <p:nvPr/>
          </p:nvSpPr>
          <p:spPr>
            <a:xfrm rot="16200000">
              <a:off x="6005788" y="2386700"/>
              <a:ext cx="880234" cy="298850"/>
            </a:xfrm>
            <a:prstGeom prst="rect">
              <a:avLst/>
            </a:prstGeom>
            <a:noFill/>
          </p:spPr>
          <p:txBody>
            <a:bodyPr wrap="square" rtlCol="0">
              <a:spAutoFit/>
            </a:bodyPr>
            <a:lstStyle/>
            <a:p>
              <a:pPr algn="ctr"/>
              <a:r>
                <a:rPr lang="en-CA" sz="1200" b="1" dirty="0" smtClean="0"/>
                <a:t>B</a:t>
              </a:r>
              <a:r>
                <a:rPr lang="en-CA" sz="1200" b="1" baseline="-25000" dirty="0" smtClean="0"/>
                <a:t>6 </a:t>
              </a:r>
              <a:r>
                <a:rPr lang="en-CA" sz="1200" b="1" dirty="0" smtClean="0"/>
                <a:t>= </a:t>
              </a:r>
              <a:r>
                <a:rPr lang="en-CA" sz="1200" b="1" dirty="0" smtClean="0">
                  <a:latin typeface="Baskerville Old Face" panose="02020602080505020303" pitchFamily="18" charset="0"/>
                </a:rPr>
                <a:t>I</a:t>
              </a:r>
              <a:r>
                <a:rPr lang="en-CA" sz="1200" b="1" baseline="-25000" dirty="0" smtClean="0"/>
                <a:t>5 </a:t>
              </a:r>
              <a:r>
                <a:rPr lang="en-CA" sz="1200" b="1" dirty="0" smtClean="0"/>
                <a:t>– </a:t>
              </a:r>
              <a:r>
                <a:rPr lang="en-CA" sz="1200" b="1" dirty="0" smtClean="0">
                  <a:sym typeface="Symbol"/>
                </a:rPr>
                <a:t>C</a:t>
              </a:r>
              <a:r>
                <a:rPr lang="en-CA" sz="1200" b="1" baseline="-25000" dirty="0" smtClean="0"/>
                <a:t>6</a:t>
              </a:r>
              <a:endParaRPr lang="en-CA" sz="1200" b="1" dirty="0"/>
            </a:p>
          </p:txBody>
        </p:sp>
        <p:sp>
          <p:nvSpPr>
            <p:cNvPr id="247" name="Freeform 246"/>
            <p:cNvSpPr/>
            <p:nvPr/>
          </p:nvSpPr>
          <p:spPr>
            <a:xfrm flipH="1">
              <a:off x="6534115" y="3337184"/>
              <a:ext cx="210268" cy="2237893"/>
            </a:xfrm>
            <a:custGeom>
              <a:avLst/>
              <a:gdLst>
                <a:gd name="connsiteX0" fmla="*/ 253913 w 253913"/>
                <a:gd name="connsiteY0" fmla="*/ 33214 h 1301032"/>
                <a:gd name="connsiteX1" fmla="*/ 18301 w 253913"/>
                <a:gd name="connsiteY1" fmla="*/ 162240 h 1301032"/>
                <a:gd name="connsiteX2" fmla="*/ 12691 w 253913"/>
                <a:gd name="connsiteY2" fmla="*/ 1301032 h 1301032"/>
                <a:gd name="connsiteX0" fmla="*/ 253913 w 253913"/>
                <a:gd name="connsiteY0" fmla="*/ 10259 h 1278077"/>
                <a:gd name="connsiteX1" fmla="*/ 18301 w 253913"/>
                <a:gd name="connsiteY1" fmla="*/ 262701 h 1278077"/>
                <a:gd name="connsiteX2" fmla="*/ 12691 w 253913"/>
                <a:gd name="connsiteY2" fmla="*/ 1278077 h 1278077"/>
                <a:gd name="connsiteX0" fmla="*/ 241222 w 241222"/>
                <a:gd name="connsiteY0" fmla="*/ 12013 h 1279831"/>
                <a:gd name="connsiteX1" fmla="*/ 5610 w 241222"/>
                <a:gd name="connsiteY1" fmla="*/ 264455 h 1279831"/>
                <a:gd name="connsiteX2" fmla="*/ 0 w 241222"/>
                <a:gd name="connsiteY2" fmla="*/ 1279831 h 1279831"/>
                <a:gd name="connsiteX0" fmla="*/ 241222 w 241222"/>
                <a:gd name="connsiteY0" fmla="*/ 106 h 1267924"/>
                <a:gd name="connsiteX1" fmla="*/ 5610 w 241222"/>
                <a:gd name="connsiteY1" fmla="*/ 252548 h 1267924"/>
                <a:gd name="connsiteX2" fmla="*/ 0 w 241222"/>
                <a:gd name="connsiteY2" fmla="*/ 1267924 h 1267924"/>
              </a:gdLst>
              <a:ahLst/>
              <a:cxnLst>
                <a:cxn ang="0">
                  <a:pos x="connsiteX0" y="connsiteY0"/>
                </a:cxn>
                <a:cxn ang="0">
                  <a:pos x="connsiteX1" y="connsiteY1"/>
                </a:cxn>
                <a:cxn ang="0">
                  <a:pos x="connsiteX2" y="connsiteY2"/>
                </a:cxn>
              </a:cxnLst>
              <a:rect l="l" t="t" r="r" b="b"/>
              <a:pathLst>
                <a:path w="241222" h="1267924">
                  <a:moveTo>
                    <a:pt x="241222" y="106"/>
                  </a:moveTo>
                  <a:cubicBezTo>
                    <a:pt x="81811" y="-1764"/>
                    <a:pt x="12155" y="18805"/>
                    <a:pt x="5610" y="252548"/>
                  </a:cubicBezTo>
                  <a:cubicBezTo>
                    <a:pt x="-935" y="486291"/>
                    <a:pt x="4675" y="1076255"/>
                    <a:pt x="0" y="1267924"/>
                  </a:cubicBezTo>
                </a:path>
              </a:pathLst>
            </a:custGeom>
            <a:noFill/>
            <a:ln w="38100">
              <a:solidFill>
                <a:srgbClr val="FF0000"/>
              </a:solidFill>
              <a:headEnd type="diamond" w="med" len="sm"/>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4" name="Rectangle 123"/>
          <p:cNvSpPr/>
          <p:nvPr/>
        </p:nvSpPr>
        <p:spPr>
          <a:xfrm>
            <a:off x="7117401" y="4973494"/>
            <a:ext cx="1580802" cy="1710675"/>
          </a:xfrm>
          <a:prstGeom prst="rect">
            <a:avLst/>
          </a:prstGeom>
          <a:solidFill>
            <a:schemeClr val="accent2">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b="1" dirty="0" smtClean="0">
                <a:solidFill>
                  <a:schemeClr val="tx1"/>
                </a:solidFill>
              </a:rPr>
              <a:t>ZERO</a:t>
            </a:r>
          </a:p>
          <a:p>
            <a:pPr algn="ctr"/>
            <a:r>
              <a:rPr lang="en-CA" b="1" dirty="0">
                <a:solidFill>
                  <a:schemeClr val="tx1"/>
                </a:solidFill>
              </a:rPr>
              <a:t>OR</a:t>
            </a:r>
          </a:p>
          <a:p>
            <a:pPr algn="ctr"/>
            <a:r>
              <a:rPr lang="en-CA" b="1" dirty="0">
                <a:solidFill>
                  <a:schemeClr val="tx1"/>
                </a:solidFill>
              </a:rPr>
              <a:t>DECOMP &amp; DETRIVORES</a:t>
            </a:r>
          </a:p>
          <a:p>
            <a:pPr algn="ctr"/>
            <a:r>
              <a:rPr lang="en-CA" b="1" dirty="0" smtClean="0">
                <a:solidFill>
                  <a:schemeClr val="tx1"/>
                </a:solidFill>
              </a:rPr>
              <a:t>OR</a:t>
            </a:r>
          </a:p>
          <a:p>
            <a:pPr algn="ctr"/>
            <a:r>
              <a:rPr lang="en-CA" b="1" dirty="0" smtClean="0">
                <a:solidFill>
                  <a:schemeClr val="tx1"/>
                </a:solidFill>
              </a:rPr>
              <a:t>FOSSIL FUELS</a:t>
            </a:r>
          </a:p>
        </p:txBody>
      </p:sp>
      <p:sp>
        <p:nvSpPr>
          <p:cNvPr id="126" name="Freeform 125"/>
          <p:cNvSpPr/>
          <p:nvPr/>
        </p:nvSpPr>
        <p:spPr>
          <a:xfrm rot="21081648" flipH="1">
            <a:off x="7197941" y="3059054"/>
            <a:ext cx="204965" cy="2386897"/>
          </a:xfrm>
          <a:custGeom>
            <a:avLst/>
            <a:gdLst>
              <a:gd name="connsiteX0" fmla="*/ 253913 w 253913"/>
              <a:gd name="connsiteY0" fmla="*/ 33214 h 1301032"/>
              <a:gd name="connsiteX1" fmla="*/ 18301 w 253913"/>
              <a:gd name="connsiteY1" fmla="*/ 162240 h 1301032"/>
              <a:gd name="connsiteX2" fmla="*/ 12691 w 253913"/>
              <a:gd name="connsiteY2" fmla="*/ 1301032 h 1301032"/>
              <a:gd name="connsiteX0" fmla="*/ 253913 w 253913"/>
              <a:gd name="connsiteY0" fmla="*/ 10259 h 1278077"/>
              <a:gd name="connsiteX1" fmla="*/ 18301 w 253913"/>
              <a:gd name="connsiteY1" fmla="*/ 262701 h 1278077"/>
              <a:gd name="connsiteX2" fmla="*/ 12691 w 253913"/>
              <a:gd name="connsiteY2" fmla="*/ 1278077 h 1278077"/>
              <a:gd name="connsiteX0" fmla="*/ 241222 w 241222"/>
              <a:gd name="connsiteY0" fmla="*/ 12013 h 1279831"/>
              <a:gd name="connsiteX1" fmla="*/ 5610 w 241222"/>
              <a:gd name="connsiteY1" fmla="*/ 264455 h 1279831"/>
              <a:gd name="connsiteX2" fmla="*/ 0 w 241222"/>
              <a:gd name="connsiteY2" fmla="*/ 1279831 h 1279831"/>
              <a:gd name="connsiteX0" fmla="*/ 241222 w 241222"/>
              <a:gd name="connsiteY0" fmla="*/ 106 h 1267924"/>
              <a:gd name="connsiteX1" fmla="*/ 5610 w 241222"/>
              <a:gd name="connsiteY1" fmla="*/ 252548 h 1267924"/>
              <a:gd name="connsiteX2" fmla="*/ 0 w 241222"/>
              <a:gd name="connsiteY2" fmla="*/ 1267924 h 1267924"/>
            </a:gdLst>
            <a:ahLst/>
            <a:cxnLst>
              <a:cxn ang="0">
                <a:pos x="connsiteX0" y="connsiteY0"/>
              </a:cxn>
              <a:cxn ang="0">
                <a:pos x="connsiteX1" y="connsiteY1"/>
              </a:cxn>
              <a:cxn ang="0">
                <a:pos x="connsiteX2" y="connsiteY2"/>
              </a:cxn>
            </a:cxnLst>
            <a:rect l="l" t="t" r="r" b="b"/>
            <a:pathLst>
              <a:path w="241222" h="1267924">
                <a:moveTo>
                  <a:pt x="241222" y="106"/>
                </a:moveTo>
                <a:cubicBezTo>
                  <a:pt x="81811" y="-1764"/>
                  <a:pt x="12155" y="18805"/>
                  <a:pt x="5610" y="252548"/>
                </a:cubicBezTo>
                <a:cubicBezTo>
                  <a:pt x="-935" y="486291"/>
                  <a:pt x="4675" y="1076255"/>
                  <a:pt x="0" y="1267924"/>
                </a:cubicBezTo>
              </a:path>
            </a:pathLst>
          </a:custGeom>
          <a:noFill/>
          <a:ln w="38100">
            <a:solidFill>
              <a:srgbClr val="FF0000"/>
            </a:solidFill>
            <a:headEnd type="diamond" w="med" len="sm"/>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91330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1"/>
                                        </p:tgtEl>
                                        <p:attrNameLst>
                                          <p:attrName>style.visibility</p:attrName>
                                        </p:attrNameLst>
                                      </p:cBhvr>
                                      <p:to>
                                        <p:strVal val="visible"/>
                                      </p:to>
                                    </p:set>
                                    <p:anim calcmode="lin" valueType="num">
                                      <p:cBhvr additive="base">
                                        <p:cTn id="7" dur="500" fill="hold"/>
                                        <p:tgtEl>
                                          <p:spTgt spid="141"/>
                                        </p:tgtEl>
                                        <p:attrNameLst>
                                          <p:attrName>ppt_x</p:attrName>
                                        </p:attrNameLst>
                                      </p:cBhvr>
                                      <p:tavLst>
                                        <p:tav tm="0">
                                          <p:val>
                                            <p:strVal val="#ppt_x"/>
                                          </p:val>
                                        </p:tav>
                                        <p:tav tm="100000">
                                          <p:val>
                                            <p:strVal val="#ppt_x"/>
                                          </p:val>
                                        </p:tav>
                                      </p:tavLst>
                                    </p:anim>
                                    <p:anim calcmode="lin" valueType="num">
                                      <p:cBhvr additive="base">
                                        <p:cTn id="8" dur="500" fill="hold"/>
                                        <p:tgtEl>
                                          <p:spTgt spid="14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4"/>
                                        </p:tgtEl>
                                        <p:attrNameLst>
                                          <p:attrName>style.visibility</p:attrName>
                                        </p:attrNameLst>
                                      </p:cBhvr>
                                      <p:to>
                                        <p:strVal val="visible"/>
                                      </p:to>
                                    </p:set>
                                    <p:anim calcmode="lin" valueType="num">
                                      <p:cBhvr additive="base">
                                        <p:cTn id="13" dur="500" fill="hold"/>
                                        <p:tgtEl>
                                          <p:spTgt spid="124"/>
                                        </p:tgtEl>
                                        <p:attrNameLst>
                                          <p:attrName>ppt_x</p:attrName>
                                        </p:attrNameLst>
                                      </p:cBhvr>
                                      <p:tavLst>
                                        <p:tav tm="0">
                                          <p:val>
                                            <p:strVal val="#ppt_x"/>
                                          </p:val>
                                        </p:tav>
                                        <p:tav tm="100000">
                                          <p:val>
                                            <p:strVal val="#ppt_x"/>
                                          </p:val>
                                        </p:tav>
                                      </p:tavLst>
                                    </p:anim>
                                    <p:anim calcmode="lin" valueType="num">
                                      <p:cBhvr additive="base">
                                        <p:cTn id="14" dur="500" fill="hold"/>
                                        <p:tgtEl>
                                          <p:spTgt spid="12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26"/>
                                        </p:tgtEl>
                                        <p:attrNameLst>
                                          <p:attrName>style.visibility</p:attrName>
                                        </p:attrNameLst>
                                      </p:cBhvr>
                                      <p:to>
                                        <p:strVal val="visible"/>
                                      </p:to>
                                    </p:set>
                                    <p:anim calcmode="lin" valueType="num">
                                      <p:cBhvr additive="base">
                                        <p:cTn id="17" dur="500" fill="hold"/>
                                        <p:tgtEl>
                                          <p:spTgt spid="126"/>
                                        </p:tgtEl>
                                        <p:attrNameLst>
                                          <p:attrName>ppt_x</p:attrName>
                                        </p:attrNameLst>
                                      </p:cBhvr>
                                      <p:tavLst>
                                        <p:tav tm="0">
                                          <p:val>
                                            <p:strVal val="#ppt_x"/>
                                          </p:val>
                                        </p:tav>
                                        <p:tav tm="100000">
                                          <p:val>
                                            <p:strVal val="#ppt_x"/>
                                          </p:val>
                                        </p:tav>
                                      </p:tavLst>
                                    </p:anim>
                                    <p:anim calcmode="lin" valueType="num">
                                      <p:cBhvr additive="base">
                                        <p:cTn id="18" dur="500" fill="hold"/>
                                        <p:tgtEl>
                                          <p:spTgt spid="12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37"/>
                                        </p:tgtEl>
                                        <p:attrNameLst>
                                          <p:attrName>style.visibility</p:attrName>
                                        </p:attrNameLst>
                                      </p:cBhvr>
                                      <p:to>
                                        <p:strVal val="visible"/>
                                      </p:to>
                                    </p:set>
                                    <p:anim calcmode="lin" valueType="num">
                                      <p:cBhvr additive="base">
                                        <p:cTn id="23" dur="500" fill="hold"/>
                                        <p:tgtEl>
                                          <p:spTgt spid="137"/>
                                        </p:tgtEl>
                                        <p:attrNameLst>
                                          <p:attrName>ppt_x</p:attrName>
                                        </p:attrNameLst>
                                      </p:cBhvr>
                                      <p:tavLst>
                                        <p:tav tm="0">
                                          <p:val>
                                            <p:strVal val="#ppt_x"/>
                                          </p:val>
                                        </p:tav>
                                        <p:tav tm="100000">
                                          <p:val>
                                            <p:strVal val="#ppt_x"/>
                                          </p:val>
                                        </p:tav>
                                      </p:tavLst>
                                    </p:anim>
                                    <p:anim calcmode="lin" valueType="num">
                                      <p:cBhvr additive="base">
                                        <p:cTn id="24" dur="500" fill="hold"/>
                                        <p:tgtEl>
                                          <p:spTgt spid="137"/>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36"/>
                                        </p:tgtEl>
                                        <p:attrNameLst>
                                          <p:attrName>style.visibility</p:attrName>
                                        </p:attrNameLst>
                                      </p:cBhvr>
                                      <p:to>
                                        <p:strVal val="visible"/>
                                      </p:to>
                                    </p:set>
                                    <p:anim calcmode="lin" valueType="num">
                                      <p:cBhvr additive="base">
                                        <p:cTn id="27" dur="500" fill="hold"/>
                                        <p:tgtEl>
                                          <p:spTgt spid="136"/>
                                        </p:tgtEl>
                                        <p:attrNameLst>
                                          <p:attrName>ppt_x</p:attrName>
                                        </p:attrNameLst>
                                      </p:cBhvr>
                                      <p:tavLst>
                                        <p:tav tm="0">
                                          <p:val>
                                            <p:strVal val="#ppt_x"/>
                                          </p:val>
                                        </p:tav>
                                        <p:tav tm="100000">
                                          <p:val>
                                            <p:strVal val="#ppt_x"/>
                                          </p:val>
                                        </p:tav>
                                      </p:tavLst>
                                    </p:anim>
                                    <p:anim calcmode="lin" valueType="num">
                                      <p:cBhvr additive="base">
                                        <p:cTn id="28" dur="500" fill="hold"/>
                                        <p:tgtEl>
                                          <p:spTgt spid="1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 grpId="0"/>
      <p:bldP spid="137" grpId="0" animBg="1"/>
      <p:bldP spid="124" grpId="0" animBg="1"/>
      <p:bldP spid="12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0" y="6484115"/>
            <a:ext cx="599844" cy="400110"/>
          </a:xfrm>
          <a:prstGeom prst="rect">
            <a:avLst/>
          </a:prstGeom>
          <a:noFill/>
        </p:spPr>
        <p:txBody>
          <a:bodyPr wrap="none" rtlCol="0">
            <a:spAutoFit/>
          </a:bodyPr>
          <a:lstStyle/>
          <a:p>
            <a:r>
              <a:rPr lang="en-US" sz="2000" b="1" dirty="0" smtClean="0"/>
              <a:t>A57</a:t>
            </a:r>
            <a:endParaRPr lang="en-US" b="1" dirty="0"/>
          </a:p>
        </p:txBody>
      </p:sp>
      <mc:AlternateContent xmlns:mc="http://schemas.openxmlformats.org/markup-compatibility/2006">
        <mc:Choice xmlns:a14="http://schemas.microsoft.com/office/drawing/2010/main" Requires="a14">
          <p:sp>
            <p:nvSpPr>
              <p:cNvPr id="5" name="TextBox 4"/>
              <p:cNvSpPr txBox="1"/>
              <p:nvPr/>
            </p:nvSpPr>
            <p:spPr>
              <a:xfrm>
                <a:off x="599845" y="1353786"/>
                <a:ext cx="6596602" cy="2031325"/>
              </a:xfrm>
              <a:prstGeom prst="rect">
                <a:avLst/>
              </a:prstGeom>
              <a:noFill/>
            </p:spPr>
            <p:txBody>
              <a:bodyPr wrap="square" rtlCol="0">
                <a:spAutoFit/>
              </a:bodyPr>
              <a:lstStyle/>
              <a:p>
                <a:pPr marL="285750" indent="-285750">
                  <a:buFont typeface="Arial" panose="020B0604020202020204" pitchFamily="34" charset="0"/>
                  <a:buChar char="•"/>
                </a:pPr>
                <a:r>
                  <a:rPr lang="en-US" b="1" dirty="0" smtClean="0"/>
                  <a:t>Let </a:t>
                </a:r>
                <a14:m>
                  <m:oMath xmlns:m="http://schemas.openxmlformats.org/officeDocument/2006/math">
                    <m:sSub>
                      <m:sSubPr>
                        <m:ctrlPr>
                          <a:rPr lang="en-US" b="1" i="1" smtClean="0">
                            <a:latin typeface="Cambria Math"/>
                          </a:rPr>
                        </m:ctrlPr>
                      </m:sSubPr>
                      <m:e>
                        <m:r>
                          <a:rPr lang="en-US" b="1" i="1" smtClean="0">
                            <a:latin typeface="Cambria Math"/>
                          </a:rPr>
                          <m:t>𝑰</m:t>
                        </m:r>
                      </m:e>
                      <m:sub>
                        <m:r>
                          <a:rPr lang="en-US" b="1" i="1" smtClean="0">
                            <a:latin typeface="Cambria Math"/>
                          </a:rPr>
                          <m:t>𝟎</m:t>
                        </m:r>
                      </m:sub>
                    </m:sSub>
                  </m:oMath>
                </a14:m>
                <a:r>
                  <a:rPr lang="en-US" b="1" dirty="0" smtClean="0"/>
                  <a:t> be the initial endowment of energy in the energy chain.</a:t>
                </a:r>
              </a:p>
              <a:p>
                <a:pPr marL="285750" indent="-285750">
                  <a:buFont typeface="Arial" panose="020B0604020202020204" pitchFamily="34" charset="0"/>
                  <a:buChar char="•"/>
                </a:pPr>
                <a:r>
                  <a:rPr lang="en-US" b="1" dirty="0" smtClean="0">
                    <a:solidFill>
                      <a:schemeClr val="accent2">
                        <a:lumMod val="75000"/>
                      </a:schemeClr>
                    </a:solidFill>
                  </a:rPr>
                  <a:t>Assume the chain of energy transactions degrades the endowment I</a:t>
                </a:r>
                <a:r>
                  <a:rPr lang="en-US" b="1" baseline="-25000" dirty="0" smtClean="0">
                    <a:solidFill>
                      <a:schemeClr val="accent2">
                        <a:lumMod val="75000"/>
                      </a:schemeClr>
                    </a:solidFill>
                  </a:rPr>
                  <a:t>0</a:t>
                </a:r>
                <a:r>
                  <a:rPr lang="en-US" b="1" dirty="0" smtClean="0">
                    <a:solidFill>
                      <a:schemeClr val="accent2">
                        <a:lumMod val="75000"/>
                      </a:schemeClr>
                    </a:solidFill>
                  </a:rPr>
                  <a:t> of energy completely in N steps, where each step is enumerated by the variable </a:t>
                </a:r>
                <a:r>
                  <a:rPr lang="en-US" b="1" dirty="0" err="1" smtClean="0">
                    <a:solidFill>
                      <a:schemeClr val="accent2">
                        <a:lumMod val="75000"/>
                      </a:schemeClr>
                    </a:solidFill>
                  </a:rPr>
                  <a:t>i</a:t>
                </a:r>
                <a:r>
                  <a:rPr lang="en-US" b="1" dirty="0" smtClean="0">
                    <a:solidFill>
                      <a:schemeClr val="accent2">
                        <a:lumMod val="75000"/>
                      </a:schemeClr>
                    </a:solidFill>
                  </a:rPr>
                  <a:t>.  </a:t>
                </a:r>
              </a:p>
              <a:p>
                <a:pPr marL="285750" indent="-285750">
                  <a:buFont typeface="Arial" panose="020B0604020202020204" pitchFamily="34" charset="0"/>
                  <a:buChar char="•"/>
                </a:pPr>
                <a:r>
                  <a:rPr lang="en-US" b="1" dirty="0" smtClean="0"/>
                  <a:t>Let </a:t>
                </a:r>
                <a:r>
                  <a:rPr lang="en-US" b="1" dirty="0" smtClean="0">
                    <a:sym typeface="Symbol"/>
                  </a:rPr>
                  <a:t></a:t>
                </a:r>
                <a:r>
                  <a:rPr lang="en-US" b="1" baseline="-25000" dirty="0" err="1" smtClean="0"/>
                  <a:t>i</a:t>
                </a:r>
                <a:r>
                  <a:rPr lang="en-US" b="1" dirty="0" smtClean="0"/>
                  <a:t> be the Carnot-style efficiency at each step </a:t>
                </a:r>
                <a:r>
                  <a:rPr lang="en-US" b="1" dirty="0" err="1" smtClean="0"/>
                  <a:t>i</a:t>
                </a:r>
                <a:r>
                  <a:rPr lang="en-US" b="1" dirty="0" smtClean="0"/>
                  <a:t>.</a:t>
                </a:r>
              </a:p>
              <a:p>
                <a:pPr marL="285750" indent="-285750">
                  <a:buFont typeface="Arial" panose="020B0604020202020204" pitchFamily="34" charset="0"/>
                  <a:buChar char="•"/>
                </a:pPr>
                <a:endParaRPr lang="en-US" b="1" dirty="0" smtClean="0"/>
              </a:p>
              <a:p>
                <a:pPr marL="285750" indent="-285750">
                  <a:buFont typeface="Arial" panose="020B0604020202020204" pitchFamily="34" charset="0"/>
                  <a:buChar char="•"/>
                </a:pPr>
                <a:r>
                  <a:rPr lang="en-US" b="1" dirty="0" smtClean="0">
                    <a:solidFill>
                      <a:schemeClr val="accent2">
                        <a:lumMod val="75000"/>
                      </a:schemeClr>
                    </a:solidFill>
                  </a:rPr>
                  <a:t>Define </a:t>
                </a:r>
                <a:r>
                  <a:rPr lang="en-US" b="1" dirty="0" smtClean="0">
                    <a:solidFill>
                      <a:schemeClr val="accent2">
                        <a:lumMod val="75000"/>
                      </a:schemeClr>
                    </a:solidFill>
                    <a:sym typeface="Symbol"/>
                  </a:rPr>
                  <a:t></a:t>
                </a:r>
                <a:r>
                  <a:rPr lang="en-US" b="1" baseline="-25000" dirty="0" err="1" smtClean="0">
                    <a:solidFill>
                      <a:schemeClr val="accent2">
                        <a:lumMod val="75000"/>
                      </a:schemeClr>
                    </a:solidFill>
                    <a:sym typeface="Symbol"/>
                  </a:rPr>
                  <a:t>pou</a:t>
                </a:r>
                <a:r>
                  <a:rPr lang="en-US" b="1" dirty="0" smtClean="0">
                    <a:solidFill>
                      <a:schemeClr val="accent2">
                        <a:lumMod val="75000"/>
                      </a:schemeClr>
                    </a:solidFill>
                  </a:rPr>
                  <a:t> for the point of use as </a:t>
                </a:r>
                <a:endParaRPr lang="en-US" b="1" dirty="0">
                  <a:solidFill>
                    <a:schemeClr val="accent2">
                      <a:lumMod val="75000"/>
                    </a:schemeClr>
                  </a:solidFill>
                </a:endParaRPr>
              </a:p>
            </p:txBody>
          </p:sp>
        </mc:Choice>
        <mc:Fallback>
          <p:sp>
            <p:nvSpPr>
              <p:cNvPr id="5" name="TextBox 4"/>
              <p:cNvSpPr txBox="1">
                <a:spLocks noRot="1" noChangeAspect="1" noMove="1" noResize="1" noEditPoints="1" noAdjustHandles="1" noChangeArrowheads="1" noChangeShapeType="1" noTextEdit="1"/>
              </p:cNvSpPr>
              <p:nvPr/>
            </p:nvSpPr>
            <p:spPr>
              <a:xfrm>
                <a:off x="599845" y="1353786"/>
                <a:ext cx="6596602" cy="2031325"/>
              </a:xfrm>
              <a:prstGeom prst="rect">
                <a:avLst/>
              </a:prstGeom>
              <a:blipFill rotWithShape="1">
                <a:blip r:embed="rId3"/>
                <a:stretch>
                  <a:fillRect l="-554" t="-1502" b="-3904"/>
                </a:stretch>
              </a:blipFill>
            </p:spPr>
            <p:txBody>
              <a:bodyPr/>
              <a:lstStyle/>
              <a:p>
                <a:r>
                  <a:rPr lang="en-US">
                    <a:noFill/>
                  </a:rPr>
                  <a:t> </a:t>
                </a:r>
              </a:p>
            </p:txBody>
          </p:sp>
        </mc:Fallback>
      </mc:AlternateContent>
      <p:sp>
        <p:nvSpPr>
          <p:cNvPr id="3" name="TextBox 2"/>
          <p:cNvSpPr txBox="1"/>
          <p:nvPr/>
        </p:nvSpPr>
        <p:spPr>
          <a:xfrm>
            <a:off x="3669850" y="3317653"/>
            <a:ext cx="1201659" cy="1107996"/>
          </a:xfrm>
          <a:prstGeom prst="rect">
            <a:avLst/>
          </a:prstGeom>
          <a:noFill/>
        </p:spPr>
        <p:txBody>
          <a:bodyPr wrap="square" rtlCol="0">
            <a:spAutoFit/>
          </a:bodyPr>
          <a:lstStyle/>
          <a:p>
            <a:r>
              <a:rPr lang="en-US" sz="6600" dirty="0" smtClean="0">
                <a:sym typeface="Symbol"/>
              </a:rPr>
              <a:t></a:t>
            </a:r>
            <a:endParaRPr lang="en-US" sz="6600" dirty="0"/>
          </a:p>
        </p:txBody>
      </p:sp>
      <p:sp>
        <p:nvSpPr>
          <p:cNvPr id="14" name="TextBox 13"/>
          <p:cNvSpPr txBox="1"/>
          <p:nvPr/>
        </p:nvSpPr>
        <p:spPr>
          <a:xfrm>
            <a:off x="3164556" y="4695595"/>
            <a:ext cx="1201659" cy="1107996"/>
          </a:xfrm>
          <a:prstGeom prst="rect">
            <a:avLst/>
          </a:prstGeom>
          <a:noFill/>
        </p:spPr>
        <p:txBody>
          <a:bodyPr wrap="square" rtlCol="0">
            <a:spAutoFit/>
          </a:bodyPr>
          <a:lstStyle/>
          <a:p>
            <a:r>
              <a:rPr lang="en-US" sz="6600" dirty="0" smtClean="0">
                <a:sym typeface="Symbol"/>
              </a:rPr>
              <a:t></a:t>
            </a:r>
            <a:endParaRPr lang="en-US" sz="6600" dirty="0"/>
          </a:p>
        </p:txBody>
      </p:sp>
      <p:sp>
        <p:nvSpPr>
          <p:cNvPr id="15" name="Title 1"/>
          <p:cNvSpPr txBox="1">
            <a:spLocks/>
          </p:cNvSpPr>
          <p:nvPr/>
        </p:nvSpPr>
        <p:spPr>
          <a:xfrm>
            <a:off x="1" y="0"/>
            <a:ext cx="6509982" cy="1353787"/>
          </a:xfrm>
          <a:prstGeom prst="rect">
            <a:avLst/>
          </a:prstGeom>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dirty="0" smtClean="0"/>
              <a:t>Efficiency Laboratory #I</a:t>
            </a:r>
          </a:p>
          <a:p>
            <a:pPr algn="l"/>
            <a:r>
              <a:rPr lang="en-US" dirty="0" smtClean="0"/>
              <a:t>Point Of Use (POU) Issues</a:t>
            </a:r>
            <a:endParaRPr lang="en-US" dirty="0"/>
          </a:p>
        </p:txBody>
      </p:sp>
      <p:sp>
        <p:nvSpPr>
          <p:cNvPr id="16" name="TextBox 15"/>
          <p:cNvSpPr txBox="1"/>
          <p:nvPr/>
        </p:nvSpPr>
        <p:spPr>
          <a:xfrm>
            <a:off x="6815149" y="0"/>
            <a:ext cx="2328852" cy="1446550"/>
          </a:xfrm>
          <a:prstGeom prst="rect">
            <a:avLst/>
          </a:prstGeom>
          <a:noFill/>
        </p:spPr>
        <p:txBody>
          <a:bodyPr wrap="square" rtlCol="0">
            <a:spAutoFit/>
          </a:bodyPr>
          <a:lstStyle/>
          <a:p>
            <a:r>
              <a:rPr lang="en-US" sz="8800" dirty="0" smtClean="0">
                <a:latin typeface="Script MT Bold"/>
                <a:sym typeface="Symbol"/>
              </a:rPr>
              <a:t>R</a:t>
            </a:r>
            <a:r>
              <a:rPr lang="en-US" sz="6600" baseline="-25000" dirty="0" smtClean="0">
                <a:latin typeface="Arial" panose="020B0604020202020204" pitchFamily="34" charset="0"/>
                <a:cs typeface="Arial" panose="020B0604020202020204" pitchFamily="34" charset="0"/>
                <a:sym typeface="Symbol"/>
              </a:rPr>
              <a:t>POU</a:t>
            </a:r>
            <a:endParaRPr lang="en-US" sz="6600" baseline="-25000" dirty="0">
              <a:latin typeface="Arial" panose="020B0604020202020204" pitchFamily="34" charset="0"/>
              <a:cs typeface="Arial" panose="020B0604020202020204" pitchFamily="34" charset="0"/>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6575" y="3495413"/>
            <a:ext cx="3297039" cy="9302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2618" y="5033362"/>
            <a:ext cx="2639526" cy="6986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8940" y="3510706"/>
            <a:ext cx="3521904" cy="9149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58934" y="4831379"/>
            <a:ext cx="4389030" cy="1102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06889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anim calcmode="lin" valueType="num">
                                      <p:cBhvr additive="base">
                                        <p:cTn id="7"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4" end="4"/>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additive="base">
                                        <p:cTn id="11" dur="500" fill="hold"/>
                                        <p:tgtEl>
                                          <p:spTgt spid="1026"/>
                                        </p:tgtEl>
                                        <p:attrNameLst>
                                          <p:attrName>ppt_x</p:attrName>
                                        </p:attrNameLst>
                                      </p:cBhvr>
                                      <p:tavLst>
                                        <p:tav tm="0">
                                          <p:val>
                                            <p:strVal val="#ppt_x"/>
                                          </p:val>
                                        </p:tav>
                                        <p:tav tm="100000">
                                          <p:val>
                                            <p:strVal val="#ppt_x"/>
                                          </p:val>
                                        </p:tav>
                                      </p:tavLst>
                                    </p:anim>
                                    <p:anim calcmode="lin" valueType="num">
                                      <p:cBhvr additive="base">
                                        <p:cTn id="12"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28"/>
                                        </p:tgtEl>
                                        <p:attrNameLst>
                                          <p:attrName>style.visibility</p:attrName>
                                        </p:attrNameLst>
                                      </p:cBhvr>
                                      <p:to>
                                        <p:strVal val="visible"/>
                                      </p:to>
                                    </p:set>
                                    <p:anim calcmode="lin" valueType="num">
                                      <p:cBhvr additive="base">
                                        <p:cTn id="21" dur="500" fill="hold"/>
                                        <p:tgtEl>
                                          <p:spTgt spid="1028"/>
                                        </p:tgtEl>
                                        <p:attrNameLst>
                                          <p:attrName>ppt_x</p:attrName>
                                        </p:attrNameLst>
                                      </p:cBhvr>
                                      <p:tavLst>
                                        <p:tav tm="0">
                                          <p:val>
                                            <p:strVal val="#ppt_x"/>
                                          </p:val>
                                        </p:tav>
                                        <p:tav tm="100000">
                                          <p:val>
                                            <p:strVal val="#ppt_x"/>
                                          </p:val>
                                        </p:tav>
                                      </p:tavLst>
                                    </p:anim>
                                    <p:anim calcmode="lin" valueType="num">
                                      <p:cBhvr additive="base">
                                        <p:cTn id="22" dur="500" fill="hold"/>
                                        <p:tgtEl>
                                          <p:spTgt spid="1028"/>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027"/>
                                        </p:tgtEl>
                                        <p:attrNameLst>
                                          <p:attrName>style.visibility</p:attrName>
                                        </p:attrNameLst>
                                      </p:cBhvr>
                                      <p:to>
                                        <p:strVal val="visible"/>
                                      </p:to>
                                    </p:set>
                                    <p:anim calcmode="lin" valueType="num">
                                      <p:cBhvr additive="base">
                                        <p:cTn id="27" dur="500" fill="hold"/>
                                        <p:tgtEl>
                                          <p:spTgt spid="1027"/>
                                        </p:tgtEl>
                                        <p:attrNameLst>
                                          <p:attrName>ppt_x</p:attrName>
                                        </p:attrNameLst>
                                      </p:cBhvr>
                                      <p:tavLst>
                                        <p:tav tm="0">
                                          <p:val>
                                            <p:strVal val="#ppt_x"/>
                                          </p:val>
                                        </p:tav>
                                        <p:tav tm="100000">
                                          <p:val>
                                            <p:strVal val="#ppt_x"/>
                                          </p:val>
                                        </p:tav>
                                      </p:tavLst>
                                    </p:anim>
                                    <p:anim calcmode="lin" valueType="num">
                                      <p:cBhvr additive="base">
                                        <p:cTn id="28" dur="500" fill="hold"/>
                                        <p:tgtEl>
                                          <p:spTgt spid="102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029"/>
                                        </p:tgtEl>
                                        <p:attrNameLst>
                                          <p:attrName>style.visibility</p:attrName>
                                        </p:attrNameLst>
                                      </p:cBhvr>
                                      <p:to>
                                        <p:strVal val="visible"/>
                                      </p:to>
                                    </p:set>
                                    <p:anim calcmode="lin" valueType="num">
                                      <p:cBhvr additive="base">
                                        <p:cTn id="35" dur="500" fill="hold"/>
                                        <p:tgtEl>
                                          <p:spTgt spid="1029"/>
                                        </p:tgtEl>
                                        <p:attrNameLst>
                                          <p:attrName>ppt_x</p:attrName>
                                        </p:attrNameLst>
                                      </p:cBhvr>
                                      <p:tavLst>
                                        <p:tav tm="0">
                                          <p:val>
                                            <p:strVal val="#ppt_x"/>
                                          </p:val>
                                        </p:tav>
                                        <p:tav tm="100000">
                                          <p:val>
                                            <p:strVal val="#ppt_x"/>
                                          </p:val>
                                        </p:tav>
                                      </p:tavLst>
                                    </p:anim>
                                    <p:anim calcmode="lin" valueType="num">
                                      <p:cBhvr additive="base">
                                        <p:cTn id="36" dur="500" fill="hold"/>
                                        <p:tgtEl>
                                          <p:spTgt spid="10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824" y="1446549"/>
            <a:ext cx="8211504" cy="50051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 name="TextBox 16"/>
          <p:cNvSpPr txBox="1"/>
          <p:nvPr/>
        </p:nvSpPr>
        <p:spPr>
          <a:xfrm>
            <a:off x="0" y="6484115"/>
            <a:ext cx="599844" cy="400110"/>
          </a:xfrm>
          <a:prstGeom prst="rect">
            <a:avLst/>
          </a:prstGeom>
          <a:noFill/>
        </p:spPr>
        <p:txBody>
          <a:bodyPr wrap="none" rtlCol="0">
            <a:spAutoFit/>
          </a:bodyPr>
          <a:lstStyle/>
          <a:p>
            <a:r>
              <a:rPr lang="en-US" sz="2000" b="1" dirty="0" smtClean="0"/>
              <a:t>A58</a:t>
            </a:r>
            <a:endParaRPr lang="en-US" b="1" dirty="0"/>
          </a:p>
        </p:txBody>
      </p:sp>
      <p:sp>
        <p:nvSpPr>
          <p:cNvPr id="15" name="Title 1"/>
          <p:cNvSpPr txBox="1">
            <a:spLocks/>
          </p:cNvSpPr>
          <p:nvPr/>
        </p:nvSpPr>
        <p:spPr>
          <a:xfrm>
            <a:off x="1" y="0"/>
            <a:ext cx="6509982" cy="1353787"/>
          </a:xfrm>
          <a:prstGeom prst="rect">
            <a:avLst/>
          </a:prstGeom>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dirty="0" smtClean="0"/>
              <a:t>Efficiency Laboratory #I</a:t>
            </a:r>
          </a:p>
          <a:p>
            <a:pPr algn="l"/>
            <a:r>
              <a:rPr lang="en-US" dirty="0" err="1" smtClean="0"/>
              <a:t>Syswide</a:t>
            </a:r>
            <a:r>
              <a:rPr lang="en-US" dirty="0" smtClean="0"/>
              <a:t> Experiment</a:t>
            </a:r>
            <a:endParaRPr lang="en-US" dirty="0"/>
          </a:p>
        </p:txBody>
      </p:sp>
      <p:sp>
        <p:nvSpPr>
          <p:cNvPr id="16" name="TextBox 15"/>
          <p:cNvSpPr txBox="1"/>
          <p:nvPr/>
        </p:nvSpPr>
        <p:spPr>
          <a:xfrm>
            <a:off x="6815149" y="0"/>
            <a:ext cx="2328852" cy="1446550"/>
          </a:xfrm>
          <a:prstGeom prst="rect">
            <a:avLst/>
          </a:prstGeom>
          <a:noFill/>
        </p:spPr>
        <p:txBody>
          <a:bodyPr wrap="square" rtlCol="0">
            <a:spAutoFit/>
          </a:bodyPr>
          <a:lstStyle/>
          <a:p>
            <a:r>
              <a:rPr lang="en-US" sz="8800" dirty="0" err="1" smtClean="0">
                <a:latin typeface="Script MT Bold"/>
                <a:sym typeface="Symbol"/>
              </a:rPr>
              <a:t>R</a:t>
            </a:r>
            <a:r>
              <a:rPr lang="en-US" sz="6600" baseline="-25000" dirty="0" err="1" smtClean="0">
                <a:latin typeface="Arial" panose="020B0604020202020204" pitchFamily="34" charset="0"/>
                <a:cs typeface="Arial" panose="020B0604020202020204" pitchFamily="34" charset="0"/>
                <a:sym typeface="Symbol"/>
              </a:rPr>
              <a:t>sys</a:t>
            </a:r>
            <a:endParaRPr lang="en-US" sz="6600" baseline="-25000" dirty="0">
              <a:latin typeface="Arial" panose="020B0604020202020204" pitchFamily="34" charset="0"/>
              <a:cs typeface="Arial" panose="020B0604020202020204" pitchFamily="34" charset="0"/>
            </a:endParaRPr>
          </a:p>
        </p:txBody>
      </p:sp>
      <p:sp>
        <p:nvSpPr>
          <p:cNvPr id="2" name="TextBox 1"/>
          <p:cNvSpPr txBox="1"/>
          <p:nvPr/>
        </p:nvSpPr>
        <p:spPr>
          <a:xfrm rot="16200000">
            <a:off x="580670" y="4810623"/>
            <a:ext cx="2456180" cy="369332"/>
          </a:xfrm>
          <a:prstGeom prst="rect">
            <a:avLst/>
          </a:prstGeom>
          <a:noFill/>
        </p:spPr>
        <p:txBody>
          <a:bodyPr wrap="square" rtlCol="0">
            <a:spAutoFit/>
          </a:bodyPr>
          <a:lstStyle/>
          <a:p>
            <a:pPr algn="r"/>
            <a:r>
              <a:rPr lang="en-CA" b="1" dirty="0" smtClean="0"/>
              <a:t>1600 </a:t>
            </a:r>
            <a:r>
              <a:rPr lang="en-CA" b="1" dirty="0" err="1" smtClean="0"/>
              <a:t>DnD</a:t>
            </a:r>
            <a:r>
              <a:rPr lang="en-CA" b="1" dirty="0" smtClean="0"/>
              <a:t> turned on</a:t>
            </a:r>
            <a:endParaRPr lang="en-CA" b="1" dirty="0"/>
          </a:p>
        </p:txBody>
      </p:sp>
      <p:sp>
        <p:nvSpPr>
          <p:cNvPr id="18" name="TextBox 17"/>
          <p:cNvSpPr txBox="1"/>
          <p:nvPr/>
        </p:nvSpPr>
        <p:spPr>
          <a:xfrm rot="16200000">
            <a:off x="1595151" y="4676420"/>
            <a:ext cx="2456180" cy="369332"/>
          </a:xfrm>
          <a:prstGeom prst="rect">
            <a:avLst/>
          </a:prstGeom>
          <a:noFill/>
        </p:spPr>
        <p:txBody>
          <a:bodyPr wrap="square" rtlCol="0">
            <a:spAutoFit/>
          </a:bodyPr>
          <a:lstStyle/>
          <a:p>
            <a:pPr algn="r"/>
            <a:r>
              <a:rPr lang="en-CA" b="1" dirty="0" smtClean="0"/>
              <a:t>3200 CC halved</a:t>
            </a:r>
            <a:endParaRPr lang="en-CA" b="1" dirty="0"/>
          </a:p>
        </p:txBody>
      </p:sp>
      <p:sp>
        <p:nvSpPr>
          <p:cNvPr id="19" name="TextBox 18"/>
          <p:cNvSpPr txBox="1"/>
          <p:nvPr/>
        </p:nvSpPr>
        <p:spPr>
          <a:xfrm rot="16200000">
            <a:off x="3612324" y="2876053"/>
            <a:ext cx="2456180" cy="369332"/>
          </a:xfrm>
          <a:prstGeom prst="rect">
            <a:avLst/>
          </a:prstGeom>
          <a:noFill/>
        </p:spPr>
        <p:txBody>
          <a:bodyPr wrap="square" rtlCol="0">
            <a:spAutoFit/>
          </a:bodyPr>
          <a:lstStyle/>
          <a:p>
            <a:pPr algn="r"/>
            <a:r>
              <a:rPr lang="en-CA" b="1" dirty="0" smtClean="0"/>
              <a:t>6400 </a:t>
            </a:r>
            <a:r>
              <a:rPr lang="en-CA" b="1" dirty="0" smtClean="0"/>
              <a:t>CC doubled</a:t>
            </a:r>
            <a:endParaRPr lang="en-CA" b="1" dirty="0"/>
          </a:p>
        </p:txBody>
      </p:sp>
    </p:spTree>
    <p:extLst>
      <p:ext uri="{BB962C8B-B14F-4D97-AF65-F5344CB8AC3E}">
        <p14:creationId xmlns:p14="http://schemas.microsoft.com/office/powerpoint/2010/main" val="278895735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471030" y="1665022"/>
            <a:ext cx="8181969" cy="4422629"/>
            <a:chOff x="471030" y="1665022"/>
            <a:chExt cx="8181969" cy="4422629"/>
          </a:xfrm>
        </p:grpSpPr>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030" y="3963104"/>
              <a:ext cx="8031525" cy="21245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5908" y="1665022"/>
              <a:ext cx="8052837" cy="22928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12564" y="4018323"/>
              <a:ext cx="819150" cy="714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05746" y="1761060"/>
              <a:ext cx="1047253" cy="463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7" name="TextBox 16"/>
          <p:cNvSpPr txBox="1"/>
          <p:nvPr/>
        </p:nvSpPr>
        <p:spPr>
          <a:xfrm>
            <a:off x="0" y="6484115"/>
            <a:ext cx="599844" cy="400110"/>
          </a:xfrm>
          <a:prstGeom prst="rect">
            <a:avLst/>
          </a:prstGeom>
          <a:noFill/>
        </p:spPr>
        <p:txBody>
          <a:bodyPr wrap="none" rtlCol="0">
            <a:spAutoFit/>
          </a:bodyPr>
          <a:lstStyle/>
          <a:p>
            <a:r>
              <a:rPr lang="en-US" sz="2000" b="1" dirty="0" smtClean="0"/>
              <a:t>A59</a:t>
            </a:r>
            <a:endParaRPr lang="en-US" b="1" dirty="0"/>
          </a:p>
        </p:txBody>
      </p:sp>
      <p:sp>
        <p:nvSpPr>
          <p:cNvPr id="15" name="Title 1"/>
          <p:cNvSpPr txBox="1">
            <a:spLocks/>
          </p:cNvSpPr>
          <p:nvPr/>
        </p:nvSpPr>
        <p:spPr>
          <a:xfrm>
            <a:off x="1" y="0"/>
            <a:ext cx="6509982" cy="1353787"/>
          </a:xfrm>
          <a:prstGeom prst="rect">
            <a:avLst/>
          </a:prstGeom>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dirty="0" smtClean="0"/>
              <a:t>Efficiency Laboratory #I</a:t>
            </a:r>
          </a:p>
          <a:p>
            <a:pPr algn="l"/>
            <a:r>
              <a:rPr lang="en-US" dirty="0" err="1" smtClean="0"/>
              <a:t>Syswide</a:t>
            </a:r>
            <a:r>
              <a:rPr lang="en-US" dirty="0" smtClean="0"/>
              <a:t> Experiment</a:t>
            </a:r>
            <a:endParaRPr lang="en-US" dirty="0"/>
          </a:p>
        </p:txBody>
      </p:sp>
      <p:sp>
        <p:nvSpPr>
          <p:cNvPr id="16" name="TextBox 15"/>
          <p:cNvSpPr txBox="1"/>
          <p:nvPr/>
        </p:nvSpPr>
        <p:spPr>
          <a:xfrm>
            <a:off x="6815149" y="0"/>
            <a:ext cx="2328852" cy="1446550"/>
          </a:xfrm>
          <a:prstGeom prst="rect">
            <a:avLst/>
          </a:prstGeom>
          <a:noFill/>
        </p:spPr>
        <p:txBody>
          <a:bodyPr wrap="square" rtlCol="0">
            <a:spAutoFit/>
          </a:bodyPr>
          <a:lstStyle/>
          <a:p>
            <a:r>
              <a:rPr lang="en-US" sz="8800" dirty="0" err="1" smtClean="0">
                <a:latin typeface="Script MT Bold"/>
                <a:sym typeface="Symbol"/>
              </a:rPr>
              <a:t>R</a:t>
            </a:r>
            <a:r>
              <a:rPr lang="en-US" sz="6600" baseline="-25000" dirty="0" err="1" smtClean="0">
                <a:latin typeface="Arial" panose="020B0604020202020204" pitchFamily="34" charset="0"/>
                <a:cs typeface="Arial" panose="020B0604020202020204" pitchFamily="34" charset="0"/>
                <a:sym typeface="Symbol"/>
              </a:rPr>
              <a:t>sys</a:t>
            </a:r>
            <a:endParaRPr lang="en-US" sz="6600" baseline="-25000" dirty="0">
              <a:latin typeface="Arial" panose="020B0604020202020204" pitchFamily="34" charset="0"/>
              <a:cs typeface="Arial" panose="020B0604020202020204" pitchFamily="34" charset="0"/>
            </a:endParaRPr>
          </a:p>
        </p:txBody>
      </p:sp>
      <p:sp>
        <p:nvSpPr>
          <p:cNvPr id="2" name="TextBox 1"/>
          <p:cNvSpPr txBox="1"/>
          <p:nvPr/>
        </p:nvSpPr>
        <p:spPr>
          <a:xfrm rot="16200000">
            <a:off x="635262" y="3855263"/>
            <a:ext cx="2456180" cy="369332"/>
          </a:xfrm>
          <a:prstGeom prst="rect">
            <a:avLst/>
          </a:prstGeom>
          <a:noFill/>
        </p:spPr>
        <p:txBody>
          <a:bodyPr wrap="square" rtlCol="0">
            <a:spAutoFit/>
          </a:bodyPr>
          <a:lstStyle/>
          <a:p>
            <a:pPr algn="r"/>
            <a:r>
              <a:rPr lang="en-CA" b="1" dirty="0" smtClean="0"/>
              <a:t>1600 </a:t>
            </a:r>
            <a:r>
              <a:rPr lang="en-CA" b="1" dirty="0" err="1" smtClean="0"/>
              <a:t>DnD</a:t>
            </a:r>
            <a:r>
              <a:rPr lang="en-CA" b="1" dirty="0" smtClean="0"/>
              <a:t> turned on</a:t>
            </a:r>
            <a:endParaRPr lang="en-CA" b="1" dirty="0"/>
          </a:p>
        </p:txBody>
      </p:sp>
      <p:sp>
        <p:nvSpPr>
          <p:cNvPr id="18" name="TextBox 17"/>
          <p:cNvSpPr txBox="1"/>
          <p:nvPr/>
        </p:nvSpPr>
        <p:spPr>
          <a:xfrm rot="16200000">
            <a:off x="1649743" y="3884836"/>
            <a:ext cx="2456180" cy="369332"/>
          </a:xfrm>
          <a:prstGeom prst="rect">
            <a:avLst/>
          </a:prstGeom>
          <a:noFill/>
        </p:spPr>
        <p:txBody>
          <a:bodyPr wrap="square" rtlCol="0">
            <a:spAutoFit/>
          </a:bodyPr>
          <a:lstStyle/>
          <a:p>
            <a:pPr algn="r"/>
            <a:r>
              <a:rPr lang="en-CA" b="1" dirty="0" smtClean="0"/>
              <a:t>3200 CC halved</a:t>
            </a:r>
            <a:endParaRPr lang="en-CA" b="1" dirty="0"/>
          </a:p>
        </p:txBody>
      </p:sp>
      <p:sp>
        <p:nvSpPr>
          <p:cNvPr id="19" name="TextBox 18"/>
          <p:cNvSpPr txBox="1"/>
          <p:nvPr/>
        </p:nvSpPr>
        <p:spPr>
          <a:xfrm rot="16200000">
            <a:off x="3694212" y="4322741"/>
            <a:ext cx="2456180" cy="369332"/>
          </a:xfrm>
          <a:prstGeom prst="rect">
            <a:avLst/>
          </a:prstGeom>
          <a:noFill/>
        </p:spPr>
        <p:txBody>
          <a:bodyPr wrap="square" rtlCol="0">
            <a:spAutoFit/>
          </a:bodyPr>
          <a:lstStyle/>
          <a:p>
            <a:pPr algn="r"/>
            <a:r>
              <a:rPr lang="en-CA" b="1" dirty="0" smtClean="0"/>
              <a:t>6400 </a:t>
            </a:r>
            <a:r>
              <a:rPr lang="en-CA" b="1" dirty="0" smtClean="0"/>
              <a:t>CC doubled</a:t>
            </a:r>
            <a:endParaRPr lang="en-CA" b="1" dirty="0"/>
          </a:p>
        </p:txBody>
      </p:sp>
      <p:sp>
        <p:nvSpPr>
          <p:cNvPr id="5" name="TextBox 4"/>
          <p:cNvSpPr txBox="1"/>
          <p:nvPr/>
        </p:nvSpPr>
        <p:spPr>
          <a:xfrm>
            <a:off x="870135" y="6138863"/>
            <a:ext cx="7424382" cy="369332"/>
          </a:xfrm>
          <a:prstGeom prst="rect">
            <a:avLst/>
          </a:prstGeom>
          <a:noFill/>
        </p:spPr>
        <p:txBody>
          <a:bodyPr wrap="square" rtlCol="0">
            <a:spAutoFit/>
          </a:bodyPr>
          <a:lstStyle/>
          <a:p>
            <a:r>
              <a:rPr lang="en-CA" b="1" dirty="0" smtClean="0"/>
              <a:t>TOP: Population and Carrying Capacity                  BOTTOM: Causes of Death</a:t>
            </a:r>
            <a:endParaRPr lang="en-CA" b="1" dirty="0"/>
          </a:p>
        </p:txBody>
      </p:sp>
    </p:spTree>
    <p:extLst>
      <p:ext uri="{BB962C8B-B14F-4D97-AF65-F5344CB8AC3E}">
        <p14:creationId xmlns:p14="http://schemas.microsoft.com/office/powerpoint/2010/main" val="402736498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0" y="6484115"/>
            <a:ext cx="599844" cy="400110"/>
          </a:xfrm>
          <a:prstGeom prst="rect">
            <a:avLst/>
          </a:prstGeom>
          <a:noFill/>
        </p:spPr>
        <p:txBody>
          <a:bodyPr wrap="none" rtlCol="0">
            <a:spAutoFit/>
          </a:bodyPr>
          <a:lstStyle/>
          <a:p>
            <a:r>
              <a:rPr lang="en-US" sz="2000" b="1" dirty="0" smtClean="0"/>
              <a:t>A60</a:t>
            </a:r>
            <a:endParaRPr lang="en-US" b="1" dirty="0"/>
          </a:p>
        </p:txBody>
      </p:sp>
      <p:sp>
        <p:nvSpPr>
          <p:cNvPr id="15" name="Title 1"/>
          <p:cNvSpPr txBox="1">
            <a:spLocks/>
          </p:cNvSpPr>
          <p:nvPr/>
        </p:nvSpPr>
        <p:spPr>
          <a:xfrm>
            <a:off x="1" y="0"/>
            <a:ext cx="6509982" cy="1353787"/>
          </a:xfrm>
          <a:prstGeom prst="rect">
            <a:avLst/>
          </a:prstGeom>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dirty="0" smtClean="0"/>
              <a:t>Efficiency Laboratory #I</a:t>
            </a:r>
          </a:p>
          <a:p>
            <a:pPr algn="l"/>
            <a:r>
              <a:rPr lang="en-US" dirty="0" smtClean="0"/>
              <a:t>Sys-wide Experiment</a:t>
            </a:r>
            <a:endParaRPr lang="en-US" dirty="0"/>
          </a:p>
        </p:txBody>
      </p:sp>
      <p:sp>
        <p:nvSpPr>
          <p:cNvPr id="16" name="TextBox 15"/>
          <p:cNvSpPr txBox="1"/>
          <p:nvPr/>
        </p:nvSpPr>
        <p:spPr>
          <a:xfrm>
            <a:off x="6815149" y="0"/>
            <a:ext cx="2328852" cy="1446550"/>
          </a:xfrm>
          <a:prstGeom prst="rect">
            <a:avLst/>
          </a:prstGeom>
          <a:noFill/>
        </p:spPr>
        <p:txBody>
          <a:bodyPr wrap="square" rtlCol="0">
            <a:spAutoFit/>
          </a:bodyPr>
          <a:lstStyle/>
          <a:p>
            <a:r>
              <a:rPr lang="en-US" sz="8800" dirty="0" err="1" smtClean="0">
                <a:latin typeface="Script MT Bold"/>
                <a:sym typeface="Symbol"/>
              </a:rPr>
              <a:t>R</a:t>
            </a:r>
            <a:r>
              <a:rPr lang="en-US" sz="6600" baseline="-25000" dirty="0" err="1" smtClean="0">
                <a:latin typeface="Arial" panose="020B0604020202020204" pitchFamily="34" charset="0"/>
                <a:cs typeface="Arial" panose="020B0604020202020204" pitchFamily="34" charset="0"/>
                <a:sym typeface="Symbol"/>
              </a:rPr>
              <a:t>sys</a:t>
            </a:r>
            <a:endParaRPr lang="en-US" sz="6600" baseline="-25000" dirty="0">
              <a:latin typeface="Arial" panose="020B0604020202020204" pitchFamily="34" charset="0"/>
              <a:cs typeface="Arial" panose="020B0604020202020204" pitchFamily="34"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922" y="1680026"/>
            <a:ext cx="8458200" cy="4562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rot="16200000">
            <a:off x="416468" y="2845345"/>
            <a:ext cx="2456180" cy="369332"/>
          </a:xfrm>
          <a:prstGeom prst="rect">
            <a:avLst/>
          </a:prstGeom>
          <a:noFill/>
        </p:spPr>
        <p:txBody>
          <a:bodyPr wrap="square" rtlCol="0">
            <a:spAutoFit/>
          </a:bodyPr>
          <a:lstStyle/>
          <a:p>
            <a:pPr algn="r"/>
            <a:r>
              <a:rPr lang="en-CA" b="1" dirty="0" smtClean="0"/>
              <a:t>1600 </a:t>
            </a:r>
            <a:r>
              <a:rPr lang="en-CA" b="1" dirty="0" err="1" smtClean="0"/>
              <a:t>DnD</a:t>
            </a:r>
            <a:r>
              <a:rPr lang="en-CA" b="1" dirty="0" smtClean="0"/>
              <a:t> turned on</a:t>
            </a:r>
            <a:endParaRPr lang="en-CA" b="1" dirty="0"/>
          </a:p>
        </p:txBody>
      </p:sp>
      <p:sp>
        <p:nvSpPr>
          <p:cNvPr id="18" name="TextBox 17"/>
          <p:cNvSpPr txBox="1"/>
          <p:nvPr/>
        </p:nvSpPr>
        <p:spPr>
          <a:xfrm rot="16200000">
            <a:off x="1524212" y="2997745"/>
            <a:ext cx="2456180" cy="369332"/>
          </a:xfrm>
          <a:prstGeom prst="rect">
            <a:avLst/>
          </a:prstGeom>
          <a:noFill/>
        </p:spPr>
        <p:txBody>
          <a:bodyPr wrap="square" rtlCol="0">
            <a:spAutoFit/>
          </a:bodyPr>
          <a:lstStyle/>
          <a:p>
            <a:pPr algn="r"/>
            <a:r>
              <a:rPr lang="en-CA" b="1" dirty="0" smtClean="0"/>
              <a:t>3200 CC halved</a:t>
            </a:r>
            <a:endParaRPr lang="en-CA" b="1" dirty="0"/>
          </a:p>
        </p:txBody>
      </p:sp>
      <p:sp>
        <p:nvSpPr>
          <p:cNvPr id="19" name="TextBox 18"/>
          <p:cNvSpPr txBox="1"/>
          <p:nvPr/>
        </p:nvSpPr>
        <p:spPr>
          <a:xfrm rot="16200000">
            <a:off x="3751072" y="2876053"/>
            <a:ext cx="2456180" cy="369332"/>
          </a:xfrm>
          <a:prstGeom prst="rect">
            <a:avLst/>
          </a:prstGeom>
          <a:noFill/>
        </p:spPr>
        <p:txBody>
          <a:bodyPr wrap="square" rtlCol="0">
            <a:spAutoFit/>
          </a:bodyPr>
          <a:lstStyle/>
          <a:p>
            <a:pPr algn="r"/>
            <a:r>
              <a:rPr lang="en-CA" b="1" dirty="0" smtClean="0"/>
              <a:t>6400 </a:t>
            </a:r>
            <a:r>
              <a:rPr lang="en-CA" b="1" dirty="0" smtClean="0"/>
              <a:t>CC doubled</a:t>
            </a:r>
            <a:endParaRPr lang="en-CA" b="1" dirty="0"/>
          </a:p>
        </p:txBody>
      </p:sp>
      <p:sp>
        <p:nvSpPr>
          <p:cNvPr id="20" name="TextBox 19"/>
          <p:cNvSpPr txBox="1"/>
          <p:nvPr/>
        </p:nvSpPr>
        <p:spPr>
          <a:xfrm>
            <a:off x="1022535" y="6291263"/>
            <a:ext cx="7424382" cy="369332"/>
          </a:xfrm>
          <a:prstGeom prst="rect">
            <a:avLst/>
          </a:prstGeom>
          <a:noFill/>
        </p:spPr>
        <p:txBody>
          <a:bodyPr wrap="square" rtlCol="0">
            <a:spAutoFit/>
          </a:bodyPr>
          <a:lstStyle/>
          <a:p>
            <a:r>
              <a:rPr lang="en-CA" b="1" dirty="0" smtClean="0"/>
              <a:t>Impact on System-Wide EROI and Individual EROI (Min, Mean, Max)</a:t>
            </a:r>
            <a:endParaRPr lang="en-CA" b="1" dirty="0"/>
          </a:p>
        </p:txBody>
      </p:sp>
    </p:spTree>
    <p:extLst>
      <p:ext uri="{BB962C8B-B14F-4D97-AF65-F5344CB8AC3E}">
        <p14:creationId xmlns:p14="http://schemas.microsoft.com/office/powerpoint/2010/main" val="706317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14174</TotalTime>
  <Words>11697</Words>
  <Application>Microsoft Office PowerPoint</Application>
  <PresentationFormat>On-screen Show (4:3)</PresentationFormat>
  <Paragraphs>1233</Paragraphs>
  <Slides>60</Slides>
  <Notes>60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60</vt:i4>
      </vt:variant>
    </vt:vector>
  </HeadingPairs>
  <TitlesOfParts>
    <vt:vector size="72" baseType="lpstr">
      <vt:lpstr>Arial</vt:lpstr>
      <vt:lpstr>Baskerville Old Face</vt:lpstr>
      <vt:lpstr>Script MT Bold</vt:lpstr>
      <vt:lpstr>Calibri</vt:lpstr>
      <vt:lpstr>Arabic Typesetting</vt:lpstr>
      <vt:lpstr>Symbol</vt:lpstr>
      <vt:lpstr>Courier New</vt:lpstr>
      <vt:lpstr>Andalus</vt:lpstr>
      <vt:lpstr>Times New Roman</vt:lpstr>
      <vt:lpstr>Wingdings</vt:lpstr>
      <vt:lpstr>Cambria Math</vt:lpstr>
      <vt:lpstr>Office Theme</vt:lpstr>
      <vt:lpstr>Modeling EROI  Computationally and Mathematically</vt:lpstr>
      <vt:lpstr>Modeling EROI  Computationally and Mathematically</vt:lpstr>
      <vt:lpstr>Outline of Presentation</vt:lpstr>
      <vt:lpstr>Why I First Came to a BPE Conference!</vt:lpstr>
      <vt:lpstr>PowerPoint Presentation</vt:lpstr>
      <vt:lpstr>Situating My Interests</vt:lpstr>
      <vt:lpstr>My Approach</vt:lpstr>
      <vt:lpstr>My Emerging Vision Framework of Bio/Eco Dynamics</vt:lpstr>
      <vt:lpstr>Status</vt:lpstr>
      <vt:lpstr>Outline of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Outline of Presentation</vt:lpstr>
      <vt:lpstr>PowerPoint Presentation</vt:lpstr>
      <vt:lpstr>ICBT Curve Set Definitions</vt:lpstr>
      <vt:lpstr>Relationships – I, C, B &amp; T</vt:lpstr>
      <vt:lpstr>“Power” – Four definitions</vt:lpstr>
      <vt:lpstr>“Efficiency” – Three definitions</vt:lpstr>
      <vt:lpstr>PowerPoint Presentation</vt:lpstr>
      <vt:lpstr>PowerPoint Presentation</vt:lpstr>
      <vt:lpstr>Two Paradigms?</vt:lpstr>
      <vt:lpstr>Relationships – R, N &amp; </vt:lpstr>
      <vt:lpstr>PowerPoint Presentation</vt:lpstr>
      <vt:lpstr>PowerPoint Presentation</vt:lpstr>
      <vt:lpstr>Outline of Presentation</vt:lpstr>
      <vt:lpstr>PowerPoint Presentation</vt:lpstr>
      <vt:lpstr>PowerPoint Presentation</vt:lpstr>
      <vt:lpstr>Gallery of Goldilocks Curves (Scatter Graphs of Puseful(W) versus (W))</vt:lpstr>
      <vt:lpstr>Galbraith’s Theory of the Firm (As explained by the MPP)</vt:lpstr>
      <vt:lpstr>Galbraith’s Theory of the Firm (As explained by the MPP)</vt:lpstr>
      <vt:lpstr>PowerPoint Presentation</vt:lpstr>
      <vt:lpstr>PowerPoint Presentation</vt:lpstr>
      <vt:lpstr>PowerPoint Presentation</vt:lpstr>
      <vt:lpstr>However!  (Again!) Two Incompatible Paradigms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My Recommended Source-Book for Economic Modeling (2008) Princeton University Press</vt:lpstr>
      <vt:lpstr>The End   Questions?</vt:lpstr>
      <vt:lpstr>Hip Pocket Slides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Modeling EROI  Computationally and Mathematically</dc:title>
  <dc:creator>Garvin (Admin)</dc:creator>
  <cp:lastModifiedBy>user</cp:lastModifiedBy>
  <cp:revision>388</cp:revision>
  <cp:lastPrinted>2017-07-06T17:37:53Z</cp:lastPrinted>
  <dcterms:created xsi:type="dcterms:W3CDTF">2006-08-16T00:00:00Z</dcterms:created>
  <dcterms:modified xsi:type="dcterms:W3CDTF">2017-07-07T13:17:31Z</dcterms:modified>
</cp:coreProperties>
</file>