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79" r:id="rId2"/>
    <p:sldId id="308" r:id="rId3"/>
    <p:sldId id="312" r:id="rId4"/>
    <p:sldId id="285" r:id="rId5"/>
    <p:sldId id="313" r:id="rId6"/>
    <p:sldId id="286" r:id="rId7"/>
    <p:sldId id="283" r:id="rId8"/>
    <p:sldId id="257" r:id="rId9"/>
    <p:sldId id="280" r:id="rId10"/>
    <p:sldId id="258" r:id="rId11"/>
    <p:sldId id="261" r:id="rId12"/>
    <p:sldId id="262" r:id="rId13"/>
    <p:sldId id="265" r:id="rId14"/>
    <p:sldId id="289" r:id="rId15"/>
    <p:sldId id="290" r:id="rId16"/>
    <p:sldId id="268" r:id="rId17"/>
    <p:sldId id="315" r:id="rId18"/>
    <p:sldId id="292" r:id="rId19"/>
    <p:sldId id="314" r:id="rId20"/>
    <p:sldId id="291" r:id="rId21"/>
    <p:sldId id="297" r:id="rId22"/>
    <p:sldId id="296" r:id="rId23"/>
    <p:sldId id="300" r:id="rId24"/>
    <p:sldId id="299" r:id="rId25"/>
    <p:sldId id="301" r:id="rId26"/>
    <p:sldId id="302" r:id="rId27"/>
    <p:sldId id="303" r:id="rId28"/>
    <p:sldId id="304" r:id="rId29"/>
    <p:sldId id="316" r:id="rId30"/>
    <p:sldId id="306" r:id="rId3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0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48" autoAdjust="0"/>
    <p:restoredTop sz="96265" autoAdjust="0"/>
  </p:normalViewPr>
  <p:slideViewPr>
    <p:cSldViewPr snapToGrid="0" showGuides="1">
      <p:cViewPr varScale="1">
        <p:scale>
          <a:sx n="103" d="100"/>
          <a:sy n="103" d="100"/>
        </p:scale>
        <p:origin x="1110" y="114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r>
              <a:rPr lang="nl-NL" sz="2800" dirty="0">
                <a:solidFill>
                  <a:schemeClr val="tx1"/>
                </a:solidFill>
              </a:rPr>
              <a:t>Hammond’s model</a:t>
            </a:r>
          </a:p>
        </c:rich>
      </c:tx>
      <c:layout>
        <c:manualLayout>
          <c:xMode val="edge"/>
          <c:yMode val="edge"/>
          <c:x val="0.26341661330238009"/>
          <c:y val="1.46118371221200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ea typeface="+mn-ea"/>
              <a:cs typeface="+mn-cs"/>
            </a:defRPr>
          </a:pPr>
          <a:endParaRPr lang="nl-NL"/>
        </a:p>
      </c:txPr>
    </c:title>
    <c:autoTitleDeleted val="0"/>
    <c:plotArea>
      <c:layout>
        <c:manualLayout>
          <c:layoutTarget val="inner"/>
          <c:xMode val="edge"/>
          <c:yMode val="edge"/>
          <c:x val="0.15511513326070572"/>
          <c:y val="0.14486428441308163"/>
          <c:w val="0.82544053099780479"/>
          <c:h val="0.6558179848320693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88900" cap="rnd" cmpd="sng">
              <a:solidFill>
                <a:srgbClr val="930042"/>
              </a:solidFill>
              <a:round/>
            </a:ln>
            <a:effectLst/>
          </c:spPr>
          <c:marker>
            <c:symbol val="none"/>
          </c:marker>
          <c:cat>
            <c:numRef>
              <c:f>Sheet1!$A$2:$A$21</c:f>
              <c:numCache>
                <c:formatCode>General</c:formatCode>
                <c:ptCount val="2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</c:numCache>
            </c:num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9</c:v>
                </c:pt>
                <c:pt idx="5">
                  <c:v>9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D76-4540-A568-F76778B07B3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Sheet1!$A$2:$A$21</c:f>
              <c:numCache>
                <c:formatCode>General</c:formatCode>
                <c:ptCount val="2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</c:numCache>
            </c:numRef>
          </c:cat>
          <c:val>
            <c:numRef>
              <c:f>Sheet1!$C$2:$C$21</c:f>
              <c:numCache>
                <c:formatCode>General</c:formatCode>
                <c:ptCount val="20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D76-4540-A568-F76778B07B3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Sheet1!$A$2:$A$21</c:f>
              <c:numCache>
                <c:formatCode>General</c:formatCode>
                <c:ptCount val="2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</c:numCache>
            </c:numRef>
          </c:cat>
          <c:val>
            <c:numRef>
              <c:f>Sheet1!$D$2:$D$21</c:f>
              <c:numCache>
                <c:formatCode>General</c:formatCode>
                <c:ptCount val="20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D76-4540-A568-F76778B07B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6407904"/>
        <c:axId val="146408736"/>
      </c:lineChart>
      <c:catAx>
        <c:axId val="146407904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r>
                  <a:rPr lang="nl-NL" dirty="0">
                    <a:solidFill>
                      <a:schemeClr val="tx1"/>
                    </a:solidFill>
                  </a:rPr>
                  <a:t>Time</a:t>
                </a:r>
              </a:p>
            </c:rich>
          </c:tx>
          <c:layout>
            <c:manualLayout>
              <c:xMode val="edge"/>
              <c:yMode val="edge"/>
              <c:x val="0.44285038034978008"/>
              <c:y val="0.8006822692451509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Black" panose="020B0A04020102020204" pitchFamily="34" charset="0"/>
                  <a:ea typeface="+mn-ea"/>
                  <a:cs typeface="+mn-cs"/>
                </a:defRPr>
              </a:pPr>
              <a:endParaRPr lang="nl-NL"/>
            </a:p>
          </c:txPr>
        </c:title>
        <c:numFmt formatCode="General" sourceLinked="1"/>
        <c:majorTickMark val="out"/>
        <c:minorTickMark val="none"/>
        <c:tickLblPos val="nextTo"/>
        <c:crossAx val="146408736"/>
        <c:crosses val="autoZero"/>
        <c:auto val="1"/>
        <c:lblAlgn val="ctr"/>
        <c:lblOffset val="100"/>
        <c:noMultiLvlLbl val="0"/>
      </c:catAx>
      <c:valAx>
        <c:axId val="1464087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r>
                  <a:rPr lang="nl-NL" dirty="0" smtClean="0">
                    <a:solidFill>
                      <a:schemeClr val="tx1"/>
                    </a:solidFill>
                  </a:rPr>
                  <a:t>Corruption</a:t>
                </a:r>
                <a:r>
                  <a:rPr lang="nl-NL" baseline="0" dirty="0" smtClean="0">
                    <a:solidFill>
                      <a:schemeClr val="tx1"/>
                    </a:solidFill>
                  </a:rPr>
                  <a:t> level</a:t>
                </a:r>
                <a:endParaRPr lang="nl-NL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"/>
              <c:y val="0.182856019712557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Black" panose="020B0A04020102020204" pitchFamily="34" charset="0"/>
                  <a:ea typeface="+mn-ea"/>
                  <a:cs typeface="+mn-cs"/>
                </a:defRPr>
              </a:pPr>
              <a:endParaRPr lang="nl-NL"/>
            </a:p>
          </c:txPr>
        </c:title>
        <c:numFmt formatCode="General" sourceLinked="1"/>
        <c:majorTickMark val="none"/>
        <c:minorTickMark val="none"/>
        <c:tickLblPos val="nextTo"/>
        <c:crossAx val="146407904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>
          <a:latin typeface="Arial Black" panose="020B0A04020102020204" pitchFamily="34" charset="0"/>
        </a:defRPr>
      </a:pPr>
      <a:endParaRPr lang="nl-N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3200" dirty="0" smtClean="0">
              <a:latin typeface="Arial Black" panose="020B0A04020102020204" pitchFamily="34" charset="0"/>
            </a:rPr>
            <a:t>Decision-making</a:t>
          </a:r>
          <a:endParaRPr lang="en-US" sz="32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3200" dirty="0" smtClean="0">
              <a:latin typeface="Arial Black" panose="020B0A04020102020204" pitchFamily="34" charset="0"/>
            </a:rPr>
            <a:t>Choose random player</a:t>
          </a:r>
          <a:endParaRPr lang="en-US" sz="32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3200" dirty="0" smtClean="0">
              <a:latin typeface="Arial Black" panose="020B0A04020102020204" pitchFamily="34" charset="0"/>
            </a:rPr>
            <a:t>Compare actions</a:t>
          </a:r>
          <a:endParaRPr lang="en-US" sz="32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3200" dirty="0" smtClean="0">
              <a:latin typeface="Arial Black" panose="020B0A04020102020204" pitchFamily="34" charset="0"/>
            </a:rPr>
            <a:t>Enforce</a:t>
          </a:r>
          <a:endParaRPr lang="en-US" sz="32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32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9B2CD0F-4670-4761-B48B-F188EB0D08C2}" type="doc">
      <dgm:prSet loTypeId="urn:microsoft.com/office/officeart/2005/8/layout/cycle2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B595113-4404-47DD-9D9F-7F4AFB643FA2}">
      <dgm:prSet phldrT="[Text]" custT="1"/>
      <dgm:spPr>
        <a:solidFill>
          <a:srgbClr val="930042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Decision-making</a:t>
          </a:r>
          <a:endParaRPr lang="en-US" sz="1000" dirty="0">
            <a:latin typeface="Arial Black" panose="020B0A04020102020204" pitchFamily="34" charset="0"/>
          </a:endParaRPr>
        </a:p>
      </dgm:t>
    </dgm:pt>
    <dgm:pt modelId="{307C6A5C-2AE5-48C2-92C6-E8FDFD6699BB}" type="parTrans" cxnId="{E2605E18-1575-490F-B882-E1A91DC4C65B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EA63B3B3-0D7A-47B7-A96E-996C16AEE1D2}" type="sibTrans" cxnId="{E2605E18-1575-490F-B882-E1A91DC4C65B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CB428020-51C6-4E52-A43F-8C26ACD1C14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Choose random player</a:t>
          </a:r>
          <a:endParaRPr lang="en-US" sz="1000" dirty="0">
            <a:latin typeface="Arial Black" panose="020B0A04020102020204" pitchFamily="34" charset="0"/>
          </a:endParaRPr>
        </a:p>
      </dgm:t>
    </dgm:pt>
    <dgm:pt modelId="{6622309E-19C7-4781-9F1E-07619813F1F6}" type="parTrans" cxnId="{F84AEBF0-5A3E-43AB-A04D-8F92754BB635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8969EEEA-DF8F-46A1-A238-0BD32E0CE772}" type="sibTrans" cxnId="{F84AEBF0-5A3E-43AB-A04D-8F92754BB635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64E88AD9-183C-4585-B7B4-518CA75A573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Compare actions</a:t>
          </a:r>
          <a:endParaRPr lang="en-US" sz="1000" dirty="0">
            <a:latin typeface="Arial Black" panose="020B0A04020102020204" pitchFamily="34" charset="0"/>
          </a:endParaRPr>
        </a:p>
      </dgm:t>
    </dgm:pt>
    <dgm:pt modelId="{A5177749-2867-4377-8011-C41F2461A233}" type="parTrans" cxnId="{79801C2E-0DAF-4C0A-96AD-51C079C36E66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D3612FC3-4569-43B8-B496-479AA7B6490E}" type="sibTrans" cxnId="{79801C2E-0DAF-4C0A-96AD-51C079C36E66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73E06763-D902-4C4C-A893-CC863D3EEB42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000" dirty="0" smtClean="0">
              <a:latin typeface="Arial Black" panose="020B0A04020102020204" pitchFamily="34" charset="0"/>
            </a:rPr>
            <a:t>Enforce</a:t>
          </a:r>
          <a:endParaRPr lang="en-US" sz="1000" dirty="0">
            <a:latin typeface="Arial Black" panose="020B0A04020102020204" pitchFamily="34" charset="0"/>
          </a:endParaRPr>
        </a:p>
      </dgm:t>
    </dgm:pt>
    <dgm:pt modelId="{B1F39AC0-5188-415B-8AA5-7F1BDBC6BDE7}" type="parTrans" cxnId="{D5F43636-0678-480A-9BF1-17004E734478}">
      <dgm:prSet/>
      <dgm:spPr/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9B53517C-5D6E-4F9B-8CBB-F4721F4B444D}" type="sibTrans" cxnId="{D5F43636-0678-480A-9BF1-17004E734478}">
      <dgm:prSet custT="1"/>
      <dgm:spPr>
        <a:solidFill>
          <a:schemeClr val="tx1"/>
        </a:solidFill>
      </dgm:spPr>
      <dgm:t>
        <a:bodyPr/>
        <a:lstStyle/>
        <a:p>
          <a:endParaRPr lang="en-US" sz="1000">
            <a:latin typeface="Arial Black" panose="020B0A04020102020204" pitchFamily="34" charset="0"/>
          </a:endParaRPr>
        </a:p>
      </dgm:t>
    </dgm:pt>
    <dgm:pt modelId="{06E4C86E-1761-4DE9-888A-B15AC1817ECD}" type="pres">
      <dgm:prSet presAssocID="{19B2CD0F-4670-4761-B48B-F188EB0D08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210000-D3C2-4BC5-B449-2AE3F4FBABCE}" type="pres">
      <dgm:prSet presAssocID="{DB595113-4404-47DD-9D9F-7F4AFB643FA2}" presName="node" presStyleLbl="node1" presStyleIdx="0" presStyleCnt="4" custScaleX="209396" custScaleY="76225" custRadScaleRad="116693" custRadScaleInc="1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C140AD-7901-40E0-AAE1-494371429EA3}" type="pres">
      <dgm:prSet presAssocID="{EA63B3B3-0D7A-47B7-A96E-996C16AEE1D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109571E8-F349-4001-862F-FAAC9C920CAE}" type="pres">
      <dgm:prSet presAssocID="{EA63B3B3-0D7A-47B7-A96E-996C16AEE1D2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085870B-61E9-40C1-B270-3737D1A32811}" type="pres">
      <dgm:prSet presAssocID="{CB428020-51C6-4E52-A43F-8C26ACD1C145}" presName="node" presStyleLbl="node1" presStyleIdx="1" presStyleCnt="4" custScaleX="157203" custScaleY="101171" custRadScaleRad="152813" custRadScaleInc="-3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7AD03-27F9-4F67-B82B-FF1544C0537D}" type="pres">
      <dgm:prSet presAssocID="{8969EEEA-DF8F-46A1-A238-0BD32E0CE772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7D2F56-D603-4CEF-8012-BD2D3E9DB18B}" type="pres">
      <dgm:prSet presAssocID="{8969EEEA-DF8F-46A1-A238-0BD32E0CE772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2312ADEA-7DCB-477F-8EC2-ECB3228E8D62}" type="pres">
      <dgm:prSet presAssocID="{64E88AD9-183C-4585-B7B4-518CA75A5739}" presName="node" presStyleLbl="node1" presStyleIdx="2" presStyleCnt="4" custScaleX="215843" custScaleY="77216" custRadScaleRad="93024" custRadScaleInc="-1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D3B04-0799-4D87-97FF-40E24F8AA9BC}" type="pres">
      <dgm:prSet presAssocID="{D3612FC3-4569-43B8-B496-479AA7B6490E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410FBA-930F-44C0-BDD2-CCF83E505DB2}" type="pres">
      <dgm:prSet presAssocID="{D3612FC3-4569-43B8-B496-479AA7B6490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1196D294-AB09-44E9-A076-FE7EA267E020}" type="pres">
      <dgm:prSet presAssocID="{73E06763-D902-4C4C-A893-CC863D3EEB42}" presName="node" presStyleLbl="node1" presStyleIdx="3" presStyleCnt="4" custScaleX="146996" custScaleY="99016" custRadScaleRad="146782" custRadScaleInc="6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1E52C-8FF1-4168-BB7B-9748B646F313}" type="pres">
      <dgm:prSet presAssocID="{9B53517C-5D6E-4F9B-8CBB-F4721F4B444D}" presName="sibTrans" presStyleLbl="sibTrans2D1" presStyleIdx="3" presStyleCnt="4" custLinFactNeighborX="-19403" custLinFactNeighborY="-17189"/>
      <dgm:spPr/>
      <dgm:t>
        <a:bodyPr/>
        <a:lstStyle/>
        <a:p>
          <a:endParaRPr lang="en-US"/>
        </a:p>
      </dgm:t>
    </dgm:pt>
    <dgm:pt modelId="{4ED8B1A7-C911-4909-B93B-BA5F6B6A4D42}" type="pres">
      <dgm:prSet presAssocID="{9B53517C-5D6E-4F9B-8CBB-F4721F4B444D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1944721C-00C9-46AB-8159-82F242DEA3A8}" type="presOf" srcId="{73E06763-D902-4C4C-A893-CC863D3EEB42}" destId="{1196D294-AB09-44E9-A076-FE7EA267E020}" srcOrd="0" destOrd="0" presId="urn:microsoft.com/office/officeart/2005/8/layout/cycle2"/>
    <dgm:cxn modelId="{A03E26A4-7BD1-4E0E-9F8D-AD987C191C2A}" type="presOf" srcId="{19B2CD0F-4670-4761-B48B-F188EB0D08C2}" destId="{06E4C86E-1761-4DE9-888A-B15AC1817ECD}" srcOrd="0" destOrd="0" presId="urn:microsoft.com/office/officeart/2005/8/layout/cycle2"/>
    <dgm:cxn modelId="{E2605E18-1575-490F-B882-E1A91DC4C65B}" srcId="{19B2CD0F-4670-4761-B48B-F188EB0D08C2}" destId="{DB595113-4404-47DD-9D9F-7F4AFB643FA2}" srcOrd="0" destOrd="0" parTransId="{307C6A5C-2AE5-48C2-92C6-E8FDFD6699BB}" sibTransId="{EA63B3B3-0D7A-47B7-A96E-996C16AEE1D2}"/>
    <dgm:cxn modelId="{F6491E17-9635-4E5A-A94B-C02962DB20B6}" type="presOf" srcId="{D3612FC3-4569-43B8-B496-479AA7B6490E}" destId="{8ADD3B04-0799-4D87-97FF-40E24F8AA9BC}" srcOrd="0" destOrd="0" presId="urn:microsoft.com/office/officeart/2005/8/layout/cycle2"/>
    <dgm:cxn modelId="{79801C2E-0DAF-4C0A-96AD-51C079C36E66}" srcId="{19B2CD0F-4670-4761-B48B-F188EB0D08C2}" destId="{64E88AD9-183C-4585-B7B4-518CA75A5739}" srcOrd="2" destOrd="0" parTransId="{A5177749-2867-4377-8011-C41F2461A233}" sibTransId="{D3612FC3-4569-43B8-B496-479AA7B6490E}"/>
    <dgm:cxn modelId="{45DD1E25-E1B3-400A-B085-3E9DEE5F9E76}" type="presOf" srcId="{CB428020-51C6-4E52-A43F-8C26ACD1C145}" destId="{E085870B-61E9-40C1-B270-3737D1A32811}" srcOrd="0" destOrd="0" presId="urn:microsoft.com/office/officeart/2005/8/layout/cycle2"/>
    <dgm:cxn modelId="{2413A9AF-6A8D-4648-9407-595975259848}" type="presOf" srcId="{D3612FC3-4569-43B8-B496-479AA7B6490E}" destId="{50410FBA-930F-44C0-BDD2-CCF83E505DB2}" srcOrd="1" destOrd="0" presId="urn:microsoft.com/office/officeart/2005/8/layout/cycle2"/>
    <dgm:cxn modelId="{C05905AA-4B97-48CA-905C-B1C391460CF1}" type="presOf" srcId="{9B53517C-5D6E-4F9B-8CBB-F4721F4B444D}" destId="{4ED8B1A7-C911-4909-B93B-BA5F6B6A4D42}" srcOrd="1" destOrd="0" presId="urn:microsoft.com/office/officeart/2005/8/layout/cycle2"/>
    <dgm:cxn modelId="{A810AE88-4F23-4727-8866-FE1C50C4BF8E}" type="presOf" srcId="{EA63B3B3-0D7A-47B7-A96E-996C16AEE1D2}" destId="{9AC140AD-7901-40E0-AAE1-494371429EA3}" srcOrd="0" destOrd="0" presId="urn:microsoft.com/office/officeart/2005/8/layout/cycle2"/>
    <dgm:cxn modelId="{6DCA4FED-2954-49C1-BDD3-9150D8960CBF}" type="presOf" srcId="{DB595113-4404-47DD-9D9F-7F4AFB643FA2}" destId="{62210000-D3C2-4BC5-B449-2AE3F4FBABCE}" srcOrd="0" destOrd="0" presId="urn:microsoft.com/office/officeart/2005/8/layout/cycle2"/>
    <dgm:cxn modelId="{F84AEBF0-5A3E-43AB-A04D-8F92754BB635}" srcId="{19B2CD0F-4670-4761-B48B-F188EB0D08C2}" destId="{CB428020-51C6-4E52-A43F-8C26ACD1C145}" srcOrd="1" destOrd="0" parTransId="{6622309E-19C7-4781-9F1E-07619813F1F6}" sibTransId="{8969EEEA-DF8F-46A1-A238-0BD32E0CE772}"/>
    <dgm:cxn modelId="{ABEDAD3C-3B79-49F1-A828-BF416712B033}" type="presOf" srcId="{9B53517C-5D6E-4F9B-8CBB-F4721F4B444D}" destId="{80D1E52C-8FF1-4168-BB7B-9748B646F313}" srcOrd="0" destOrd="0" presId="urn:microsoft.com/office/officeart/2005/8/layout/cycle2"/>
    <dgm:cxn modelId="{2B78D816-4E70-420F-8F9A-3D5E1D948731}" type="presOf" srcId="{8969EEEA-DF8F-46A1-A238-0BD32E0CE772}" destId="{BF7D2F56-D603-4CEF-8012-BD2D3E9DB18B}" srcOrd="1" destOrd="0" presId="urn:microsoft.com/office/officeart/2005/8/layout/cycle2"/>
    <dgm:cxn modelId="{DFF51DA0-C6C4-431B-AF99-BC5041B37EF1}" type="presOf" srcId="{EA63B3B3-0D7A-47B7-A96E-996C16AEE1D2}" destId="{109571E8-F349-4001-862F-FAAC9C920CAE}" srcOrd="1" destOrd="0" presId="urn:microsoft.com/office/officeart/2005/8/layout/cycle2"/>
    <dgm:cxn modelId="{49925F31-BE9D-4FA6-9C64-DEFD0EC8EA30}" type="presOf" srcId="{64E88AD9-183C-4585-B7B4-518CA75A5739}" destId="{2312ADEA-7DCB-477F-8EC2-ECB3228E8D62}" srcOrd="0" destOrd="0" presId="urn:microsoft.com/office/officeart/2005/8/layout/cycle2"/>
    <dgm:cxn modelId="{DB2DAB0A-5C06-4BB9-B7AB-29A072A9454D}" type="presOf" srcId="{8969EEEA-DF8F-46A1-A238-0BD32E0CE772}" destId="{1277AD03-27F9-4F67-B82B-FF1544C0537D}" srcOrd="0" destOrd="0" presId="urn:microsoft.com/office/officeart/2005/8/layout/cycle2"/>
    <dgm:cxn modelId="{D5F43636-0678-480A-9BF1-17004E734478}" srcId="{19B2CD0F-4670-4761-B48B-F188EB0D08C2}" destId="{73E06763-D902-4C4C-A893-CC863D3EEB42}" srcOrd="3" destOrd="0" parTransId="{B1F39AC0-5188-415B-8AA5-7F1BDBC6BDE7}" sibTransId="{9B53517C-5D6E-4F9B-8CBB-F4721F4B444D}"/>
    <dgm:cxn modelId="{DDE0A07A-CDDD-4F4C-B7C8-E5589BBA4DBE}" type="presParOf" srcId="{06E4C86E-1761-4DE9-888A-B15AC1817ECD}" destId="{62210000-D3C2-4BC5-B449-2AE3F4FBABCE}" srcOrd="0" destOrd="0" presId="urn:microsoft.com/office/officeart/2005/8/layout/cycle2"/>
    <dgm:cxn modelId="{A6A41414-84A1-46AF-9EAD-EF4957FFF346}" type="presParOf" srcId="{06E4C86E-1761-4DE9-888A-B15AC1817ECD}" destId="{9AC140AD-7901-40E0-AAE1-494371429EA3}" srcOrd="1" destOrd="0" presId="urn:microsoft.com/office/officeart/2005/8/layout/cycle2"/>
    <dgm:cxn modelId="{70EAFA89-F905-4995-A5B8-F7153AF225C8}" type="presParOf" srcId="{9AC140AD-7901-40E0-AAE1-494371429EA3}" destId="{109571E8-F349-4001-862F-FAAC9C920CAE}" srcOrd="0" destOrd="0" presId="urn:microsoft.com/office/officeart/2005/8/layout/cycle2"/>
    <dgm:cxn modelId="{3AADDFE9-75CA-430A-8F56-6E3B780D32B1}" type="presParOf" srcId="{06E4C86E-1761-4DE9-888A-B15AC1817ECD}" destId="{E085870B-61E9-40C1-B270-3737D1A32811}" srcOrd="2" destOrd="0" presId="urn:microsoft.com/office/officeart/2005/8/layout/cycle2"/>
    <dgm:cxn modelId="{77701FF9-5FB0-4880-AFA9-4CFCFFDEA323}" type="presParOf" srcId="{06E4C86E-1761-4DE9-888A-B15AC1817ECD}" destId="{1277AD03-27F9-4F67-B82B-FF1544C0537D}" srcOrd="3" destOrd="0" presId="urn:microsoft.com/office/officeart/2005/8/layout/cycle2"/>
    <dgm:cxn modelId="{2E6BC0C2-F942-428F-A5AC-5557C9CC0A2A}" type="presParOf" srcId="{1277AD03-27F9-4F67-B82B-FF1544C0537D}" destId="{BF7D2F56-D603-4CEF-8012-BD2D3E9DB18B}" srcOrd="0" destOrd="0" presId="urn:microsoft.com/office/officeart/2005/8/layout/cycle2"/>
    <dgm:cxn modelId="{B016378B-6131-402A-8FCD-DBDF4A2D413B}" type="presParOf" srcId="{06E4C86E-1761-4DE9-888A-B15AC1817ECD}" destId="{2312ADEA-7DCB-477F-8EC2-ECB3228E8D62}" srcOrd="4" destOrd="0" presId="urn:microsoft.com/office/officeart/2005/8/layout/cycle2"/>
    <dgm:cxn modelId="{5C811FF7-3E0F-4075-A305-A1DEA7258492}" type="presParOf" srcId="{06E4C86E-1761-4DE9-888A-B15AC1817ECD}" destId="{8ADD3B04-0799-4D87-97FF-40E24F8AA9BC}" srcOrd="5" destOrd="0" presId="urn:microsoft.com/office/officeart/2005/8/layout/cycle2"/>
    <dgm:cxn modelId="{C5D046E4-985C-4EA8-AF9F-6600998F3815}" type="presParOf" srcId="{8ADD3B04-0799-4D87-97FF-40E24F8AA9BC}" destId="{50410FBA-930F-44C0-BDD2-CCF83E505DB2}" srcOrd="0" destOrd="0" presId="urn:microsoft.com/office/officeart/2005/8/layout/cycle2"/>
    <dgm:cxn modelId="{FDD74009-1FA6-41F1-A456-42ACD6522C6E}" type="presParOf" srcId="{06E4C86E-1761-4DE9-888A-B15AC1817ECD}" destId="{1196D294-AB09-44E9-A076-FE7EA267E020}" srcOrd="6" destOrd="0" presId="urn:microsoft.com/office/officeart/2005/8/layout/cycle2"/>
    <dgm:cxn modelId="{FC21F475-E810-4EB1-A936-47DF23975AC7}" type="presParOf" srcId="{06E4C86E-1761-4DE9-888A-B15AC1817ECD}" destId="{80D1E52C-8FF1-4168-BB7B-9748B646F313}" srcOrd="7" destOrd="0" presId="urn:microsoft.com/office/officeart/2005/8/layout/cycle2"/>
    <dgm:cxn modelId="{FB0C4F09-BC29-45CB-AB7F-7174F7E56D14}" type="presParOf" srcId="{80D1E52C-8FF1-4168-BB7B-9748B646F313}" destId="{4ED8B1A7-C911-4909-B93B-BA5F6B6A4D4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2878323" y="10104"/>
          <a:ext cx="3749030" cy="1364734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Arial Black" panose="020B0A04020102020204" pitchFamily="34" charset="0"/>
            </a:rPr>
            <a:t>Decision-making</a:t>
          </a:r>
          <a:endParaRPr lang="en-US" sz="3200" kern="1200" dirty="0">
            <a:latin typeface="Arial Black" panose="020B0A04020102020204" pitchFamily="34" charset="0"/>
          </a:endParaRPr>
        </a:p>
      </dsp:txBody>
      <dsp:txXfrm>
        <a:off x="3427356" y="209965"/>
        <a:ext cx="2650964" cy="965012"/>
      </dsp:txXfrm>
    </dsp:sp>
    <dsp:sp modelId="{9AC140AD-7901-40E0-AAE1-494371429EA3}">
      <dsp:nvSpPr>
        <dsp:cNvPr id="0" name=""/>
        <dsp:cNvSpPr/>
      </dsp:nvSpPr>
      <dsp:spPr>
        <a:xfrm rot="2303288">
          <a:off x="5683760" y="1398217"/>
          <a:ext cx="682486" cy="604260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latin typeface="Arial Black" panose="020B0A04020102020204" pitchFamily="34" charset="0"/>
          </a:endParaRPr>
        </a:p>
      </dsp:txBody>
      <dsp:txXfrm>
        <a:off x="5703354" y="1462783"/>
        <a:ext cx="501208" cy="362556"/>
      </dsp:txXfrm>
    </dsp:sp>
    <dsp:sp modelId="{E085870B-61E9-40C1-B270-3737D1A32811}">
      <dsp:nvSpPr>
        <dsp:cNvPr id="0" name=""/>
        <dsp:cNvSpPr/>
      </dsp:nvSpPr>
      <dsp:spPr>
        <a:xfrm>
          <a:off x="6024836" y="1909456"/>
          <a:ext cx="2814566" cy="1811367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Arial Black" panose="020B0A04020102020204" pitchFamily="34" charset="0"/>
            </a:rPr>
            <a:t>Choose random player</a:t>
          </a:r>
          <a:endParaRPr lang="en-US" sz="3200" kern="1200" dirty="0">
            <a:latin typeface="Arial Black" panose="020B0A04020102020204" pitchFamily="34" charset="0"/>
          </a:endParaRPr>
        </a:p>
      </dsp:txBody>
      <dsp:txXfrm>
        <a:off x="6437020" y="2174725"/>
        <a:ext cx="1990198" cy="1280829"/>
      </dsp:txXfrm>
    </dsp:sp>
    <dsp:sp modelId="{1277AD03-27F9-4F67-B82B-FF1544C0537D}">
      <dsp:nvSpPr>
        <dsp:cNvPr id="0" name=""/>
        <dsp:cNvSpPr/>
      </dsp:nvSpPr>
      <dsp:spPr>
        <a:xfrm rot="8774035">
          <a:off x="5749405" y="3450643"/>
          <a:ext cx="560598" cy="604260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latin typeface="Arial Black" panose="020B0A04020102020204" pitchFamily="34" charset="0"/>
          </a:endParaRPr>
        </a:p>
      </dsp:txBody>
      <dsp:txXfrm rot="10800000">
        <a:off x="5903399" y="3524758"/>
        <a:ext cx="392419" cy="362556"/>
      </dsp:txXfrm>
    </dsp:sp>
    <dsp:sp modelId="{2312ADEA-7DCB-477F-8EC2-ECB3228E8D62}">
      <dsp:nvSpPr>
        <dsp:cNvPr id="0" name=""/>
        <dsp:cNvSpPr/>
      </dsp:nvSpPr>
      <dsp:spPr>
        <a:xfrm>
          <a:off x="2733041" y="3973775"/>
          <a:ext cx="3864458" cy="1382477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Arial Black" panose="020B0A04020102020204" pitchFamily="34" charset="0"/>
            </a:rPr>
            <a:t>Compare actions</a:t>
          </a:r>
          <a:endParaRPr lang="en-US" sz="3200" kern="1200" dirty="0">
            <a:latin typeface="Arial Black" panose="020B0A04020102020204" pitchFamily="34" charset="0"/>
          </a:endParaRPr>
        </a:p>
      </dsp:txBody>
      <dsp:txXfrm>
        <a:off x="3298978" y="4176234"/>
        <a:ext cx="2732584" cy="977559"/>
      </dsp:txXfrm>
    </dsp:sp>
    <dsp:sp modelId="{8ADD3B04-0799-4D87-97FF-40E24F8AA9BC}">
      <dsp:nvSpPr>
        <dsp:cNvPr id="0" name=""/>
        <dsp:cNvSpPr/>
      </dsp:nvSpPr>
      <dsp:spPr>
        <a:xfrm rot="12778165">
          <a:off x="2893613" y="3428216"/>
          <a:ext cx="661425" cy="604260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latin typeface="Arial Black" panose="020B0A04020102020204" pitchFamily="34" charset="0"/>
          </a:endParaRPr>
        </a:p>
      </dsp:txBody>
      <dsp:txXfrm rot="10800000">
        <a:off x="3060295" y="3598393"/>
        <a:ext cx="480147" cy="362556"/>
      </dsp:txXfrm>
    </dsp:sp>
    <dsp:sp modelId="{1196D294-AB09-44E9-A076-FE7EA267E020}">
      <dsp:nvSpPr>
        <dsp:cNvPr id="0" name=""/>
        <dsp:cNvSpPr/>
      </dsp:nvSpPr>
      <dsp:spPr>
        <a:xfrm>
          <a:off x="421334" y="1879360"/>
          <a:ext cx="2631819" cy="1772784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Arial Black" panose="020B0A04020102020204" pitchFamily="34" charset="0"/>
            </a:rPr>
            <a:t>Enforce</a:t>
          </a:r>
          <a:endParaRPr lang="en-US" sz="3200" kern="1200" dirty="0">
            <a:latin typeface="Arial Black" panose="020B0A04020102020204" pitchFamily="34" charset="0"/>
          </a:endParaRPr>
        </a:p>
      </dsp:txBody>
      <dsp:txXfrm>
        <a:off x="806755" y="2138978"/>
        <a:ext cx="1860977" cy="1253548"/>
      </dsp:txXfrm>
    </dsp:sp>
    <dsp:sp modelId="{80D1E52C-8FF1-4168-BB7B-9748B646F313}">
      <dsp:nvSpPr>
        <dsp:cNvPr id="0" name=""/>
        <dsp:cNvSpPr/>
      </dsp:nvSpPr>
      <dsp:spPr>
        <a:xfrm rot="19529442">
          <a:off x="2705182" y="1320621"/>
          <a:ext cx="783087" cy="604260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latin typeface="Arial Black" panose="020B0A04020102020204" pitchFamily="34" charset="0"/>
          </a:endParaRPr>
        </a:p>
      </dsp:txBody>
      <dsp:txXfrm>
        <a:off x="2721131" y="1492824"/>
        <a:ext cx="601809" cy="3625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10000-D3C2-4BC5-B449-2AE3F4FBABCE}">
      <dsp:nvSpPr>
        <dsp:cNvPr id="0" name=""/>
        <dsp:cNvSpPr/>
      </dsp:nvSpPr>
      <dsp:spPr>
        <a:xfrm>
          <a:off x="925900" y="2961"/>
          <a:ext cx="1158883" cy="421860"/>
        </a:xfrm>
        <a:prstGeom prst="ellipse">
          <a:avLst/>
        </a:prstGeom>
        <a:solidFill>
          <a:srgbClr val="930042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Decision-making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95614" y="64741"/>
        <a:ext cx="819455" cy="298300"/>
      </dsp:txXfrm>
    </dsp:sp>
    <dsp:sp modelId="{9AC140AD-7901-40E0-AAE1-494371429EA3}">
      <dsp:nvSpPr>
        <dsp:cNvPr id="0" name=""/>
        <dsp:cNvSpPr/>
      </dsp:nvSpPr>
      <dsp:spPr>
        <a:xfrm rot="2303288">
          <a:off x="1793140" y="432143"/>
          <a:ext cx="211133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1799197" y="452101"/>
        <a:ext cx="155097" cy="112072"/>
      </dsp:txXfrm>
    </dsp:sp>
    <dsp:sp modelId="{E085870B-61E9-40C1-B270-3737D1A32811}">
      <dsp:nvSpPr>
        <dsp:cNvPr id="0" name=""/>
        <dsp:cNvSpPr/>
      </dsp:nvSpPr>
      <dsp:spPr>
        <a:xfrm>
          <a:off x="1898782" y="590275"/>
          <a:ext cx="870025" cy="559921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Choose random player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026194" y="672274"/>
        <a:ext cx="615201" cy="395923"/>
      </dsp:txXfrm>
    </dsp:sp>
    <dsp:sp modelId="{1277AD03-27F9-4F67-B82B-FF1544C0537D}">
      <dsp:nvSpPr>
        <dsp:cNvPr id="0" name=""/>
        <dsp:cNvSpPr/>
      </dsp:nvSpPr>
      <dsp:spPr>
        <a:xfrm rot="8774035">
          <a:off x="1813437" y="1066762"/>
          <a:ext cx="173451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1861083" y="1089658"/>
        <a:ext cx="121416" cy="112072"/>
      </dsp:txXfrm>
    </dsp:sp>
    <dsp:sp modelId="{2312ADEA-7DCB-477F-8EC2-ECB3228E8D62}">
      <dsp:nvSpPr>
        <dsp:cNvPr id="0" name=""/>
        <dsp:cNvSpPr/>
      </dsp:nvSpPr>
      <dsp:spPr>
        <a:xfrm>
          <a:off x="880983" y="1228558"/>
          <a:ext cx="1194563" cy="42734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Compare actions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1055923" y="1291141"/>
        <a:ext cx="844683" cy="302179"/>
      </dsp:txXfrm>
    </dsp:sp>
    <dsp:sp modelId="{8ADD3B04-0799-4D87-97FF-40E24F8AA9BC}">
      <dsp:nvSpPr>
        <dsp:cNvPr id="0" name=""/>
        <dsp:cNvSpPr/>
      </dsp:nvSpPr>
      <dsp:spPr>
        <a:xfrm rot="12778165">
          <a:off x="930403" y="1059833"/>
          <a:ext cx="204626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 rot="10800000">
        <a:off x="981927" y="1112437"/>
        <a:ext cx="148590" cy="112072"/>
      </dsp:txXfrm>
    </dsp:sp>
    <dsp:sp modelId="{1196D294-AB09-44E9-A076-FE7EA267E020}">
      <dsp:nvSpPr>
        <dsp:cNvPr id="0" name=""/>
        <dsp:cNvSpPr/>
      </dsp:nvSpPr>
      <dsp:spPr>
        <a:xfrm>
          <a:off x="166129" y="580968"/>
          <a:ext cx="813536" cy="547995"/>
        </a:xfrm>
        <a:prstGeom prst="ellipse">
          <a:avLst/>
        </a:prstGeom>
        <a:solidFill>
          <a:schemeClr val="tx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>
              <a:latin typeface="Arial Black" panose="020B0A04020102020204" pitchFamily="34" charset="0"/>
            </a:rPr>
            <a:t>Enforce</a:t>
          </a:r>
          <a:endParaRPr lang="en-US" sz="1000" kern="1200" dirty="0">
            <a:latin typeface="Arial Black" panose="020B0A04020102020204" pitchFamily="34" charset="0"/>
          </a:endParaRPr>
        </a:p>
      </dsp:txBody>
      <dsp:txXfrm>
        <a:off x="285269" y="661220"/>
        <a:ext cx="575256" cy="387491"/>
      </dsp:txXfrm>
    </dsp:sp>
    <dsp:sp modelId="{80D1E52C-8FF1-4168-BB7B-9748B646F313}">
      <dsp:nvSpPr>
        <dsp:cNvPr id="0" name=""/>
        <dsp:cNvSpPr/>
      </dsp:nvSpPr>
      <dsp:spPr>
        <a:xfrm rot="19529442">
          <a:off x="872113" y="408160"/>
          <a:ext cx="242242" cy="186786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>
            <a:latin typeface="Arial Black" panose="020B0A04020102020204" pitchFamily="34" charset="0"/>
          </a:endParaRPr>
        </a:p>
      </dsp:txBody>
      <dsp:txXfrm>
        <a:off x="877043" y="461390"/>
        <a:ext cx="186206" cy="112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77848-6EDC-4238-AC44-3EAA1BFA614A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FB90F-0D56-4FAA-B533-045AB9D01B1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4721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1A62D-1B80-4066-A1A8-B40807EB9E3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C8CC94-3A8A-4010-AB13-91D8F6798AA2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1625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0E3B2-F731-4435-A177-171E35E265E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823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3441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0854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6307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9998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1748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8CC94-3A8A-4010-AB13-91D8F6798AA2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74551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0E3B2-F731-4435-A177-171E35E265E5}" type="slidenum">
              <a:rPr lang="en-GB" smtClean="0"/>
              <a:pPr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416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8296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608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96922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1401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4574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147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8610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206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8394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7775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969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51E2D-90B6-42B5-92EC-05E307F143BB}" type="datetimeFigureOut">
              <a:rPr lang="nl-NL" smtClean="0"/>
              <a:t>2020-02-18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7B84F-B04A-4EA0-A762-34C9B29A140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229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Text Box 12"/>
          <p:cNvSpPr txBox="1">
            <a:spLocks noChangeArrowheads="1"/>
          </p:cNvSpPr>
          <p:nvPr/>
        </p:nvSpPr>
        <p:spPr bwMode="auto">
          <a:xfrm>
            <a:off x="917550" y="3356992"/>
            <a:ext cx="8285187" cy="31700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nl-NL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3200" b="1" dirty="0">
                <a:solidFill>
                  <a:srgbClr val="930042"/>
                </a:solidFill>
                <a:latin typeface="Arial Black" panose="020B0A04020102020204" pitchFamily="34" charset="0"/>
              </a:rPr>
              <a:t>Nick van </a:t>
            </a:r>
            <a:r>
              <a:rPr lang="nl-NL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Doormaal</a:t>
            </a:r>
          </a:p>
          <a:p>
            <a:pPr algn="ctr"/>
            <a:r>
              <a:rPr lang="nl-NL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Stijn Ruiter</a:t>
            </a:r>
          </a:p>
          <a:p>
            <a:pPr algn="ctr"/>
            <a:r>
              <a:rPr lang="nl-NL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Andrew M</a:t>
            </a:r>
            <a:r>
              <a:rPr lang="nl-NL" sz="3200" b="1" dirty="0">
                <a:solidFill>
                  <a:srgbClr val="930042"/>
                </a:solidFill>
                <a:latin typeface="Arial Black" panose="020B0A04020102020204" pitchFamily="34" charset="0"/>
              </a:rPr>
              <a:t>. Lemieux</a:t>
            </a:r>
          </a:p>
          <a:p>
            <a:pPr algn="ctr"/>
            <a:endParaRPr lang="nl-NL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endParaRPr lang="nl-NL" sz="4000" b="1" dirty="0">
              <a:solidFill>
                <a:srgbClr val="930042"/>
              </a:solidFill>
              <a:latin typeface="Garamond" pitchFamily="18" charset="0"/>
            </a:endParaRPr>
          </a:p>
        </p:txBody>
      </p:sp>
      <p:sp>
        <p:nvSpPr>
          <p:cNvPr id="14343" name="Text Box 11"/>
          <p:cNvSpPr txBox="1">
            <a:spLocks noChangeArrowheads="1"/>
          </p:cNvSpPr>
          <p:nvPr/>
        </p:nvSpPr>
        <p:spPr bwMode="auto">
          <a:xfrm>
            <a:off x="846910" y="218042"/>
            <a:ext cx="8286775" cy="144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Corruption and the Shadow of the Future</a:t>
            </a:r>
          </a:p>
        </p:txBody>
      </p:sp>
      <p:cxnSp>
        <p:nvCxnSpPr>
          <p:cNvPr id="11" name="Rechte verbindingslijn 10"/>
          <p:cNvCxnSpPr/>
          <p:nvPr/>
        </p:nvCxnSpPr>
        <p:spPr bwMode="auto">
          <a:xfrm rot="10800000">
            <a:off x="7291" y="1632254"/>
            <a:ext cx="9144000" cy="1588"/>
          </a:xfrm>
          <a:prstGeom prst="line">
            <a:avLst/>
          </a:prstGeom>
          <a:solidFill>
            <a:srgbClr val="B3008C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836592" y="1652262"/>
            <a:ext cx="8307411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 Generalization of an ABM with Repeated Interactions</a:t>
            </a:r>
            <a:endParaRPr lang="en-US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12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74921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890150" y="1196752"/>
            <a:ext cx="8170809" cy="4552295"/>
          </a:xfrm>
          <a:prstGeom prst="rect">
            <a:avLst/>
          </a:prstGeom>
        </p:spPr>
        <p:txBody>
          <a:bodyPr/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Interaction </a:t>
            </a:r>
            <a:r>
              <a:rPr lang="en-US" sz="3200" kern="0" dirty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between </a:t>
            </a: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two persons </a:t>
            </a:r>
            <a:r>
              <a:rPr lang="en-US" sz="3200" kern="0" dirty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or </a:t>
            </a: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groups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Deterred if perceived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risks or costs are too high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Corruption &amp; Deterrence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2319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890150" y="1196752"/>
            <a:ext cx="8170809" cy="4552295"/>
          </a:xfrm>
          <a:prstGeom prst="rect">
            <a:avLst/>
          </a:prstGeom>
        </p:spPr>
        <p:txBody>
          <a:bodyPr/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Severity, Celerity, </a:t>
            </a:r>
            <a:r>
              <a:rPr lang="en-US" sz="3200" u="sng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Certainty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Specific &amp; General Deterrence</a:t>
            </a: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Corruption &amp; Deterrence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472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890150" y="1196752"/>
            <a:ext cx="8170809" cy="4318831"/>
          </a:xfrm>
          <a:prstGeom prst="rect">
            <a:avLst/>
          </a:prstGeom>
        </p:spPr>
        <p:txBody>
          <a:bodyPr/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Agent-based models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Study by Hammond (2000)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“Fear of enforcement”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Modelling Corruption and Deterrence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962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Modelling Corruption and Deterrence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99191003"/>
              </p:ext>
            </p:extLst>
          </p:nvPr>
        </p:nvGraphicFramePr>
        <p:xfrm>
          <a:off x="459568" y="1832261"/>
          <a:ext cx="8224863" cy="521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19919" y="2837563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000" dirty="0" smtClean="0">
                <a:latin typeface="Arial Black" panose="020B0A04020102020204" pitchFamily="34" charset="0"/>
              </a:rPr>
              <a:t>High</a:t>
            </a:r>
            <a:endParaRPr lang="nl-NL" dirty="0"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0640" y="5332170"/>
            <a:ext cx="765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000" dirty="0" smtClean="0">
                <a:latin typeface="Arial Black" panose="020B0A04020102020204" pitchFamily="34" charset="0"/>
              </a:rPr>
              <a:t>Low</a:t>
            </a:r>
            <a:endParaRPr lang="nl-NL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91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890150" y="1196752"/>
            <a:ext cx="8170809" cy="4318831"/>
          </a:xfrm>
          <a:prstGeom prst="rect">
            <a:avLst/>
          </a:prstGeom>
        </p:spPr>
        <p:txBody>
          <a:bodyPr/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One-shot interactions: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Declare taxes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Apply visa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Cooperation through repeated interactions: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Supplier – purchasing agent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Police officers manipulating evidence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   </a:t>
            </a: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Improving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Corruption Research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742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890150" y="1196752"/>
            <a:ext cx="8170809" cy="4318831"/>
          </a:xfrm>
          <a:prstGeom prst="rect">
            <a:avLst/>
          </a:prstGeom>
        </p:spPr>
        <p:txBody>
          <a:bodyPr/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Generalization of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Hammond’s model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Effect of repeated interactions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  <a:ea typeface="+mj-ea"/>
                <a:cs typeface="+mj-cs"/>
              </a:rPr>
              <a:t>on general deterrence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Model goal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416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858813" y="260649"/>
            <a:ext cx="8285187" cy="525157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Create agent population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138136" y="1264596"/>
            <a:ext cx="8005864" cy="5593403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Agent characteristics: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Honesty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Memory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kern="0" dirty="0" smtClean="0">
              <a:solidFill>
                <a:srgbClr val="930042"/>
              </a:solidFill>
              <a:latin typeface="Arial Black" pitchFamily="34" charset="0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5420390" y="1489542"/>
            <a:ext cx="3723610" cy="5593403"/>
          </a:xfrm>
          <a:prstGeom prst="rect">
            <a:avLst/>
          </a:prstGeom>
        </p:spPr>
        <p:txBody>
          <a:bodyPr/>
          <a:lstStyle/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Network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3200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kern="0" dirty="0" smtClean="0">
              <a:solidFill>
                <a:srgbClr val="930042"/>
              </a:solidFill>
              <a:latin typeface="Arial Black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kern="0" dirty="0" smtClean="0">
                <a:solidFill>
                  <a:srgbClr val="930042"/>
                </a:solidFill>
                <a:latin typeface="Arial Black" pitchFamily="34" charset="0"/>
              </a:rPr>
              <a:t>Suspended</a:t>
            </a:r>
            <a:endParaRPr lang="en-US" sz="3200" kern="0" dirty="0">
              <a:solidFill>
                <a:srgbClr val="93004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7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430" y="1669299"/>
            <a:ext cx="8261140" cy="4351339"/>
          </a:xfrm>
        </p:spPr>
        <p:txBody>
          <a:bodyPr>
            <a:normAutofit/>
          </a:bodyPr>
          <a:lstStyle/>
          <a:p>
            <a:pPr lvl="1"/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x = Corruption payoff</a:t>
            </a:r>
          </a:p>
          <a:p>
            <a:pPr lvl="1"/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y = Honesty payoff </a:t>
            </a: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marL="457189" lvl="1" indent="0">
              <a:buNone/>
            </a:pP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503006"/>
              </p:ext>
            </p:extLst>
          </p:nvPr>
        </p:nvGraphicFramePr>
        <p:xfrm>
          <a:off x="1059821" y="3324454"/>
          <a:ext cx="7863464" cy="3049524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{073A0DAA-6AF3-43AB-8588-CEC1D06C72B9}</a:tableStyleId>
              </a:tblPr>
              <a:tblGrid>
                <a:gridCol w="1949046">
                  <a:extLst>
                    <a:ext uri="{9D8B030D-6E8A-4147-A177-3AD203B41FA5}">
                      <a16:colId xmlns:a16="http://schemas.microsoft.com/office/drawing/2014/main" val="3444601248"/>
                    </a:ext>
                  </a:extLst>
                </a:gridCol>
                <a:gridCol w="1906622">
                  <a:extLst>
                    <a:ext uri="{9D8B030D-6E8A-4147-A177-3AD203B41FA5}">
                      <a16:colId xmlns:a16="http://schemas.microsoft.com/office/drawing/2014/main" val="2627945757"/>
                    </a:ext>
                  </a:extLst>
                </a:gridCol>
                <a:gridCol w="1964987">
                  <a:extLst>
                    <a:ext uri="{9D8B030D-6E8A-4147-A177-3AD203B41FA5}">
                      <a16:colId xmlns:a16="http://schemas.microsoft.com/office/drawing/2014/main" val="1632289872"/>
                    </a:ext>
                  </a:extLst>
                </a:gridCol>
                <a:gridCol w="2042809">
                  <a:extLst>
                    <a:ext uri="{9D8B030D-6E8A-4147-A177-3AD203B41FA5}">
                      <a16:colId xmlns:a16="http://schemas.microsoft.com/office/drawing/2014/main" val="2868741970"/>
                    </a:ext>
                  </a:extLst>
                </a:gridCol>
              </a:tblGrid>
              <a:tr h="4907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nl-NL" sz="29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nl-NL" sz="29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Player 2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8872398"/>
                  </a:ext>
                </a:extLst>
              </a:tr>
              <a:tr h="419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nl-NL" sz="29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nl-NL" sz="2900" dirty="0"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Corrupt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Non-Corrupt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214283"/>
                  </a:ext>
                </a:extLst>
              </a:tr>
              <a:tr h="459037">
                <a:tc row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Player 1</a:t>
                      </a:r>
                      <a:endParaRPr lang="nl-NL" sz="29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Corrupt</a:t>
                      </a:r>
                      <a:endParaRPr lang="nl-NL" sz="29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x</a:t>
                      </a: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x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007099"/>
                  </a:ext>
                </a:extLst>
              </a:tr>
              <a:tr h="367111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Non-Corrupt</a:t>
                      </a:r>
                      <a:endParaRPr lang="nl-NL" sz="2900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900" dirty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r>
                        <a:rPr lang="en-GB" sz="2900" dirty="0">
                          <a:effectLst/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GB" sz="2900" dirty="0"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y</a:t>
                      </a:r>
                      <a:endParaRPr lang="nl-NL" sz="2900" dirty="0"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931" marR="68580" marT="0" marB="0">
                    <a:solidFill>
                      <a:srgbClr val="9300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4286868"/>
                  </a:ext>
                </a:extLst>
              </a:tr>
            </a:tbl>
          </a:graphicData>
        </a:graphic>
      </p:graphicFrame>
      <p:cxnSp>
        <p:nvCxnSpPr>
          <p:cNvPr id="6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854434172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919139" y="252688"/>
            <a:ext cx="5848956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Decision-making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5791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429" y="1669299"/>
            <a:ext cx="8702571" cy="5188701"/>
          </a:xfrm>
        </p:spPr>
        <p:txBody>
          <a:bodyPr>
            <a:normAutofit/>
          </a:bodyPr>
          <a:lstStyle/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x = Corruption payoff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y </a:t>
            </a:r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= Honesty payoff </a:t>
            </a: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lvl="1"/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lvl="1"/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Perceived </a:t>
            </a: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payoff for corruption: </a:t>
            </a:r>
          </a:p>
          <a:p>
            <a:pPr marL="457200" lvl="1" indent="0" algn="ctr">
              <a:buNone/>
            </a:pP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x(1 - honesty)</a:t>
            </a:r>
          </a:p>
          <a:p>
            <a:pPr lvl="1"/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lvl="1"/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Example</a:t>
            </a:r>
          </a:p>
          <a:p>
            <a:pPr lvl="2"/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Honesty </a:t>
            </a:r>
            <a:r>
              <a:rPr lang="en-US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= </a:t>
            </a:r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0.85  and  x </a:t>
            </a:r>
            <a:r>
              <a:rPr lang="en-US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= </a:t>
            </a:r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20</a:t>
            </a:r>
          </a:p>
          <a:p>
            <a:pPr lvl="2"/>
            <a:r>
              <a:rPr lang="en-US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P</a:t>
            </a:r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erceived </a:t>
            </a:r>
            <a:r>
              <a:rPr lang="en-US" sz="2900" dirty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payoff = </a:t>
            </a:r>
            <a:r>
              <a:rPr lang="en-US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3</a:t>
            </a:r>
          </a:p>
          <a:p>
            <a:pPr lvl="2"/>
            <a:endParaRPr lang="en-US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lvl="1"/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pPr marL="457189" lvl="1" indent="0">
              <a:buNone/>
            </a:pP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6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854434172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919139" y="252688"/>
            <a:ext cx="5848956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Decision-making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4259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9137" y="1825625"/>
            <a:ext cx="8224863" cy="4351338"/>
          </a:xfrm>
        </p:spPr>
        <p:txBody>
          <a:bodyPr>
            <a:noAutofit/>
          </a:bodyPr>
          <a:lstStyle/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Perceived payoff for corruption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Probability of other agent corrupt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Probability of getting caught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Duration of suspension term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nl-NL" sz="2900" u="sng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Chooses corrupt if </a:t>
            </a:r>
          </a:p>
          <a:p>
            <a:pPr marL="0" indent="0" algn="ctr">
              <a:buNone/>
            </a:pP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weighted payoff &gt; honest payoff</a:t>
            </a:r>
          </a:p>
          <a:p>
            <a:pPr marL="457200" lvl="1" indent="0">
              <a:buNone/>
            </a:pPr>
            <a:endParaRPr lang="nl-NL" sz="2900" b="1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8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2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3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841904108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919137" y="252688"/>
            <a:ext cx="5848958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Decision-making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4640419" y="4001294"/>
            <a:ext cx="782297" cy="806823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091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0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596798114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919139" y="252688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Choose random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player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919137" y="1825625"/>
            <a:ext cx="8224863" cy="4351338"/>
          </a:xfrm>
        </p:spPr>
        <p:txBody>
          <a:bodyPr>
            <a:noAutofit/>
          </a:bodyPr>
          <a:lstStyle/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In a random order, 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every non-suspended agent randomly select another agent who:</a:t>
            </a:r>
          </a:p>
          <a:p>
            <a:pPr lvl="2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has no partner</a:t>
            </a:r>
          </a:p>
          <a:p>
            <a:pPr lvl="2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is not suspended</a:t>
            </a: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90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2847" y="3106346"/>
            <a:ext cx="2481118" cy="365304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l-NL" sz="28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28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Honest</a:t>
            </a:r>
            <a:endParaRPr lang="nl-NL" sz="3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endParaRPr lang="nl-NL" sz="28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24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Both </a:t>
            </a:r>
            <a:r>
              <a:rPr lang="nl-NL" sz="2400" b="1" dirty="0">
                <a:solidFill>
                  <a:schemeClr val="tx1"/>
                </a:solidFill>
                <a:latin typeface="Arial Black" panose="020B0A04020102020204" pitchFamily="34" charset="0"/>
              </a:rPr>
              <a:t>players acted honest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3568000" y="3106346"/>
            <a:ext cx="2843307" cy="3653042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100000">
                <a:srgbClr val="FF0000"/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l-NL" sz="28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28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Mismatch</a:t>
            </a:r>
            <a:endParaRPr lang="nl-NL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endParaRPr lang="nl-NL" sz="28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24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Corrupt and honest agent</a:t>
            </a:r>
            <a:endParaRPr lang="nl-NL" sz="24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endParaRPr lang="nl-NL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2400" b="1" dirty="0">
                <a:solidFill>
                  <a:schemeClr val="tx1"/>
                </a:solidFill>
                <a:latin typeface="Arial Black" panose="020B0A04020102020204" pitchFamily="34" charset="0"/>
              </a:rPr>
              <a:t>Honest agent reports corrupt</a:t>
            </a:r>
          </a:p>
        </p:txBody>
      </p:sp>
      <p:sp>
        <p:nvSpPr>
          <p:cNvPr id="6" name="Rectangle 5"/>
          <p:cNvSpPr/>
          <p:nvPr/>
        </p:nvSpPr>
        <p:spPr>
          <a:xfrm>
            <a:off x="6522612" y="3106346"/>
            <a:ext cx="2510083" cy="365304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l-NL" sz="2800" b="1" dirty="0" smtClean="0">
              <a:solidFill>
                <a:schemeClr val="tx1"/>
              </a:solidFill>
            </a:endParaRPr>
          </a:p>
          <a:p>
            <a:pPr algn="ctr"/>
            <a:r>
              <a:rPr lang="nl-NL" sz="28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Corruption</a:t>
            </a:r>
            <a:endParaRPr lang="nl-NL" sz="3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endParaRPr lang="nl-NL" sz="2800" b="1" dirty="0" smtClean="0">
              <a:solidFill>
                <a:schemeClr val="tx1"/>
              </a:solidFill>
            </a:endParaRPr>
          </a:p>
          <a:p>
            <a:pPr algn="ctr"/>
            <a:r>
              <a:rPr lang="nl-NL" sz="24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Both </a:t>
            </a:r>
            <a:r>
              <a:rPr lang="nl-NL" sz="2400" b="1" dirty="0">
                <a:solidFill>
                  <a:schemeClr val="tx1"/>
                </a:solidFill>
                <a:latin typeface="Arial Black" panose="020B0A04020102020204" pitchFamily="34" charset="0"/>
              </a:rPr>
              <a:t>players acted corrupt</a:t>
            </a:r>
          </a:p>
        </p:txBody>
      </p:sp>
      <p:cxnSp>
        <p:nvCxnSpPr>
          <p:cNvPr id="8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919139" y="252688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Compare actions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091821977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Content Placeholder 2"/>
          <p:cNvSpPr txBox="1">
            <a:spLocks/>
          </p:cNvSpPr>
          <p:nvPr/>
        </p:nvSpPr>
        <p:spPr>
          <a:xfrm>
            <a:off x="919137" y="1825625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Possible</a:t>
            </a:r>
            <a:r>
              <a:rPr lang="nl-NL" sz="32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 outcomes</a:t>
            </a:r>
          </a:p>
          <a:p>
            <a:pPr marL="0" indent="0">
              <a:buNone/>
            </a:pPr>
            <a:endParaRPr lang="nl-NL" sz="32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32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Rechte verbindingslijn 8"/>
          <p:cNvCxnSpPr/>
          <p:nvPr/>
        </p:nvCxnSpPr>
        <p:spPr bwMode="auto">
          <a:xfrm rot="5400000" flipH="1" flipV="1">
            <a:off x="-1471691" y="4285449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Rechte verbindingslijn 13"/>
          <p:cNvCxnSpPr/>
          <p:nvPr/>
        </p:nvCxnSpPr>
        <p:spPr bwMode="auto">
          <a:xfrm rot="5400000" flipH="1" flipV="1">
            <a:off x="314260" y="785012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Rechte verbindingslijn 7"/>
          <p:cNvCxnSpPr/>
          <p:nvPr/>
        </p:nvCxnSpPr>
        <p:spPr bwMode="auto">
          <a:xfrm rot="5400000" flipH="1" flipV="1">
            <a:off x="252346" y="785012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Rechte verbindingslijn 20"/>
          <p:cNvCxnSpPr/>
          <p:nvPr/>
        </p:nvCxnSpPr>
        <p:spPr bwMode="auto">
          <a:xfrm rot="5400000" flipH="1" flipV="1">
            <a:off x="-1533604" y="4285449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Rechte verbindingslijn 13"/>
          <p:cNvCxnSpPr/>
          <p:nvPr/>
        </p:nvCxnSpPr>
        <p:spPr bwMode="auto">
          <a:xfrm rot="10800000">
            <a:off x="242047" y="1643049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7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Enforcement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4130794452"/>
              </p:ext>
            </p:extLst>
          </p:nvPr>
        </p:nvGraphicFramePr>
        <p:xfrm>
          <a:off x="6247002" y="77286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Content Placeholder 2"/>
          <p:cNvSpPr txBox="1">
            <a:spLocks/>
          </p:cNvSpPr>
          <p:nvPr/>
        </p:nvSpPr>
        <p:spPr>
          <a:xfrm>
            <a:off x="1161185" y="1825624"/>
            <a:ext cx="7914722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Honest agent reports corrupt agent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32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</a:rPr>
              <a:t>Agent is suspended if reports exceeds a threshold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Agents </a:t>
            </a: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don’t know</a:t>
            </a: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 the number of received reports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32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32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32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9" descr="1a_NSCR_LogoBasis_RGB_e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680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11176298"/>
              </p:ext>
            </p:extLst>
          </p:nvPr>
        </p:nvGraphicFramePr>
        <p:xfrm>
          <a:off x="0" y="1260328"/>
          <a:ext cx="9144000" cy="5597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600635" y="260649"/>
            <a:ext cx="8310283" cy="75102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Base model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0105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Generalization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55902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Number of interactions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Values: 1, 2, 4, 6, 8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Weight to most recent value in memory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Probability encounter corrupt agent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Values: 0, 50, 100</a:t>
            </a:r>
          </a:p>
          <a:p>
            <a:pPr lvl="1"/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97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9137" y="1825625"/>
            <a:ext cx="8224863" cy="4351338"/>
          </a:xfrm>
        </p:spPr>
        <p:txBody>
          <a:bodyPr>
            <a:noAutofit/>
          </a:bodyPr>
          <a:lstStyle/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Perceived payoff for corruption</a:t>
            </a:r>
          </a:p>
          <a:p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Probability of other agent corrupt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Probability of getting caught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Duration of suspension term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nl-NL" sz="2900" u="sng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Chooses corrupt if </a:t>
            </a:r>
          </a:p>
          <a:p>
            <a:pPr marL="0" indent="0" algn="ctr">
              <a:buNone/>
            </a:pP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weighted payoff &gt; honest payoff</a:t>
            </a:r>
          </a:p>
          <a:p>
            <a:pPr marL="457200" lvl="1" indent="0">
              <a:buNone/>
            </a:pPr>
            <a:endParaRPr lang="nl-NL" sz="2900" b="1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8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2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13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841904108"/>
              </p:ext>
            </p:extLst>
          </p:nvPr>
        </p:nvGraphicFramePr>
        <p:xfrm>
          <a:off x="6245158" y="85885"/>
          <a:ext cx="2898842" cy="1730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919137" y="252688"/>
            <a:ext cx="5848958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Decision-making</a:t>
            </a:r>
            <a:endParaRPr lang="en-US" sz="4400" u="sng" kern="0" dirty="0">
              <a:solidFill>
                <a:srgbClr val="930042"/>
              </a:solidFill>
              <a:latin typeface="Arial Black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4640419" y="4001294"/>
            <a:ext cx="782297" cy="806823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4923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Measurements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4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For every moment during the run: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Honest agents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Corrupt agents</a:t>
            </a: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Time when honest = corrupt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</a:rPr>
              <a:t>150 runs per </a:t>
            </a: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scenario</a:t>
            </a: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42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Model settings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4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Agent population = 300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Corruption payoff = 20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Honest payoff = 1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Memory = 5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Network = 10</a:t>
            </a: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Reports required = 2</a:t>
            </a:r>
          </a:p>
          <a:p>
            <a:r>
              <a:rPr lang="nl-NL" sz="2900" dirty="0">
                <a:solidFill>
                  <a:srgbClr val="930042"/>
                </a:solidFill>
                <a:latin typeface="Arial Black" panose="020B0A04020102020204" pitchFamily="34" charset="0"/>
              </a:rPr>
              <a:t>Suspension term = 4</a:t>
            </a: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06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Example run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1184" y="1147482"/>
            <a:ext cx="8224863" cy="5029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11298" b="1291"/>
          <a:stretch/>
        </p:blipFill>
        <p:spPr>
          <a:xfrm>
            <a:off x="0" y="1078492"/>
            <a:ext cx="9106678" cy="57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5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Results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4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Number of corrupt agents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at end of simulation run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72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00" name="Image1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916562" y="968188"/>
            <a:ext cx="6075791" cy="5726754"/>
          </a:xfrm>
          <a:prstGeom prst="rect">
            <a:avLst/>
          </a:prstGeom>
        </p:spPr>
      </p:pic>
      <p:sp>
        <p:nvSpPr>
          <p:cNvPr id="201" name="Rectangle 2"/>
          <p:cNvSpPr txBox="1">
            <a:spLocks noChangeArrowheads="1"/>
          </p:cNvSpPr>
          <p:nvPr/>
        </p:nvSpPr>
        <p:spPr>
          <a:xfrm>
            <a:off x="1161186" y="252687"/>
            <a:ext cx="7149096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Interactions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6163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Results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4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Number of corrupt agents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at end of simulation run</a:t>
            </a:r>
          </a:p>
          <a:p>
            <a:pPr lvl="1"/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For different weights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74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99" name="Image3"/>
          <p:cNvPicPr/>
          <p:nvPr/>
        </p:nvPicPr>
        <p:blipFill rotWithShape="1">
          <a:blip r:embed="rId2">
            <a:lum/>
            <a:alphaModFix/>
          </a:blip>
          <a:srcRect b="12424"/>
          <a:stretch/>
        </p:blipFill>
        <p:spPr>
          <a:xfrm>
            <a:off x="1853808" y="1829914"/>
            <a:ext cx="6205461" cy="4912659"/>
          </a:xfrm>
          <a:prstGeom prst="rect">
            <a:avLst/>
          </a:prstGeom>
        </p:spPr>
      </p:pic>
      <p:sp>
        <p:nvSpPr>
          <p:cNvPr id="200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Weights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201" name="Content Placeholder 2"/>
          <p:cNvSpPr txBox="1">
            <a:spLocks/>
          </p:cNvSpPr>
          <p:nvPr/>
        </p:nvSpPr>
        <p:spPr>
          <a:xfrm>
            <a:off x="1533696" y="1289844"/>
            <a:ext cx="8417862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50 weight			100 weight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17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0" name="Group 9"/>
          <p:cNvGrpSpPr/>
          <p:nvPr/>
        </p:nvGrpSpPr>
        <p:grpSpPr>
          <a:xfrm>
            <a:off x="1687643" y="777844"/>
            <a:ext cx="6380592" cy="6057899"/>
            <a:chOff x="0" y="0"/>
            <a:chExt cx="5266690" cy="5257800"/>
          </a:xfrm>
        </p:grpSpPr>
        <p:pic>
          <p:nvPicPr>
            <p:cNvPr id="11" name="Image4"/>
            <p:cNvPicPr/>
            <p:nvPr/>
          </p:nvPicPr>
          <p:blipFill>
            <a:blip r:embed="rId2">
              <a:lum/>
              <a:alphaModFix/>
            </a:blip>
            <a:srcRect/>
            <a:stretch>
              <a:fillRect/>
            </a:stretch>
          </p:blipFill>
          <p:spPr>
            <a:xfrm>
              <a:off x="0" y="0"/>
              <a:ext cx="5266690" cy="5257800"/>
            </a:xfrm>
            <a:prstGeom prst="rect">
              <a:avLst/>
            </a:prstGeom>
          </p:spPr>
        </p:pic>
        <p:sp>
          <p:nvSpPr>
            <p:cNvPr id="12" name="Text Box 6"/>
            <p:cNvSpPr txBox="1"/>
            <p:nvPr/>
          </p:nvSpPr>
          <p:spPr>
            <a:xfrm>
              <a:off x="803249" y="205449"/>
              <a:ext cx="981075" cy="314325"/>
            </a:xfrm>
            <a:prstGeom prst="rect">
              <a:avLst/>
            </a:prstGeom>
            <a:solidFill>
              <a:schemeClr val="bg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r">
                <a:lnSpc>
                  <a:spcPct val="107000"/>
                </a:lnSpc>
                <a:spcAft>
                  <a:spcPts val="0"/>
                </a:spcAft>
              </a:pPr>
              <a:r>
                <a:rPr lang="en-US" sz="1200" b="1" kern="150" dirty="0">
                  <a:effectLst/>
                  <a:latin typeface="Times New Roman" panose="02020603050405020304" pitchFamily="18" charset="0"/>
                  <a:ea typeface="NSimSun" panose="02010609030101010101" pitchFamily="49" charset="-122"/>
                  <a:cs typeface="Arial" panose="020B0604020202020204" pitchFamily="34" charset="0"/>
                </a:rPr>
                <a:t>Interactions</a:t>
              </a:r>
              <a:endParaRPr lang="nl-NL" sz="1200" kern="150" dirty="0">
                <a:effectLst/>
                <a:latin typeface="Liberation Serif"/>
                <a:ea typeface="NSimSun" panose="02010609030101010101" pitchFamily="49" charset="-122"/>
                <a:cs typeface="Arial" panose="020B0604020202020204" pitchFamily="34" charset="0"/>
              </a:endParaRPr>
            </a:p>
          </p:txBody>
        </p:sp>
      </p:grpSp>
      <p:sp>
        <p:nvSpPr>
          <p:cNvPr id="200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Transitions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8584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2"/>
          <p:cNvSpPr txBox="1">
            <a:spLocks noChangeArrowheads="1"/>
          </p:cNvSpPr>
          <p:nvPr/>
        </p:nvSpPr>
        <p:spPr>
          <a:xfrm>
            <a:off x="1161185" y="252687"/>
            <a:ext cx="7435967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Transitions - Weights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13" name="Image5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88259" y="1753128"/>
            <a:ext cx="8955741" cy="4916613"/>
          </a:xfrm>
          <a:prstGeom prst="rect">
            <a:avLst/>
          </a:prstGeom>
          <a:ln>
            <a:noFill/>
            <a:prstDash/>
          </a:ln>
        </p:spPr>
      </p:pic>
      <p:sp>
        <p:nvSpPr>
          <p:cNvPr id="14" name="Content Placeholder 2"/>
          <p:cNvSpPr txBox="1">
            <a:spLocks/>
          </p:cNvSpPr>
          <p:nvPr/>
        </p:nvSpPr>
        <p:spPr>
          <a:xfrm>
            <a:off x="372289" y="1253331"/>
            <a:ext cx="8771711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50 weight			100 weight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54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Results summary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4" y="1825624"/>
            <a:ext cx="8224863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Repeated interactions:</a:t>
            </a: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  delayed and fewer transitions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Weak effect of weights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98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Discussion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5" y="1825624"/>
            <a:ext cx="7982816" cy="5032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General deterrence</a:t>
            </a: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Corruption removes </a:t>
            </a:r>
            <a:r>
              <a:rPr lang="nl-NL" sz="2900" u="sng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certainty</a:t>
            </a:r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One-shot interactions</a:t>
            </a:r>
          </a:p>
          <a:p>
            <a:pPr lvl="1"/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Staff rotation</a:t>
            </a:r>
          </a:p>
          <a:p>
            <a:pPr marL="457200" lvl="1" indent="0">
              <a:buNone/>
            </a:pPr>
            <a:endParaRPr lang="nl-NL" sz="25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09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9" descr="1a_NSCR_LogoBasis_RGB_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cxnSp>
        <p:nvCxnSpPr>
          <p:cNvPr id="9" name="Rechte verbindingslijn 13"/>
          <p:cNvCxnSpPr/>
          <p:nvPr/>
        </p:nvCxnSpPr>
        <p:spPr bwMode="auto">
          <a:xfrm rot="10800000">
            <a:off x="0" y="1643050"/>
            <a:ext cx="2143108" cy="1588"/>
          </a:xfrm>
          <a:prstGeom prst="line">
            <a:avLst/>
          </a:prstGeom>
          <a:solidFill>
            <a:srgbClr val="B3008C"/>
          </a:solidFill>
          <a:ln w="25400" cap="flat" cmpd="sng" algn="ctr">
            <a:gradFill flip="none" rotWithShape="1">
              <a:gsLst>
                <a:gs pos="1000">
                  <a:schemeClr val="tx1"/>
                </a:gs>
                <a:gs pos="50000">
                  <a:schemeClr val="bg1"/>
                </a:gs>
              </a:gsLst>
              <a:lin ang="1080000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61186" y="252687"/>
            <a:ext cx="5848955" cy="525157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u="sng" kern="0" dirty="0" smtClean="0">
                <a:solidFill>
                  <a:srgbClr val="930042"/>
                </a:solidFill>
                <a:latin typeface="Arial Black" pitchFamily="34" charset="0"/>
              </a:rPr>
              <a:t>Discussion</a:t>
            </a:r>
            <a:endParaRPr lang="en-US" sz="4400" kern="0" dirty="0" smtClean="0">
              <a:solidFill>
                <a:srgbClr val="930042"/>
              </a:solidFill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61185" y="1825624"/>
            <a:ext cx="7982816" cy="5032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Limitations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Perceived severity?</a:t>
            </a: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r>
              <a:rPr lang="nl-NL" sz="2900" dirty="0" smtClean="0">
                <a:solidFill>
                  <a:srgbClr val="930042"/>
                </a:solidFill>
                <a:latin typeface="Arial Black" panose="020B0A04020102020204" pitchFamily="34" charset="0"/>
                <a:sym typeface="Wingdings" panose="05000000000000000000" pitchFamily="2" charset="2"/>
              </a:rPr>
              <a:t>Stylized facts?</a:t>
            </a:r>
          </a:p>
          <a:p>
            <a:pPr marL="457200" lvl="1" indent="0">
              <a:buNone/>
            </a:pPr>
            <a:endParaRPr lang="nl-NL" sz="25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  <a:sym typeface="Wingdings" panose="05000000000000000000" pitchFamily="2" charset="2"/>
            </a:endParaRPr>
          </a:p>
          <a:p>
            <a:endParaRPr lang="nl-NL" sz="2900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endParaRPr lang="nl-NL" sz="2900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34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Text Box 12"/>
          <p:cNvSpPr txBox="1">
            <a:spLocks noChangeArrowheads="1"/>
          </p:cNvSpPr>
          <p:nvPr/>
        </p:nvSpPr>
        <p:spPr bwMode="auto">
          <a:xfrm>
            <a:off x="919137" y="2747899"/>
            <a:ext cx="8285187" cy="36625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nl-NL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Thank you for your attention!</a:t>
            </a:r>
          </a:p>
          <a:p>
            <a:pPr algn="ctr"/>
            <a:endParaRPr lang="nl-NL" sz="3200" b="1" dirty="0" smtClean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r>
              <a:rPr lang="nl-NL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Questions?</a:t>
            </a:r>
          </a:p>
          <a:p>
            <a:pPr algn="ctr"/>
            <a:endParaRPr lang="nl-NL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endParaRPr lang="nl-NL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  <a:p>
            <a:pPr algn="ctr"/>
            <a:endParaRPr lang="nl-NL" sz="4000" b="1" dirty="0">
              <a:solidFill>
                <a:srgbClr val="930042"/>
              </a:solidFill>
              <a:latin typeface="Garamond" pitchFamily="18" charset="0"/>
            </a:endParaRPr>
          </a:p>
        </p:txBody>
      </p:sp>
      <p:sp>
        <p:nvSpPr>
          <p:cNvPr id="14343" name="Text Box 11"/>
          <p:cNvSpPr txBox="1">
            <a:spLocks noChangeArrowheads="1"/>
          </p:cNvSpPr>
          <p:nvPr/>
        </p:nvSpPr>
        <p:spPr bwMode="auto">
          <a:xfrm>
            <a:off x="846910" y="218042"/>
            <a:ext cx="8286775" cy="144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Corruption and the Shadow of the Future</a:t>
            </a:r>
          </a:p>
        </p:txBody>
      </p:sp>
      <p:cxnSp>
        <p:nvCxnSpPr>
          <p:cNvPr id="11" name="Rechte verbindingslijn 10"/>
          <p:cNvCxnSpPr/>
          <p:nvPr/>
        </p:nvCxnSpPr>
        <p:spPr bwMode="auto">
          <a:xfrm rot="10800000">
            <a:off x="7291" y="1632254"/>
            <a:ext cx="9144000" cy="1588"/>
          </a:xfrm>
          <a:prstGeom prst="line">
            <a:avLst/>
          </a:prstGeom>
          <a:solidFill>
            <a:srgbClr val="B3008C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Rechte verbindingslijn 8"/>
          <p:cNvCxnSpPr/>
          <p:nvPr/>
        </p:nvCxnSpPr>
        <p:spPr bwMode="auto">
          <a:xfrm rot="5400000" flipH="1" flipV="1">
            <a:off x="-1713738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Rechte verbindingslijn 13"/>
          <p:cNvCxnSpPr/>
          <p:nvPr/>
        </p:nvCxnSpPr>
        <p:spPr bwMode="auto">
          <a:xfrm rot="5400000" flipH="1" flipV="1">
            <a:off x="72213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Rechte verbindingslijn 7"/>
          <p:cNvCxnSpPr/>
          <p:nvPr/>
        </p:nvCxnSpPr>
        <p:spPr bwMode="auto">
          <a:xfrm rot="5400000" flipH="1" flipV="1">
            <a:off x="10299" y="785013"/>
            <a:ext cx="15716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9" descr="1a_NSCR_LogoBasis_RGB_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9" y="6089651"/>
            <a:ext cx="2843212" cy="768351"/>
          </a:xfrm>
          <a:prstGeom prst="rect">
            <a:avLst/>
          </a:prstGeom>
          <a:noFill/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836592" y="1652262"/>
            <a:ext cx="8307411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rgbClr val="930042"/>
                </a:solidFill>
                <a:latin typeface="Arial Black" panose="020B0A04020102020204" pitchFamily="34" charset="0"/>
              </a:rPr>
              <a:t>A Generalization of an ABM with Repeated Interactions</a:t>
            </a:r>
            <a:endParaRPr lang="en-US" sz="3200" b="1" dirty="0">
              <a:solidFill>
                <a:srgbClr val="930042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12" name="Rechte verbindingslijn 20"/>
          <p:cNvCxnSpPr/>
          <p:nvPr/>
        </p:nvCxnSpPr>
        <p:spPr bwMode="auto">
          <a:xfrm rot="5400000" flipH="1" flipV="1">
            <a:off x="-1775651" y="4285450"/>
            <a:ext cx="5143512" cy="1588"/>
          </a:xfrm>
          <a:prstGeom prst="line">
            <a:avLst/>
          </a:prstGeom>
          <a:solidFill>
            <a:srgbClr val="B3008C"/>
          </a:solidFill>
          <a:ln w="15875" cap="flat" cmpd="sng" algn="ctr">
            <a:solidFill>
              <a:srgbClr val="8E004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70494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3117</TotalTime>
  <Words>562</Words>
  <Application>Microsoft Office PowerPoint</Application>
  <PresentationFormat>On-screen Show (4:3)</PresentationFormat>
  <Paragraphs>292</Paragraphs>
  <Slides>30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NSimSun</vt:lpstr>
      <vt:lpstr>Arial</vt:lpstr>
      <vt:lpstr>Arial Black</vt:lpstr>
      <vt:lpstr>Calibri</vt:lpstr>
      <vt:lpstr>Calibri Light</vt:lpstr>
      <vt:lpstr>Garamond</vt:lpstr>
      <vt:lpstr>Liberation Serif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Studiecentrum Criminaliteit en Rechtshandhaving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 van Doormaal</dc:creator>
  <cp:lastModifiedBy>Nick van Doormaal</cp:lastModifiedBy>
  <cp:revision>130</cp:revision>
  <cp:lastPrinted>2019-05-14T11:52:47Z</cp:lastPrinted>
  <dcterms:created xsi:type="dcterms:W3CDTF">2019-01-24T08:29:32Z</dcterms:created>
  <dcterms:modified xsi:type="dcterms:W3CDTF">2020-02-18T06:48:43Z</dcterms:modified>
</cp:coreProperties>
</file>